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application/octet-stream"/>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74" r:id="rId11"/>
    <p:sldId id="281" r:id="rId12"/>
    <p:sldId id="276" r:id="rId13"/>
    <p:sldId id="277" r:id="rId14"/>
    <p:sldId id="269" r:id="rId15"/>
    <p:sldId id="278" r:id="rId16"/>
    <p:sldId id="279" r:id="rId17"/>
    <p:sldId id="272" r:id="rId18"/>
    <p:sldId id="273"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p:cViewPr varScale="1">
        <p:scale>
          <a:sx n="94" d="100"/>
          <a:sy n="94" d="100"/>
        </p:scale>
        <p:origin x="1123"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BA1A5-95D9-491B-B49D-B44809E3629D}" type="datetimeFigureOut">
              <a:rPr kumimoji="1" lang="ja-JP" altLang="en-US" smtClean="0"/>
              <a:t>2019/9/25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11496-31D1-453B-B8EC-0C71582E125A}" type="slidenum">
              <a:rPr kumimoji="1" lang="ja-JP" altLang="en-US" smtClean="0"/>
              <a:t>‹#›</a:t>
            </a:fld>
            <a:endParaRPr kumimoji="1" lang="ja-JP" altLang="en-US"/>
          </a:p>
        </p:txBody>
      </p:sp>
    </p:spTree>
    <p:extLst>
      <p:ext uri="{BB962C8B-B14F-4D97-AF65-F5344CB8AC3E}">
        <p14:creationId xmlns:p14="http://schemas.microsoft.com/office/powerpoint/2010/main" val="33876175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who.int/servicedeliverysafety/areas/people-centred-care/framework/e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0411496-31D1-453B-B8EC-0C71582E125A}" type="slidenum">
              <a:rPr kumimoji="1" lang="ja-JP" altLang="en-US" smtClean="0"/>
              <a:t>3</a:t>
            </a:fld>
            <a:endParaRPr kumimoji="1" lang="ja-JP" altLang="en-US"/>
          </a:p>
        </p:txBody>
      </p:sp>
    </p:spTree>
    <p:extLst>
      <p:ext uri="{BB962C8B-B14F-4D97-AF65-F5344CB8AC3E}">
        <p14:creationId xmlns:p14="http://schemas.microsoft.com/office/powerpoint/2010/main" val="4011637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http://gco.iarc.fr/today/fact-sheets-cancers</a:t>
            </a:r>
          </a:p>
          <a:p>
            <a:r>
              <a:rPr kumimoji="1" lang="ja-JP" altLang="en-US" dirty="0"/>
              <a:t>→</a:t>
            </a:r>
            <a:r>
              <a:rPr kumimoji="1" lang="ja-JP" altLang="en-US" sz="1200" b="1" baseline="30000" dirty="0">
                <a:solidFill>
                  <a:srgbClr val="FF0000"/>
                </a:solidFill>
                <a:latin typeface="游ゴシック Medium" panose="020B0500000000000000" pitchFamily="50" charset="-128"/>
                <a:ea typeface="游ゴシック Medium" panose="020B0500000000000000" pitchFamily="50" charset="-128"/>
              </a:rPr>
              <a:t>⋆</a:t>
            </a:r>
            <a:r>
              <a:rPr kumimoji="1" lang="en-US" altLang="ja-JP" dirty="0"/>
              <a:t>http://gco.iarc.fr/today/data/factsheets/cancers/23-Cervix-uteri-fact-sheet.pdf</a:t>
            </a:r>
          </a:p>
          <a:p>
            <a:r>
              <a:rPr kumimoji="1" lang="ja-JP" altLang="en-US" dirty="0"/>
              <a:t>に地図データ記載</a:t>
            </a:r>
            <a:endParaRPr kumimoji="1" lang="en-US" altLang="ja-JP" dirty="0"/>
          </a:p>
          <a:p>
            <a:endParaRPr kumimoji="1" lang="en-US" altLang="ja-JP" dirty="0"/>
          </a:p>
          <a:p>
            <a:r>
              <a:rPr kumimoji="1" lang="ja-JP" altLang="en-US" sz="1200" b="1" baseline="30000" dirty="0">
                <a:solidFill>
                  <a:srgbClr val="FF0000"/>
                </a:solidFill>
                <a:latin typeface="游ゴシック Medium" panose="020B0500000000000000" pitchFamily="50" charset="-128"/>
                <a:ea typeface="游ゴシック Medium" panose="020B0500000000000000" pitchFamily="50" charset="-128"/>
              </a:rPr>
              <a:t>⋆</a:t>
            </a:r>
            <a:r>
              <a:rPr kumimoji="1" lang="en-US" altLang="ja-JP" dirty="0"/>
              <a:t>http://gco.iarc.fr/today/online-analysis-table</a:t>
            </a:r>
          </a:p>
          <a:p>
            <a:r>
              <a:rPr kumimoji="1" lang="ja-JP" altLang="en-US" dirty="0"/>
              <a:t>で検索して各国の数値を確認できる。</a:t>
            </a:r>
            <a:endParaRPr kumimoji="1" lang="en-US" altLang="ja-JP" dirty="0"/>
          </a:p>
        </p:txBody>
      </p:sp>
      <p:sp>
        <p:nvSpPr>
          <p:cNvPr id="4" name="スライド番号プレースホルダー 3"/>
          <p:cNvSpPr>
            <a:spLocks noGrp="1"/>
          </p:cNvSpPr>
          <p:nvPr>
            <p:ph type="sldNum" sz="quarter" idx="5"/>
          </p:nvPr>
        </p:nvSpPr>
        <p:spPr/>
        <p:txBody>
          <a:bodyPr/>
          <a:lstStyle/>
          <a:p>
            <a:fld id="{E0411496-31D1-453B-B8EC-0C71582E125A}" type="slidenum">
              <a:rPr kumimoji="1" lang="ja-JP" altLang="en-US" smtClean="0"/>
              <a:t>6</a:t>
            </a:fld>
            <a:endParaRPr kumimoji="1" lang="ja-JP" altLang="en-US"/>
          </a:p>
        </p:txBody>
      </p:sp>
    </p:spTree>
    <p:extLst>
      <p:ext uri="{BB962C8B-B14F-4D97-AF65-F5344CB8AC3E}">
        <p14:creationId xmlns:p14="http://schemas.microsoft.com/office/powerpoint/2010/main" val="375639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0411496-31D1-453B-B8EC-0C71582E125A}" type="slidenum">
              <a:rPr kumimoji="1" lang="ja-JP" altLang="en-US" smtClean="0"/>
              <a:t>12</a:t>
            </a:fld>
            <a:endParaRPr kumimoji="1" lang="ja-JP" altLang="en-US"/>
          </a:p>
        </p:txBody>
      </p:sp>
    </p:spTree>
    <p:extLst>
      <p:ext uri="{BB962C8B-B14F-4D97-AF65-F5344CB8AC3E}">
        <p14:creationId xmlns:p14="http://schemas.microsoft.com/office/powerpoint/2010/main" val="149794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b="1" spc="7"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t>ライフコースアプローチ：成人における疾病の原因を胎児期、乳幼児期、およびその後の人生を どのような環境で過ごし、どのような軌跡をたどってきたのかという要因で説明しようとする学問」</a:t>
            </a:r>
            <a:endParaRPr kumimoji="1" lang="ja-JP" altLang="en-US" dirty="0"/>
          </a:p>
          <a:p>
            <a:endParaRPr kumimoji="1" lang="en-US" altLang="ja-JP" dirty="0"/>
          </a:p>
          <a:p>
            <a:r>
              <a:rPr kumimoji="1" lang="en-US" altLang="ja-JP" sz="1200" b="0" i="0" kern="1200" dirty="0">
                <a:solidFill>
                  <a:schemeClr val="tx1"/>
                </a:solidFill>
                <a:effectLst/>
                <a:latin typeface="+mn-lt"/>
                <a:ea typeface="+mn-ea"/>
                <a:cs typeface="+mn-cs"/>
              </a:rPr>
              <a:t>Integrated, people-</a:t>
            </a:r>
            <a:r>
              <a:rPr kumimoji="1" lang="en-US" altLang="ja-JP" sz="1200" b="0" i="0" kern="1200" dirty="0" err="1">
                <a:solidFill>
                  <a:schemeClr val="tx1"/>
                </a:solidFill>
                <a:effectLst/>
                <a:latin typeface="+mn-lt"/>
                <a:ea typeface="+mn-ea"/>
                <a:cs typeface="+mn-cs"/>
              </a:rPr>
              <a:t>centred</a:t>
            </a:r>
            <a:r>
              <a:rPr kumimoji="1" lang="en-US" altLang="ja-JP" sz="1200" b="0" i="0" kern="1200" dirty="0">
                <a:solidFill>
                  <a:schemeClr val="tx1"/>
                </a:solidFill>
                <a:effectLst/>
                <a:latin typeface="+mn-lt"/>
                <a:ea typeface="+mn-ea"/>
                <a:cs typeface="+mn-cs"/>
              </a:rPr>
              <a:t> health services</a:t>
            </a:r>
            <a:r>
              <a:rPr kumimoji="1" lang="ja-JP" altLang="en-US" sz="1200" b="0" i="0" kern="1200" dirty="0">
                <a:solidFill>
                  <a:schemeClr val="tx1"/>
                </a:solidFill>
                <a:effectLst/>
                <a:latin typeface="+mn-lt"/>
                <a:ea typeface="+mn-ea"/>
                <a:cs typeface="+mn-cs"/>
              </a:rPr>
              <a:t>：患者を中心とした包括的医療制度</a:t>
            </a:r>
            <a:endParaRPr kumimoji="1" lang="en-US" altLang="ja-JP" sz="1200" b="0" i="0" kern="1200" dirty="0">
              <a:solidFill>
                <a:schemeClr val="tx1"/>
              </a:solidFill>
              <a:effectLst/>
              <a:latin typeface="+mn-lt"/>
              <a:ea typeface="+mn-ea"/>
              <a:cs typeface="+mn-cs"/>
            </a:endParaRPr>
          </a:p>
          <a:p>
            <a:r>
              <a:rPr kumimoji="1" lang="en-US" altLang="ja-JP" sz="1200" b="0" i="0" kern="1200" dirty="0">
                <a:solidFill>
                  <a:schemeClr val="tx1"/>
                </a:solidFill>
                <a:effectLst/>
                <a:latin typeface="+mn-lt"/>
                <a:ea typeface="+mn-ea"/>
                <a:cs typeface="+mn-cs"/>
              </a:rPr>
              <a:t>   </a:t>
            </a:r>
            <a:r>
              <a:rPr lang="en-US" altLang="ja-JP" dirty="0">
                <a:hlinkClick r:id="rId3"/>
              </a:rPr>
              <a:t>https://www.who.int/servicedeliverysafety/areas/people-centred-care/framework/en/</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E930A94F-5E33-4E17-B849-D9687B7B2C93}" type="slidenum">
              <a:rPr kumimoji="1" lang="ja-JP" altLang="en-US" smtClean="0"/>
              <a:t>13</a:t>
            </a:fld>
            <a:endParaRPr kumimoji="1" lang="ja-JP" altLang="en-US"/>
          </a:p>
        </p:txBody>
      </p:sp>
    </p:spTree>
    <p:extLst>
      <p:ext uri="{BB962C8B-B14F-4D97-AF65-F5344CB8AC3E}">
        <p14:creationId xmlns:p14="http://schemas.microsoft.com/office/powerpoint/2010/main" val="56239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ＵＨＣについて</a:t>
            </a:r>
            <a:endParaRPr kumimoji="1" lang="en-US" altLang="ja-JP" dirty="0"/>
          </a:p>
          <a:p>
            <a:r>
              <a:rPr kumimoji="1" lang="en-US" altLang="ja-JP" dirty="0"/>
              <a:t>https://www.who.int/health_financing/topics/benefit-package/UHC-choices-facing-purchasers/en/</a:t>
            </a:r>
          </a:p>
          <a:p>
            <a:r>
              <a:rPr kumimoji="1" lang="en-US" altLang="ja-JP" dirty="0"/>
              <a:t>https://www.worldbank.org/ja/country/japan/brief/universal-health-coverage</a:t>
            </a:r>
            <a:endParaRPr kumimoji="1" lang="ja-JP" altLang="en-US" dirty="0"/>
          </a:p>
        </p:txBody>
      </p:sp>
      <p:sp>
        <p:nvSpPr>
          <p:cNvPr id="4" name="スライド番号プレースホルダー 3"/>
          <p:cNvSpPr>
            <a:spLocks noGrp="1"/>
          </p:cNvSpPr>
          <p:nvPr>
            <p:ph type="sldNum" sz="quarter" idx="5"/>
          </p:nvPr>
        </p:nvSpPr>
        <p:spPr/>
        <p:txBody>
          <a:bodyPr/>
          <a:lstStyle/>
          <a:p>
            <a:fld id="{E0411496-31D1-453B-B8EC-0C71582E125A}" type="slidenum">
              <a:rPr kumimoji="1" lang="ja-JP" altLang="en-US" smtClean="0"/>
              <a:t>16</a:t>
            </a:fld>
            <a:endParaRPr kumimoji="1" lang="ja-JP" altLang="en-US"/>
          </a:p>
        </p:txBody>
      </p:sp>
    </p:spTree>
    <p:extLst>
      <p:ext uri="{BB962C8B-B14F-4D97-AF65-F5344CB8AC3E}">
        <p14:creationId xmlns:p14="http://schemas.microsoft.com/office/powerpoint/2010/main" val="3330784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2019/9/25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17.jpg"/><Relationship Id="rId26" Type="http://schemas.openxmlformats.org/officeDocument/2006/relationships/image" Target="../media/image25.jpg"/><Relationship Id="rId3" Type="http://schemas.openxmlformats.org/officeDocument/2006/relationships/image" Target="../media/image2.jpg"/><Relationship Id="rId21" Type="http://schemas.openxmlformats.org/officeDocument/2006/relationships/image" Target="../media/image20.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5" Type="http://schemas.openxmlformats.org/officeDocument/2006/relationships/image" Target="../media/image24.jpg"/><Relationship Id="rId2" Type="http://schemas.openxmlformats.org/officeDocument/2006/relationships/image" Target="../media/image1.jpg"/><Relationship Id="rId16" Type="http://schemas.openxmlformats.org/officeDocument/2006/relationships/image" Target="../media/image15.jpg"/><Relationship Id="rId20" Type="http://schemas.openxmlformats.org/officeDocument/2006/relationships/image" Target="../media/image19.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24" Type="http://schemas.openxmlformats.org/officeDocument/2006/relationships/image" Target="../media/image23.jpg"/><Relationship Id="rId5" Type="http://schemas.openxmlformats.org/officeDocument/2006/relationships/image" Target="../media/image4.jpg"/><Relationship Id="rId15" Type="http://schemas.openxmlformats.org/officeDocument/2006/relationships/image" Target="../media/image14.jpg"/><Relationship Id="rId23" Type="http://schemas.openxmlformats.org/officeDocument/2006/relationships/image" Target="../media/image22.jpg"/><Relationship Id="rId10" Type="http://schemas.openxmlformats.org/officeDocument/2006/relationships/image" Target="../media/image9.jpg"/><Relationship Id="rId19" Type="http://schemas.openxmlformats.org/officeDocument/2006/relationships/image" Target="../media/image18.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 Id="rId22" Type="http://schemas.openxmlformats.org/officeDocument/2006/relationships/image" Target="../media/image21.jpg"/><Relationship Id="rId27" Type="http://schemas.openxmlformats.org/officeDocument/2006/relationships/hyperlink" Target="http://women4gf.org/wp-content/uploads/2019/05/2.-WHO-slides-6May_GFWebex_CxCaElimination-short.pdf"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4.jpg"/><Relationship Id="rId13" Type="http://schemas.openxmlformats.org/officeDocument/2006/relationships/image" Target="../media/image39.jpg"/><Relationship Id="rId18" Type="http://schemas.openxmlformats.org/officeDocument/2006/relationships/image" Target="../media/image44.jpg"/><Relationship Id="rId26" Type="http://schemas.openxmlformats.org/officeDocument/2006/relationships/image" Target="../media/image52.jpg"/><Relationship Id="rId3" Type="http://schemas.openxmlformats.org/officeDocument/2006/relationships/image" Target="../media/image29.jpg"/><Relationship Id="rId21" Type="http://schemas.openxmlformats.org/officeDocument/2006/relationships/image" Target="../media/image47.jpg"/><Relationship Id="rId7" Type="http://schemas.openxmlformats.org/officeDocument/2006/relationships/image" Target="../media/image33.jpg"/><Relationship Id="rId12" Type="http://schemas.openxmlformats.org/officeDocument/2006/relationships/image" Target="../media/image38.jpg"/><Relationship Id="rId17" Type="http://schemas.openxmlformats.org/officeDocument/2006/relationships/image" Target="../media/image43.jpg"/><Relationship Id="rId25" Type="http://schemas.openxmlformats.org/officeDocument/2006/relationships/image" Target="../media/image51.jpg"/><Relationship Id="rId2" Type="http://schemas.openxmlformats.org/officeDocument/2006/relationships/notesSlide" Target="../notesSlides/notesSlide4.xml"/><Relationship Id="rId16" Type="http://schemas.openxmlformats.org/officeDocument/2006/relationships/image" Target="../media/image42.jpg"/><Relationship Id="rId20" Type="http://schemas.openxmlformats.org/officeDocument/2006/relationships/image" Target="../media/image46.jpg"/><Relationship Id="rId29" Type="http://schemas.openxmlformats.org/officeDocument/2006/relationships/image" Target="../media/image71.jpg"/><Relationship Id="rId1" Type="http://schemas.openxmlformats.org/officeDocument/2006/relationships/slideLayout" Target="../slideLayouts/slideLayout1.xml"/><Relationship Id="rId6" Type="http://schemas.openxmlformats.org/officeDocument/2006/relationships/image" Target="../media/image32.jpg"/><Relationship Id="rId11" Type="http://schemas.openxmlformats.org/officeDocument/2006/relationships/image" Target="../media/image37.jpg"/><Relationship Id="rId24" Type="http://schemas.openxmlformats.org/officeDocument/2006/relationships/image" Target="../media/image50.jpg"/><Relationship Id="rId5" Type="http://schemas.openxmlformats.org/officeDocument/2006/relationships/image" Target="../media/image31.jpg"/><Relationship Id="rId15" Type="http://schemas.openxmlformats.org/officeDocument/2006/relationships/image" Target="../media/image41.jpg"/><Relationship Id="rId23" Type="http://schemas.openxmlformats.org/officeDocument/2006/relationships/image" Target="../media/image49.jpg"/><Relationship Id="rId28" Type="http://schemas.openxmlformats.org/officeDocument/2006/relationships/image" Target="../media/image70.jpg"/><Relationship Id="rId10" Type="http://schemas.openxmlformats.org/officeDocument/2006/relationships/image" Target="../media/image36.jpg"/><Relationship Id="rId19" Type="http://schemas.openxmlformats.org/officeDocument/2006/relationships/image" Target="../media/image45.jpg"/><Relationship Id="rId31" Type="http://schemas.openxmlformats.org/officeDocument/2006/relationships/image" Target="../media/image73.jpg"/><Relationship Id="rId4" Type="http://schemas.openxmlformats.org/officeDocument/2006/relationships/image" Target="../media/image30.jpg"/><Relationship Id="rId9" Type="http://schemas.openxmlformats.org/officeDocument/2006/relationships/image" Target="../media/image35.jpg"/><Relationship Id="rId14" Type="http://schemas.openxmlformats.org/officeDocument/2006/relationships/image" Target="../media/image40.jpg"/><Relationship Id="rId22" Type="http://schemas.openxmlformats.org/officeDocument/2006/relationships/image" Target="../media/image48.jpg"/><Relationship Id="rId27" Type="http://schemas.openxmlformats.org/officeDocument/2006/relationships/image" Target="../media/image69.jpg"/><Relationship Id="rId30" Type="http://schemas.openxmlformats.org/officeDocument/2006/relationships/image" Target="../media/image72.jpg"/></Relationships>
</file>

<file path=ppt/slides/_rels/slide14.xml.rels><?xml version="1.0" encoding="UTF-8" standalone="yes"?>
<Relationships xmlns="http://schemas.openxmlformats.org/package/2006/relationships"><Relationship Id="rId8" Type="http://schemas.openxmlformats.org/officeDocument/2006/relationships/image" Target="../media/image80.jpg"/><Relationship Id="rId3" Type="http://schemas.openxmlformats.org/officeDocument/2006/relationships/image" Target="../media/image75.jpg"/><Relationship Id="rId7" Type="http://schemas.openxmlformats.org/officeDocument/2006/relationships/image" Target="../media/image79.jpg"/><Relationship Id="rId2" Type="http://schemas.openxmlformats.org/officeDocument/2006/relationships/image" Target="../media/image74.jpg"/><Relationship Id="rId1" Type="http://schemas.openxmlformats.org/officeDocument/2006/relationships/slideLayout" Target="../slideLayouts/slideLayout1.xml"/><Relationship Id="rId6" Type="http://schemas.openxmlformats.org/officeDocument/2006/relationships/image" Target="../media/image78.jpg"/><Relationship Id="rId11" Type="http://schemas.openxmlformats.org/officeDocument/2006/relationships/image" Target="../media/image83.jpg"/><Relationship Id="rId5" Type="http://schemas.openxmlformats.org/officeDocument/2006/relationships/image" Target="../media/image77.jpg"/><Relationship Id="rId10" Type="http://schemas.openxmlformats.org/officeDocument/2006/relationships/image" Target="../media/image82.jpg"/><Relationship Id="rId4" Type="http://schemas.openxmlformats.org/officeDocument/2006/relationships/image" Target="../media/image76.jpg"/><Relationship Id="rId9" Type="http://schemas.openxmlformats.org/officeDocument/2006/relationships/image" Target="../media/image81.jpg"/></Relationships>
</file>

<file path=ppt/slides/_rels/slide15.xml.rels><?xml version="1.0" encoding="UTF-8" standalone="yes"?>
<Relationships xmlns="http://schemas.openxmlformats.org/package/2006/relationships"><Relationship Id="rId8" Type="http://schemas.openxmlformats.org/officeDocument/2006/relationships/image" Target="../media/image80.jpg"/><Relationship Id="rId3" Type="http://schemas.openxmlformats.org/officeDocument/2006/relationships/image" Target="../media/image75.jpg"/><Relationship Id="rId7" Type="http://schemas.openxmlformats.org/officeDocument/2006/relationships/image" Target="../media/image79.jpg"/><Relationship Id="rId2" Type="http://schemas.openxmlformats.org/officeDocument/2006/relationships/image" Target="../media/image74.jpg"/><Relationship Id="rId1" Type="http://schemas.openxmlformats.org/officeDocument/2006/relationships/slideLayout" Target="../slideLayouts/slideLayout1.xml"/><Relationship Id="rId6" Type="http://schemas.openxmlformats.org/officeDocument/2006/relationships/image" Target="../media/image78.jpg"/><Relationship Id="rId11" Type="http://schemas.openxmlformats.org/officeDocument/2006/relationships/image" Target="../media/image83.jpg"/><Relationship Id="rId5" Type="http://schemas.openxmlformats.org/officeDocument/2006/relationships/image" Target="../media/image77.jpg"/><Relationship Id="rId10" Type="http://schemas.openxmlformats.org/officeDocument/2006/relationships/image" Target="../media/image82.jpg"/><Relationship Id="rId4" Type="http://schemas.openxmlformats.org/officeDocument/2006/relationships/image" Target="../media/image76.jpg"/><Relationship Id="rId9" Type="http://schemas.openxmlformats.org/officeDocument/2006/relationships/image" Target="../media/image81.jpg"/></Relationships>
</file>

<file path=ppt/slides/_rels/slide16.xml.rels><?xml version="1.0" encoding="UTF-8" standalone="yes"?>
<Relationships xmlns="http://schemas.openxmlformats.org/package/2006/relationships"><Relationship Id="rId8" Type="http://schemas.openxmlformats.org/officeDocument/2006/relationships/image" Target="../media/image79.jpg"/><Relationship Id="rId13" Type="http://schemas.openxmlformats.org/officeDocument/2006/relationships/image" Target="../media/image84.emf"/><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8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7.jpg"/><Relationship Id="rId11" Type="http://schemas.openxmlformats.org/officeDocument/2006/relationships/image" Target="../media/image82.jpg"/><Relationship Id="rId5" Type="http://schemas.openxmlformats.org/officeDocument/2006/relationships/image" Target="../media/image76.jpg"/><Relationship Id="rId10" Type="http://schemas.openxmlformats.org/officeDocument/2006/relationships/image" Target="../media/image81.jpg"/><Relationship Id="rId4" Type="http://schemas.openxmlformats.org/officeDocument/2006/relationships/image" Target="../media/image75.jpg"/><Relationship Id="rId9" Type="http://schemas.openxmlformats.org/officeDocument/2006/relationships/image" Target="../media/image80.jpg"/></Relationships>
</file>

<file path=ppt/slides/_rels/slide17.xml.rels><?xml version="1.0" encoding="UTF-8" standalone="yes"?>
<Relationships xmlns="http://schemas.openxmlformats.org/package/2006/relationships"><Relationship Id="rId13" Type="http://schemas.openxmlformats.org/officeDocument/2006/relationships/image" Target="../media/image95.jpg"/><Relationship Id="rId18" Type="http://schemas.openxmlformats.org/officeDocument/2006/relationships/image" Target="../media/image33.jpg"/><Relationship Id="rId26" Type="http://schemas.openxmlformats.org/officeDocument/2006/relationships/image" Target="../media/image41.jpg"/><Relationship Id="rId21" Type="http://schemas.openxmlformats.org/officeDocument/2006/relationships/image" Target="../media/image36.jpg"/><Relationship Id="rId34" Type="http://schemas.openxmlformats.org/officeDocument/2006/relationships/image" Target="../media/image49.jpg"/><Relationship Id="rId7" Type="http://schemas.openxmlformats.org/officeDocument/2006/relationships/image" Target="../media/image89.jpg"/><Relationship Id="rId12" Type="http://schemas.openxmlformats.org/officeDocument/2006/relationships/image" Target="../media/image94.jpg"/><Relationship Id="rId17" Type="http://schemas.openxmlformats.org/officeDocument/2006/relationships/image" Target="../media/image32.jpg"/><Relationship Id="rId25" Type="http://schemas.openxmlformats.org/officeDocument/2006/relationships/image" Target="../media/image40.jpg"/><Relationship Id="rId33" Type="http://schemas.openxmlformats.org/officeDocument/2006/relationships/image" Target="../media/image48.jpg"/><Relationship Id="rId38" Type="http://schemas.openxmlformats.org/officeDocument/2006/relationships/hyperlink" Target="http://https:/www.who.int/cancer/cervical-cancer" TargetMode="External"/><Relationship Id="rId2" Type="http://schemas.openxmlformats.org/officeDocument/2006/relationships/image" Target="../media/image29.jpg"/><Relationship Id="rId16" Type="http://schemas.openxmlformats.org/officeDocument/2006/relationships/image" Target="../media/image31.jpg"/><Relationship Id="rId20" Type="http://schemas.openxmlformats.org/officeDocument/2006/relationships/image" Target="../media/image35.jpg"/><Relationship Id="rId29" Type="http://schemas.openxmlformats.org/officeDocument/2006/relationships/image" Target="../media/image44.jpg"/><Relationship Id="rId1" Type="http://schemas.openxmlformats.org/officeDocument/2006/relationships/slideLayout" Target="../slideLayouts/slideLayout1.xml"/><Relationship Id="rId6" Type="http://schemas.openxmlformats.org/officeDocument/2006/relationships/image" Target="../media/image88.jpg"/><Relationship Id="rId11" Type="http://schemas.openxmlformats.org/officeDocument/2006/relationships/image" Target="../media/image93.jpg"/><Relationship Id="rId24" Type="http://schemas.openxmlformats.org/officeDocument/2006/relationships/image" Target="../media/image39.jpg"/><Relationship Id="rId32" Type="http://schemas.openxmlformats.org/officeDocument/2006/relationships/image" Target="../media/image47.jpg"/><Relationship Id="rId37" Type="http://schemas.openxmlformats.org/officeDocument/2006/relationships/image" Target="../media/image52.jpg"/><Relationship Id="rId5" Type="http://schemas.openxmlformats.org/officeDocument/2006/relationships/image" Target="../media/image87.jpg"/><Relationship Id="rId15" Type="http://schemas.openxmlformats.org/officeDocument/2006/relationships/image" Target="../media/image30.jpg"/><Relationship Id="rId23" Type="http://schemas.openxmlformats.org/officeDocument/2006/relationships/image" Target="../media/image38.jpg"/><Relationship Id="rId28" Type="http://schemas.openxmlformats.org/officeDocument/2006/relationships/image" Target="../media/image43.jpg"/><Relationship Id="rId36" Type="http://schemas.openxmlformats.org/officeDocument/2006/relationships/image" Target="../media/image51.jpg"/><Relationship Id="rId10" Type="http://schemas.openxmlformats.org/officeDocument/2006/relationships/image" Target="../media/image92.jpg"/><Relationship Id="rId19" Type="http://schemas.openxmlformats.org/officeDocument/2006/relationships/image" Target="../media/image34.jpg"/><Relationship Id="rId31" Type="http://schemas.openxmlformats.org/officeDocument/2006/relationships/image" Target="../media/image46.jpg"/><Relationship Id="rId4" Type="http://schemas.openxmlformats.org/officeDocument/2006/relationships/image" Target="../media/image86.jpg"/><Relationship Id="rId9" Type="http://schemas.openxmlformats.org/officeDocument/2006/relationships/image" Target="../media/image91.jpg"/><Relationship Id="rId14" Type="http://schemas.openxmlformats.org/officeDocument/2006/relationships/image" Target="../media/image96.jpg"/><Relationship Id="rId22" Type="http://schemas.openxmlformats.org/officeDocument/2006/relationships/image" Target="../media/image37.jpg"/><Relationship Id="rId27" Type="http://schemas.openxmlformats.org/officeDocument/2006/relationships/image" Target="../media/image42.jpg"/><Relationship Id="rId30" Type="http://schemas.openxmlformats.org/officeDocument/2006/relationships/image" Target="../media/image45.jpg"/><Relationship Id="rId35" Type="http://schemas.openxmlformats.org/officeDocument/2006/relationships/image" Target="../media/image50.jpg"/><Relationship Id="rId8" Type="http://schemas.openxmlformats.org/officeDocument/2006/relationships/image" Target="../media/image90.jpg"/><Relationship Id="rId3" Type="http://schemas.openxmlformats.org/officeDocument/2006/relationships/image" Target="../media/image8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4.jpg"/><Relationship Id="rId13" Type="http://schemas.openxmlformats.org/officeDocument/2006/relationships/image" Target="../media/image39.jpg"/><Relationship Id="rId18" Type="http://schemas.openxmlformats.org/officeDocument/2006/relationships/image" Target="../media/image44.jpg"/><Relationship Id="rId26" Type="http://schemas.openxmlformats.org/officeDocument/2006/relationships/image" Target="../media/image52.jpg"/><Relationship Id="rId3" Type="http://schemas.openxmlformats.org/officeDocument/2006/relationships/image" Target="../media/image29.jpg"/><Relationship Id="rId21" Type="http://schemas.openxmlformats.org/officeDocument/2006/relationships/image" Target="../media/image47.jpg"/><Relationship Id="rId7" Type="http://schemas.openxmlformats.org/officeDocument/2006/relationships/image" Target="../media/image33.jpg"/><Relationship Id="rId12" Type="http://schemas.openxmlformats.org/officeDocument/2006/relationships/image" Target="../media/image38.jpg"/><Relationship Id="rId17" Type="http://schemas.openxmlformats.org/officeDocument/2006/relationships/image" Target="../media/image43.jpg"/><Relationship Id="rId25" Type="http://schemas.openxmlformats.org/officeDocument/2006/relationships/image" Target="../media/image51.jpg"/><Relationship Id="rId2" Type="http://schemas.openxmlformats.org/officeDocument/2006/relationships/image" Target="../media/image28.jpg"/><Relationship Id="rId16" Type="http://schemas.openxmlformats.org/officeDocument/2006/relationships/image" Target="../media/image42.jpg"/><Relationship Id="rId20" Type="http://schemas.openxmlformats.org/officeDocument/2006/relationships/image" Target="../media/image46.jpg"/><Relationship Id="rId1" Type="http://schemas.openxmlformats.org/officeDocument/2006/relationships/slideLayout" Target="../slideLayouts/slideLayout1.xml"/><Relationship Id="rId6" Type="http://schemas.openxmlformats.org/officeDocument/2006/relationships/image" Target="../media/image32.jpg"/><Relationship Id="rId11" Type="http://schemas.openxmlformats.org/officeDocument/2006/relationships/image" Target="../media/image37.jpg"/><Relationship Id="rId24" Type="http://schemas.openxmlformats.org/officeDocument/2006/relationships/image" Target="../media/image50.jpg"/><Relationship Id="rId5" Type="http://schemas.openxmlformats.org/officeDocument/2006/relationships/image" Target="../media/image31.jpg"/><Relationship Id="rId15" Type="http://schemas.openxmlformats.org/officeDocument/2006/relationships/image" Target="../media/image41.jpg"/><Relationship Id="rId23" Type="http://schemas.openxmlformats.org/officeDocument/2006/relationships/image" Target="../media/image49.jpg"/><Relationship Id="rId10" Type="http://schemas.openxmlformats.org/officeDocument/2006/relationships/image" Target="../media/image36.jpg"/><Relationship Id="rId19" Type="http://schemas.openxmlformats.org/officeDocument/2006/relationships/image" Target="../media/image45.jpg"/><Relationship Id="rId4" Type="http://schemas.openxmlformats.org/officeDocument/2006/relationships/image" Target="../media/image30.jpg"/><Relationship Id="rId9" Type="http://schemas.openxmlformats.org/officeDocument/2006/relationships/image" Target="../media/image35.jpg"/><Relationship Id="rId14" Type="http://schemas.openxmlformats.org/officeDocument/2006/relationships/image" Target="../media/image40.jpg"/><Relationship Id="rId22" Type="http://schemas.openxmlformats.org/officeDocument/2006/relationships/image" Target="../media/image48.jpg"/></Relationships>
</file>

<file path=ppt/slides/_rels/slide5.xml.rels><?xml version="1.0" encoding="UTF-8" standalone="yes"?>
<Relationships xmlns="http://schemas.openxmlformats.org/package/2006/relationships"><Relationship Id="rId8" Type="http://schemas.openxmlformats.org/officeDocument/2006/relationships/image" Target="../media/image34.jpg"/><Relationship Id="rId13" Type="http://schemas.openxmlformats.org/officeDocument/2006/relationships/image" Target="../media/image39.jpg"/><Relationship Id="rId18" Type="http://schemas.openxmlformats.org/officeDocument/2006/relationships/image" Target="../media/image44.jpg"/><Relationship Id="rId26" Type="http://schemas.openxmlformats.org/officeDocument/2006/relationships/image" Target="../media/image52.jpg"/><Relationship Id="rId3" Type="http://schemas.openxmlformats.org/officeDocument/2006/relationships/image" Target="../media/image29.jpg"/><Relationship Id="rId21" Type="http://schemas.openxmlformats.org/officeDocument/2006/relationships/image" Target="../media/image47.jpg"/><Relationship Id="rId7" Type="http://schemas.openxmlformats.org/officeDocument/2006/relationships/image" Target="../media/image33.jpg"/><Relationship Id="rId12" Type="http://schemas.openxmlformats.org/officeDocument/2006/relationships/image" Target="../media/image38.jpg"/><Relationship Id="rId17" Type="http://schemas.openxmlformats.org/officeDocument/2006/relationships/image" Target="../media/image43.jpg"/><Relationship Id="rId25" Type="http://schemas.openxmlformats.org/officeDocument/2006/relationships/image" Target="../media/image51.jpg"/><Relationship Id="rId2" Type="http://schemas.openxmlformats.org/officeDocument/2006/relationships/image" Target="../media/image53.jpg"/><Relationship Id="rId16" Type="http://schemas.openxmlformats.org/officeDocument/2006/relationships/image" Target="../media/image42.jpg"/><Relationship Id="rId20" Type="http://schemas.openxmlformats.org/officeDocument/2006/relationships/image" Target="../media/image46.jpg"/><Relationship Id="rId1" Type="http://schemas.openxmlformats.org/officeDocument/2006/relationships/slideLayout" Target="../slideLayouts/slideLayout1.xml"/><Relationship Id="rId6" Type="http://schemas.openxmlformats.org/officeDocument/2006/relationships/image" Target="../media/image32.jpg"/><Relationship Id="rId11" Type="http://schemas.openxmlformats.org/officeDocument/2006/relationships/image" Target="../media/image37.jpg"/><Relationship Id="rId24" Type="http://schemas.openxmlformats.org/officeDocument/2006/relationships/image" Target="../media/image50.jpg"/><Relationship Id="rId5" Type="http://schemas.openxmlformats.org/officeDocument/2006/relationships/image" Target="../media/image31.jpg"/><Relationship Id="rId15" Type="http://schemas.openxmlformats.org/officeDocument/2006/relationships/image" Target="../media/image41.jpg"/><Relationship Id="rId23" Type="http://schemas.openxmlformats.org/officeDocument/2006/relationships/image" Target="../media/image49.jpg"/><Relationship Id="rId10" Type="http://schemas.openxmlformats.org/officeDocument/2006/relationships/image" Target="../media/image36.jpg"/><Relationship Id="rId19" Type="http://schemas.openxmlformats.org/officeDocument/2006/relationships/image" Target="../media/image45.jpg"/><Relationship Id="rId4" Type="http://schemas.openxmlformats.org/officeDocument/2006/relationships/image" Target="../media/image30.jpg"/><Relationship Id="rId9" Type="http://schemas.openxmlformats.org/officeDocument/2006/relationships/image" Target="../media/image35.jpg"/><Relationship Id="rId14" Type="http://schemas.openxmlformats.org/officeDocument/2006/relationships/image" Target="../media/image40.jpg"/><Relationship Id="rId22" Type="http://schemas.openxmlformats.org/officeDocument/2006/relationships/image" Target="../media/image48.jpg"/></Relationships>
</file>

<file path=ppt/slides/_rels/slide6.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image" Target="../media/image38.jpg"/><Relationship Id="rId18" Type="http://schemas.openxmlformats.org/officeDocument/2006/relationships/image" Target="../media/image43.jpg"/><Relationship Id="rId26" Type="http://schemas.openxmlformats.org/officeDocument/2006/relationships/image" Target="../media/image51.jpg"/><Relationship Id="rId3" Type="http://schemas.openxmlformats.org/officeDocument/2006/relationships/image" Target="../media/image54.jpg"/><Relationship Id="rId21" Type="http://schemas.openxmlformats.org/officeDocument/2006/relationships/image" Target="../media/image46.jpg"/><Relationship Id="rId7" Type="http://schemas.openxmlformats.org/officeDocument/2006/relationships/image" Target="../media/image32.jpg"/><Relationship Id="rId12" Type="http://schemas.openxmlformats.org/officeDocument/2006/relationships/image" Target="../media/image37.jpg"/><Relationship Id="rId17" Type="http://schemas.openxmlformats.org/officeDocument/2006/relationships/image" Target="../media/image42.jpg"/><Relationship Id="rId25" Type="http://schemas.openxmlformats.org/officeDocument/2006/relationships/image" Target="../media/image50.jpg"/><Relationship Id="rId2" Type="http://schemas.openxmlformats.org/officeDocument/2006/relationships/notesSlide" Target="../notesSlides/notesSlide2.xml"/><Relationship Id="rId16" Type="http://schemas.openxmlformats.org/officeDocument/2006/relationships/image" Target="../media/image41.jpg"/><Relationship Id="rId20" Type="http://schemas.openxmlformats.org/officeDocument/2006/relationships/image" Target="../media/image45.jpg"/><Relationship Id="rId1" Type="http://schemas.openxmlformats.org/officeDocument/2006/relationships/slideLayout" Target="../slideLayouts/slideLayout1.xml"/><Relationship Id="rId6" Type="http://schemas.openxmlformats.org/officeDocument/2006/relationships/image" Target="../media/image31.jpg"/><Relationship Id="rId11" Type="http://schemas.openxmlformats.org/officeDocument/2006/relationships/image" Target="../media/image36.jpg"/><Relationship Id="rId24" Type="http://schemas.openxmlformats.org/officeDocument/2006/relationships/image" Target="../media/image49.jpg"/><Relationship Id="rId5" Type="http://schemas.openxmlformats.org/officeDocument/2006/relationships/image" Target="../media/image30.jpg"/><Relationship Id="rId15" Type="http://schemas.openxmlformats.org/officeDocument/2006/relationships/image" Target="../media/image40.jpg"/><Relationship Id="rId23" Type="http://schemas.openxmlformats.org/officeDocument/2006/relationships/image" Target="../media/image48.jpg"/><Relationship Id="rId10" Type="http://schemas.openxmlformats.org/officeDocument/2006/relationships/image" Target="../media/image35.jpg"/><Relationship Id="rId19" Type="http://schemas.openxmlformats.org/officeDocument/2006/relationships/image" Target="../media/image44.jpg"/><Relationship Id="rId4" Type="http://schemas.openxmlformats.org/officeDocument/2006/relationships/image" Target="../media/image29.jpg"/><Relationship Id="rId9" Type="http://schemas.openxmlformats.org/officeDocument/2006/relationships/image" Target="../media/image34.jpg"/><Relationship Id="rId14" Type="http://schemas.openxmlformats.org/officeDocument/2006/relationships/image" Target="../media/image39.jpg"/><Relationship Id="rId22" Type="http://schemas.openxmlformats.org/officeDocument/2006/relationships/image" Target="../media/image47.jpg"/><Relationship Id="rId27" Type="http://schemas.openxmlformats.org/officeDocument/2006/relationships/image" Target="../media/image52.jpg"/></Relationships>
</file>

<file path=ppt/slides/_rels/slide7.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40.jpg"/><Relationship Id="rId18" Type="http://schemas.openxmlformats.org/officeDocument/2006/relationships/image" Target="../media/image45.jpg"/><Relationship Id="rId3" Type="http://schemas.openxmlformats.org/officeDocument/2006/relationships/image" Target="../media/image30.jpg"/><Relationship Id="rId21" Type="http://schemas.openxmlformats.org/officeDocument/2006/relationships/image" Target="../media/image48.jpg"/><Relationship Id="rId7" Type="http://schemas.openxmlformats.org/officeDocument/2006/relationships/image" Target="../media/image34.jpg"/><Relationship Id="rId12" Type="http://schemas.openxmlformats.org/officeDocument/2006/relationships/image" Target="../media/image39.jpg"/><Relationship Id="rId17" Type="http://schemas.openxmlformats.org/officeDocument/2006/relationships/image" Target="../media/image44.jpg"/><Relationship Id="rId25" Type="http://schemas.openxmlformats.org/officeDocument/2006/relationships/image" Target="../media/image52.jpg"/><Relationship Id="rId2" Type="http://schemas.openxmlformats.org/officeDocument/2006/relationships/image" Target="../media/image29.jpg"/><Relationship Id="rId16" Type="http://schemas.openxmlformats.org/officeDocument/2006/relationships/image" Target="../media/image43.jpg"/><Relationship Id="rId20" Type="http://schemas.openxmlformats.org/officeDocument/2006/relationships/image" Target="../media/image47.jpg"/><Relationship Id="rId1" Type="http://schemas.openxmlformats.org/officeDocument/2006/relationships/slideLayout" Target="../slideLayouts/slideLayout1.xml"/><Relationship Id="rId6" Type="http://schemas.openxmlformats.org/officeDocument/2006/relationships/image" Target="../media/image33.jpg"/><Relationship Id="rId11" Type="http://schemas.openxmlformats.org/officeDocument/2006/relationships/image" Target="../media/image38.jpg"/><Relationship Id="rId24" Type="http://schemas.openxmlformats.org/officeDocument/2006/relationships/image" Target="../media/image51.jpg"/><Relationship Id="rId5" Type="http://schemas.openxmlformats.org/officeDocument/2006/relationships/image" Target="../media/image32.jpg"/><Relationship Id="rId15" Type="http://schemas.openxmlformats.org/officeDocument/2006/relationships/image" Target="../media/image42.jpg"/><Relationship Id="rId23" Type="http://schemas.openxmlformats.org/officeDocument/2006/relationships/image" Target="../media/image50.jpg"/><Relationship Id="rId10" Type="http://schemas.openxmlformats.org/officeDocument/2006/relationships/image" Target="../media/image37.jpg"/><Relationship Id="rId19" Type="http://schemas.openxmlformats.org/officeDocument/2006/relationships/image" Target="../media/image46.jpg"/><Relationship Id="rId4" Type="http://schemas.openxmlformats.org/officeDocument/2006/relationships/image" Target="../media/image31.jpg"/><Relationship Id="rId9" Type="http://schemas.openxmlformats.org/officeDocument/2006/relationships/image" Target="../media/image36.jpg"/><Relationship Id="rId14" Type="http://schemas.openxmlformats.org/officeDocument/2006/relationships/image" Target="../media/image41.jpg"/><Relationship Id="rId22" Type="http://schemas.openxmlformats.org/officeDocument/2006/relationships/image" Target="../media/image49.jpg"/></Relationships>
</file>

<file path=ppt/slides/_rels/slide8.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37.jpg"/><Relationship Id="rId18" Type="http://schemas.openxmlformats.org/officeDocument/2006/relationships/image" Target="../media/image42.jpg"/><Relationship Id="rId26" Type="http://schemas.openxmlformats.org/officeDocument/2006/relationships/image" Target="../media/image50.jpg"/><Relationship Id="rId3" Type="http://schemas.openxmlformats.org/officeDocument/2006/relationships/image" Target="../media/image29.jpg"/><Relationship Id="rId21" Type="http://schemas.openxmlformats.org/officeDocument/2006/relationships/image" Target="../media/image45.jpg"/><Relationship Id="rId7" Type="http://schemas.openxmlformats.org/officeDocument/2006/relationships/image" Target="../media/image31.jpg"/><Relationship Id="rId12" Type="http://schemas.openxmlformats.org/officeDocument/2006/relationships/image" Target="../media/image36.jpg"/><Relationship Id="rId17" Type="http://schemas.openxmlformats.org/officeDocument/2006/relationships/image" Target="../media/image41.jpg"/><Relationship Id="rId25" Type="http://schemas.openxmlformats.org/officeDocument/2006/relationships/image" Target="../media/image49.jpg"/><Relationship Id="rId2" Type="http://schemas.openxmlformats.org/officeDocument/2006/relationships/image" Target="../media/image55.jpg"/><Relationship Id="rId16" Type="http://schemas.openxmlformats.org/officeDocument/2006/relationships/image" Target="../media/image40.jpg"/><Relationship Id="rId20" Type="http://schemas.openxmlformats.org/officeDocument/2006/relationships/image" Target="../media/image44.jpg"/><Relationship Id="rId1" Type="http://schemas.openxmlformats.org/officeDocument/2006/relationships/slideLayout" Target="../slideLayouts/slideLayout1.xml"/><Relationship Id="rId6" Type="http://schemas.openxmlformats.org/officeDocument/2006/relationships/image" Target="../media/image30.jpg"/><Relationship Id="rId11" Type="http://schemas.openxmlformats.org/officeDocument/2006/relationships/image" Target="../media/image35.jpg"/><Relationship Id="rId24" Type="http://schemas.openxmlformats.org/officeDocument/2006/relationships/image" Target="../media/image48.jpg"/><Relationship Id="rId5" Type="http://schemas.openxmlformats.org/officeDocument/2006/relationships/image" Target="../media/image57.jpg"/><Relationship Id="rId15" Type="http://schemas.openxmlformats.org/officeDocument/2006/relationships/image" Target="../media/image39.jpg"/><Relationship Id="rId23" Type="http://schemas.openxmlformats.org/officeDocument/2006/relationships/image" Target="../media/image47.jpg"/><Relationship Id="rId28" Type="http://schemas.openxmlformats.org/officeDocument/2006/relationships/image" Target="../media/image52.jpg"/><Relationship Id="rId10" Type="http://schemas.openxmlformats.org/officeDocument/2006/relationships/image" Target="../media/image34.jpg"/><Relationship Id="rId19" Type="http://schemas.openxmlformats.org/officeDocument/2006/relationships/image" Target="../media/image43.jpg"/><Relationship Id="rId4" Type="http://schemas.openxmlformats.org/officeDocument/2006/relationships/image" Target="../media/image56.jpg"/><Relationship Id="rId9" Type="http://schemas.openxmlformats.org/officeDocument/2006/relationships/image" Target="../media/image33.jpg"/><Relationship Id="rId14" Type="http://schemas.openxmlformats.org/officeDocument/2006/relationships/image" Target="../media/image38.jpg"/><Relationship Id="rId22" Type="http://schemas.openxmlformats.org/officeDocument/2006/relationships/image" Target="../media/image46.jpg"/><Relationship Id="rId27" Type="http://schemas.openxmlformats.org/officeDocument/2006/relationships/image" Target="../media/image51.jpg"/></Relationships>
</file>

<file path=ppt/slides/_rels/slide9.xml.rels><?xml version="1.0" encoding="UTF-8" standalone="yes"?>
<Relationships xmlns="http://schemas.openxmlformats.org/package/2006/relationships"><Relationship Id="rId8" Type="http://schemas.openxmlformats.org/officeDocument/2006/relationships/image" Target="../media/image35.jpg"/><Relationship Id="rId13" Type="http://schemas.openxmlformats.org/officeDocument/2006/relationships/image" Target="../media/image40.jpg"/><Relationship Id="rId18" Type="http://schemas.openxmlformats.org/officeDocument/2006/relationships/image" Target="../media/image45.jpg"/><Relationship Id="rId26" Type="http://schemas.openxmlformats.org/officeDocument/2006/relationships/image" Target="../media/image58.jpg"/><Relationship Id="rId3" Type="http://schemas.openxmlformats.org/officeDocument/2006/relationships/image" Target="../media/image30.jpg"/><Relationship Id="rId21" Type="http://schemas.openxmlformats.org/officeDocument/2006/relationships/image" Target="../media/image48.jpg"/><Relationship Id="rId7" Type="http://schemas.openxmlformats.org/officeDocument/2006/relationships/image" Target="../media/image34.jpg"/><Relationship Id="rId12" Type="http://schemas.openxmlformats.org/officeDocument/2006/relationships/image" Target="../media/image39.jpg"/><Relationship Id="rId17" Type="http://schemas.openxmlformats.org/officeDocument/2006/relationships/image" Target="../media/image44.jpg"/><Relationship Id="rId25" Type="http://schemas.openxmlformats.org/officeDocument/2006/relationships/image" Target="../media/image52.jpg"/><Relationship Id="rId2" Type="http://schemas.openxmlformats.org/officeDocument/2006/relationships/image" Target="../media/image29.jpg"/><Relationship Id="rId16" Type="http://schemas.openxmlformats.org/officeDocument/2006/relationships/image" Target="../media/image43.jpg"/><Relationship Id="rId20" Type="http://schemas.openxmlformats.org/officeDocument/2006/relationships/image" Target="../media/image47.jpg"/><Relationship Id="rId29" Type="http://schemas.openxmlformats.org/officeDocument/2006/relationships/image" Target="../media/image61.jpg"/><Relationship Id="rId1" Type="http://schemas.openxmlformats.org/officeDocument/2006/relationships/slideLayout" Target="../slideLayouts/slideLayout1.xml"/><Relationship Id="rId6" Type="http://schemas.openxmlformats.org/officeDocument/2006/relationships/image" Target="../media/image33.jpg"/><Relationship Id="rId11" Type="http://schemas.openxmlformats.org/officeDocument/2006/relationships/image" Target="../media/image38.jpg"/><Relationship Id="rId24" Type="http://schemas.openxmlformats.org/officeDocument/2006/relationships/image" Target="../media/image51.jpg"/><Relationship Id="rId32" Type="http://schemas.openxmlformats.org/officeDocument/2006/relationships/image" Target="../media/image64.jpg"/><Relationship Id="rId5" Type="http://schemas.openxmlformats.org/officeDocument/2006/relationships/image" Target="../media/image32.jpg"/><Relationship Id="rId15" Type="http://schemas.openxmlformats.org/officeDocument/2006/relationships/image" Target="../media/image42.jpg"/><Relationship Id="rId23" Type="http://schemas.openxmlformats.org/officeDocument/2006/relationships/image" Target="../media/image50.jpg"/><Relationship Id="rId28" Type="http://schemas.openxmlformats.org/officeDocument/2006/relationships/image" Target="../media/image60.jpg"/><Relationship Id="rId10" Type="http://schemas.openxmlformats.org/officeDocument/2006/relationships/image" Target="../media/image37.jpg"/><Relationship Id="rId19" Type="http://schemas.openxmlformats.org/officeDocument/2006/relationships/image" Target="../media/image46.jpg"/><Relationship Id="rId31" Type="http://schemas.openxmlformats.org/officeDocument/2006/relationships/image" Target="../media/image63.jpg"/><Relationship Id="rId4" Type="http://schemas.openxmlformats.org/officeDocument/2006/relationships/image" Target="../media/image31.jpg"/><Relationship Id="rId9" Type="http://schemas.openxmlformats.org/officeDocument/2006/relationships/image" Target="../media/image36.jpg"/><Relationship Id="rId14" Type="http://schemas.openxmlformats.org/officeDocument/2006/relationships/image" Target="../media/image41.jpg"/><Relationship Id="rId22" Type="http://schemas.openxmlformats.org/officeDocument/2006/relationships/image" Target="../media/image49.jpg"/><Relationship Id="rId27" Type="http://schemas.openxmlformats.org/officeDocument/2006/relationships/image" Target="../media/image59.jpg"/><Relationship Id="rId30" Type="http://schemas.openxmlformats.org/officeDocument/2006/relationships/image" Target="../media/image6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p:cNvGrpSpPr/>
          <p:nvPr/>
        </p:nvGrpSpPr>
        <p:grpSpPr>
          <a:xfrm>
            <a:off x="-396552" y="-243408"/>
            <a:ext cx="9540552" cy="7097467"/>
            <a:chOff x="-396552" y="-243408"/>
            <a:chExt cx="9540552" cy="7097467"/>
          </a:xfrm>
        </p:grpSpPr>
        <p:pic>
          <p:nvPicPr>
            <p:cNvPr id="31" name="Image1"/>
            <p:cNvPicPr>
              <a:picLocks noChangeAspect="1"/>
            </p:cNvPicPr>
            <p:nvPr/>
          </p:nvPicPr>
          <p:blipFill>
            <a:blip r:embed="rId2"/>
            <a:stretch>
              <a:fillRect/>
            </a:stretch>
          </p:blipFill>
          <p:spPr>
            <a:xfrm>
              <a:off x="0" y="-243408"/>
              <a:ext cx="9144000" cy="6858000"/>
            </a:xfrm>
            <a:prstGeom prst="rect">
              <a:avLst/>
            </a:prstGeom>
            <a:noFill/>
          </p:spPr>
        </p:pic>
        <p:pic>
          <p:nvPicPr>
            <p:cNvPr id="2" name="Image2"/>
            <p:cNvPicPr>
              <a:picLocks noChangeAspect="1"/>
            </p:cNvPicPr>
            <p:nvPr/>
          </p:nvPicPr>
          <p:blipFill>
            <a:blip r:embed="rId3"/>
            <a:stretch>
              <a:fillRect/>
            </a:stretch>
          </p:blipFill>
          <p:spPr>
            <a:xfrm>
              <a:off x="3270105" y="120063"/>
              <a:ext cx="2792428" cy="2712037"/>
            </a:xfrm>
            <a:prstGeom prst="rect">
              <a:avLst/>
            </a:prstGeom>
            <a:noFill/>
          </p:spPr>
        </p:pic>
        <p:grpSp>
          <p:nvGrpSpPr>
            <p:cNvPr id="3" name="Group3"/>
            <p:cNvGrpSpPr/>
            <p:nvPr/>
          </p:nvGrpSpPr>
          <p:grpSpPr>
            <a:xfrm>
              <a:off x="6510101" y="5553070"/>
              <a:ext cx="2057413" cy="634991"/>
              <a:chOff x="6510101" y="5553070"/>
              <a:chExt cx="2057413" cy="634991"/>
            </a:xfrm>
          </p:grpSpPr>
          <p:pic>
            <p:nvPicPr>
              <p:cNvPr id="4" name="Image4"/>
              <p:cNvPicPr>
                <a:picLocks noChangeAspect="1"/>
              </p:cNvPicPr>
              <p:nvPr/>
            </p:nvPicPr>
            <p:blipFill>
              <a:blip r:embed="rId4"/>
              <a:stretch>
                <a:fillRect/>
              </a:stretch>
            </p:blipFill>
            <p:spPr>
              <a:xfrm>
                <a:off x="7288975" y="5635280"/>
                <a:ext cx="207919" cy="179933"/>
              </a:xfrm>
              <a:prstGeom prst="rect">
                <a:avLst/>
              </a:prstGeom>
              <a:noFill/>
            </p:spPr>
          </p:pic>
          <p:pic>
            <p:nvPicPr>
              <p:cNvPr id="5" name="Image5"/>
              <p:cNvPicPr>
                <a:picLocks noChangeAspect="1"/>
              </p:cNvPicPr>
              <p:nvPr/>
            </p:nvPicPr>
            <p:blipFill>
              <a:blip r:embed="rId5"/>
              <a:stretch>
                <a:fillRect/>
              </a:stretch>
            </p:blipFill>
            <p:spPr>
              <a:xfrm>
                <a:off x="7487894" y="5680419"/>
                <a:ext cx="117137" cy="136716"/>
              </a:xfrm>
              <a:prstGeom prst="rect">
                <a:avLst/>
              </a:prstGeom>
              <a:noFill/>
            </p:spPr>
          </p:pic>
          <p:pic>
            <p:nvPicPr>
              <p:cNvPr id="6" name="Image6"/>
              <p:cNvPicPr>
                <a:picLocks noChangeAspect="1"/>
              </p:cNvPicPr>
              <p:nvPr/>
            </p:nvPicPr>
            <p:blipFill>
              <a:blip r:embed="rId6"/>
              <a:stretch>
                <a:fillRect/>
              </a:stretch>
            </p:blipFill>
            <p:spPr>
              <a:xfrm>
                <a:off x="7618529" y="5680418"/>
                <a:ext cx="69825" cy="134795"/>
              </a:xfrm>
              <a:prstGeom prst="rect">
                <a:avLst/>
              </a:prstGeom>
              <a:noFill/>
            </p:spPr>
          </p:pic>
          <p:pic>
            <p:nvPicPr>
              <p:cNvPr id="7" name="Image7"/>
              <p:cNvPicPr>
                <a:picLocks noChangeAspect="1"/>
              </p:cNvPicPr>
              <p:nvPr/>
            </p:nvPicPr>
            <p:blipFill>
              <a:blip r:embed="rId7"/>
              <a:stretch>
                <a:fillRect/>
              </a:stretch>
            </p:blipFill>
            <p:spPr>
              <a:xfrm>
                <a:off x="7700712" y="5621949"/>
                <a:ext cx="32150" cy="193267"/>
              </a:xfrm>
              <a:prstGeom prst="rect">
                <a:avLst/>
              </a:prstGeom>
              <a:noFill/>
            </p:spPr>
          </p:pic>
          <p:pic>
            <p:nvPicPr>
              <p:cNvPr id="8" name="Image8"/>
              <p:cNvPicPr>
                <a:picLocks noChangeAspect="1"/>
              </p:cNvPicPr>
              <p:nvPr/>
            </p:nvPicPr>
            <p:blipFill>
              <a:blip r:embed="rId8"/>
              <a:stretch>
                <a:fillRect/>
              </a:stretch>
            </p:blipFill>
            <p:spPr>
              <a:xfrm>
                <a:off x="7749453" y="5621949"/>
                <a:ext cx="113917" cy="195188"/>
              </a:xfrm>
              <a:prstGeom prst="rect">
                <a:avLst/>
              </a:prstGeom>
              <a:noFill/>
            </p:spPr>
          </p:pic>
          <p:pic>
            <p:nvPicPr>
              <p:cNvPr id="9" name="Image9"/>
              <p:cNvPicPr>
                <a:picLocks noChangeAspect="1"/>
              </p:cNvPicPr>
              <p:nvPr/>
            </p:nvPicPr>
            <p:blipFill>
              <a:blip r:embed="rId9"/>
              <a:stretch>
                <a:fillRect/>
              </a:stretch>
            </p:blipFill>
            <p:spPr>
              <a:xfrm>
                <a:off x="7951850" y="5635280"/>
                <a:ext cx="119584" cy="179933"/>
              </a:xfrm>
              <a:prstGeom prst="rect">
                <a:avLst/>
              </a:prstGeom>
              <a:noFill/>
            </p:spPr>
          </p:pic>
          <p:pic>
            <p:nvPicPr>
              <p:cNvPr id="10" name="Image10"/>
              <p:cNvPicPr>
                <a:picLocks noChangeAspect="1"/>
              </p:cNvPicPr>
              <p:nvPr/>
            </p:nvPicPr>
            <p:blipFill>
              <a:blip r:embed="rId10"/>
              <a:stretch>
                <a:fillRect/>
              </a:stretch>
            </p:blipFill>
            <p:spPr>
              <a:xfrm>
                <a:off x="8089559" y="5680416"/>
                <a:ext cx="107997" cy="136728"/>
              </a:xfrm>
              <a:prstGeom prst="rect">
                <a:avLst/>
              </a:prstGeom>
              <a:noFill/>
            </p:spPr>
          </p:pic>
          <p:pic>
            <p:nvPicPr>
              <p:cNvPr id="11" name="Image11"/>
              <p:cNvPicPr>
                <a:picLocks noChangeAspect="1"/>
              </p:cNvPicPr>
              <p:nvPr/>
            </p:nvPicPr>
            <p:blipFill>
              <a:blip r:embed="rId11"/>
              <a:stretch>
                <a:fillRect/>
              </a:stretch>
            </p:blipFill>
            <p:spPr>
              <a:xfrm>
                <a:off x="8203488" y="5680419"/>
                <a:ext cx="108417" cy="136716"/>
              </a:xfrm>
              <a:prstGeom prst="rect">
                <a:avLst/>
              </a:prstGeom>
              <a:noFill/>
            </p:spPr>
          </p:pic>
          <p:pic>
            <p:nvPicPr>
              <p:cNvPr id="12" name="Image12"/>
              <p:cNvPicPr>
                <a:picLocks noChangeAspect="1"/>
              </p:cNvPicPr>
              <p:nvPr/>
            </p:nvPicPr>
            <p:blipFill>
              <a:blip r:embed="rId7"/>
              <a:stretch>
                <a:fillRect/>
              </a:stretch>
            </p:blipFill>
            <p:spPr>
              <a:xfrm>
                <a:off x="8331037" y="5621949"/>
                <a:ext cx="32023" cy="193267"/>
              </a:xfrm>
              <a:prstGeom prst="rect">
                <a:avLst/>
              </a:prstGeom>
              <a:noFill/>
            </p:spPr>
          </p:pic>
          <p:pic>
            <p:nvPicPr>
              <p:cNvPr id="13" name="Image13"/>
              <p:cNvPicPr>
                <a:picLocks noChangeAspect="1"/>
              </p:cNvPicPr>
              <p:nvPr/>
            </p:nvPicPr>
            <p:blipFill>
              <a:blip r:embed="rId12"/>
              <a:stretch>
                <a:fillRect/>
              </a:stretch>
            </p:blipFill>
            <p:spPr>
              <a:xfrm>
                <a:off x="8374011" y="5645404"/>
                <a:ext cx="79841" cy="171730"/>
              </a:xfrm>
              <a:prstGeom prst="rect">
                <a:avLst/>
              </a:prstGeom>
              <a:noFill/>
            </p:spPr>
          </p:pic>
          <p:pic>
            <p:nvPicPr>
              <p:cNvPr id="14" name="Image14"/>
              <p:cNvPicPr>
                <a:picLocks noChangeAspect="1"/>
              </p:cNvPicPr>
              <p:nvPr/>
            </p:nvPicPr>
            <p:blipFill>
              <a:blip r:embed="rId13"/>
              <a:stretch>
                <a:fillRect/>
              </a:stretch>
            </p:blipFill>
            <p:spPr>
              <a:xfrm>
                <a:off x="8462466" y="5621941"/>
                <a:ext cx="105044" cy="193268"/>
              </a:xfrm>
              <a:prstGeom prst="rect">
                <a:avLst/>
              </a:prstGeom>
              <a:noFill/>
            </p:spPr>
          </p:pic>
          <p:pic>
            <p:nvPicPr>
              <p:cNvPr id="15" name="Image15"/>
              <p:cNvPicPr>
                <a:picLocks noChangeAspect="1"/>
              </p:cNvPicPr>
              <p:nvPr/>
            </p:nvPicPr>
            <p:blipFill>
              <a:blip r:embed="rId14"/>
              <a:stretch>
                <a:fillRect/>
              </a:stretch>
            </p:blipFill>
            <p:spPr>
              <a:xfrm>
                <a:off x="7297339" y="5879603"/>
                <a:ext cx="143494" cy="184938"/>
              </a:xfrm>
              <a:prstGeom prst="rect">
                <a:avLst/>
              </a:prstGeom>
              <a:noFill/>
            </p:spPr>
          </p:pic>
          <p:pic>
            <p:nvPicPr>
              <p:cNvPr id="16" name="Image16"/>
              <p:cNvPicPr>
                <a:picLocks noChangeAspect="1"/>
              </p:cNvPicPr>
              <p:nvPr/>
            </p:nvPicPr>
            <p:blipFill>
              <a:blip r:embed="rId15"/>
              <a:stretch>
                <a:fillRect/>
              </a:stretch>
            </p:blipFill>
            <p:spPr>
              <a:xfrm>
                <a:off x="7458714" y="5927184"/>
                <a:ext cx="69827" cy="134807"/>
              </a:xfrm>
              <a:prstGeom prst="rect">
                <a:avLst/>
              </a:prstGeom>
              <a:noFill/>
            </p:spPr>
          </p:pic>
          <p:pic>
            <p:nvPicPr>
              <p:cNvPr id="17" name="Image17"/>
              <p:cNvPicPr>
                <a:picLocks noChangeAspect="1"/>
              </p:cNvPicPr>
              <p:nvPr/>
            </p:nvPicPr>
            <p:blipFill>
              <a:blip r:embed="rId16"/>
              <a:stretch>
                <a:fillRect/>
              </a:stretch>
            </p:blipFill>
            <p:spPr>
              <a:xfrm>
                <a:off x="7534960" y="5927184"/>
                <a:ext cx="114185" cy="192004"/>
              </a:xfrm>
              <a:prstGeom prst="rect">
                <a:avLst/>
              </a:prstGeom>
              <a:noFill/>
            </p:spPr>
          </p:pic>
          <p:pic>
            <p:nvPicPr>
              <p:cNvPr id="18" name="Image18"/>
              <p:cNvPicPr>
                <a:picLocks noChangeAspect="1"/>
              </p:cNvPicPr>
              <p:nvPr/>
            </p:nvPicPr>
            <p:blipFill>
              <a:blip r:embed="rId17"/>
              <a:stretch>
                <a:fillRect/>
              </a:stretch>
            </p:blipFill>
            <p:spPr>
              <a:xfrm>
                <a:off x="7661734" y="5927185"/>
                <a:ext cx="108416" cy="136843"/>
              </a:xfrm>
              <a:prstGeom prst="rect">
                <a:avLst/>
              </a:prstGeom>
              <a:noFill/>
            </p:spPr>
          </p:pic>
          <p:pic>
            <p:nvPicPr>
              <p:cNvPr id="19" name="Image19"/>
              <p:cNvPicPr>
                <a:picLocks noChangeAspect="1"/>
              </p:cNvPicPr>
              <p:nvPr/>
            </p:nvPicPr>
            <p:blipFill>
              <a:blip r:embed="rId18"/>
              <a:stretch>
                <a:fillRect/>
              </a:stretch>
            </p:blipFill>
            <p:spPr>
              <a:xfrm>
                <a:off x="7788419" y="5927184"/>
                <a:ext cx="106197" cy="134807"/>
              </a:xfrm>
              <a:prstGeom prst="rect">
                <a:avLst/>
              </a:prstGeom>
              <a:noFill/>
            </p:spPr>
          </p:pic>
          <p:pic>
            <p:nvPicPr>
              <p:cNvPr id="20" name="Image20"/>
              <p:cNvPicPr>
                <a:picLocks noChangeAspect="1"/>
              </p:cNvPicPr>
              <p:nvPr/>
            </p:nvPicPr>
            <p:blipFill>
              <a:blip r:embed="rId19"/>
              <a:stretch>
                <a:fillRect/>
              </a:stretch>
            </p:blipFill>
            <p:spPr>
              <a:xfrm>
                <a:off x="7917633" y="5872932"/>
                <a:ext cx="33036" cy="189058"/>
              </a:xfrm>
              <a:prstGeom prst="rect">
                <a:avLst/>
              </a:prstGeom>
              <a:noFill/>
            </p:spPr>
          </p:pic>
          <p:pic>
            <p:nvPicPr>
              <p:cNvPr id="21" name="Image21"/>
              <p:cNvPicPr>
                <a:picLocks noChangeAspect="1"/>
              </p:cNvPicPr>
              <p:nvPr/>
            </p:nvPicPr>
            <p:blipFill>
              <a:blip r:embed="rId20"/>
              <a:stretch>
                <a:fillRect/>
              </a:stretch>
            </p:blipFill>
            <p:spPr>
              <a:xfrm>
                <a:off x="7966509" y="5929245"/>
                <a:ext cx="90630" cy="132746"/>
              </a:xfrm>
              <a:prstGeom prst="rect">
                <a:avLst/>
              </a:prstGeom>
              <a:noFill/>
            </p:spPr>
          </p:pic>
          <p:pic>
            <p:nvPicPr>
              <p:cNvPr id="22" name="Image22"/>
              <p:cNvPicPr>
                <a:picLocks noChangeAspect="1"/>
              </p:cNvPicPr>
              <p:nvPr/>
            </p:nvPicPr>
            <p:blipFill>
              <a:blip r:embed="rId21"/>
              <a:stretch>
                <a:fillRect/>
              </a:stretch>
            </p:blipFill>
            <p:spPr>
              <a:xfrm>
                <a:off x="8063307" y="5927185"/>
                <a:ext cx="108415" cy="136843"/>
              </a:xfrm>
              <a:prstGeom prst="rect">
                <a:avLst/>
              </a:prstGeom>
              <a:noFill/>
            </p:spPr>
          </p:pic>
          <p:pic>
            <p:nvPicPr>
              <p:cNvPr id="23" name="Image23"/>
              <p:cNvPicPr>
                <a:picLocks noChangeAspect="1"/>
              </p:cNvPicPr>
              <p:nvPr/>
            </p:nvPicPr>
            <p:blipFill>
              <a:blip r:embed="rId22"/>
              <a:stretch>
                <a:fillRect/>
              </a:stretch>
            </p:blipFill>
            <p:spPr>
              <a:xfrm>
                <a:off x="8181749" y="5892171"/>
                <a:ext cx="79866" cy="171856"/>
              </a:xfrm>
              <a:prstGeom prst="rect">
                <a:avLst/>
              </a:prstGeom>
              <a:noFill/>
            </p:spPr>
          </p:pic>
          <p:pic>
            <p:nvPicPr>
              <p:cNvPr id="24" name="Image24"/>
              <p:cNvPicPr>
                <a:picLocks noChangeAspect="1"/>
              </p:cNvPicPr>
              <p:nvPr/>
            </p:nvPicPr>
            <p:blipFill>
              <a:blip r:embed="rId23"/>
              <a:stretch>
                <a:fillRect/>
              </a:stretch>
            </p:blipFill>
            <p:spPr>
              <a:xfrm>
                <a:off x="8276132" y="5872932"/>
                <a:ext cx="33036" cy="189058"/>
              </a:xfrm>
              <a:prstGeom prst="rect">
                <a:avLst/>
              </a:prstGeom>
              <a:noFill/>
            </p:spPr>
          </p:pic>
          <p:pic>
            <p:nvPicPr>
              <p:cNvPr id="25" name="Image25"/>
              <p:cNvPicPr>
                <a:picLocks noChangeAspect="1"/>
              </p:cNvPicPr>
              <p:nvPr/>
            </p:nvPicPr>
            <p:blipFill>
              <a:blip r:embed="rId24"/>
              <a:stretch>
                <a:fillRect/>
              </a:stretch>
            </p:blipFill>
            <p:spPr>
              <a:xfrm>
                <a:off x="8328590" y="5927187"/>
                <a:ext cx="117022" cy="136842"/>
              </a:xfrm>
              <a:prstGeom prst="rect">
                <a:avLst/>
              </a:prstGeom>
              <a:noFill/>
            </p:spPr>
          </p:pic>
          <p:pic>
            <p:nvPicPr>
              <p:cNvPr id="26" name="Image26"/>
              <p:cNvPicPr>
                <a:picLocks noChangeAspect="1"/>
              </p:cNvPicPr>
              <p:nvPr/>
            </p:nvPicPr>
            <p:blipFill>
              <a:blip r:embed="rId25"/>
              <a:stretch>
                <a:fillRect/>
              </a:stretch>
            </p:blipFill>
            <p:spPr>
              <a:xfrm>
                <a:off x="8461292" y="5927182"/>
                <a:ext cx="106222" cy="134807"/>
              </a:xfrm>
              <a:prstGeom prst="rect">
                <a:avLst/>
              </a:prstGeom>
              <a:noFill/>
            </p:spPr>
          </p:pic>
          <p:pic>
            <p:nvPicPr>
              <p:cNvPr id="27" name="Image27"/>
              <p:cNvPicPr>
                <a:picLocks noChangeAspect="1"/>
              </p:cNvPicPr>
              <p:nvPr/>
            </p:nvPicPr>
            <p:blipFill>
              <a:blip r:embed="rId26"/>
              <a:stretch>
                <a:fillRect/>
              </a:stretch>
            </p:blipFill>
            <p:spPr>
              <a:xfrm>
                <a:off x="6510101" y="5553070"/>
                <a:ext cx="721285" cy="634991"/>
              </a:xfrm>
              <a:prstGeom prst="rect">
                <a:avLst/>
              </a:prstGeom>
              <a:noFill/>
            </p:spPr>
          </p:pic>
        </p:grpSp>
        <p:sp>
          <p:nvSpPr>
            <p:cNvPr id="28" name="Text Box28"/>
            <p:cNvSpPr txBox="1"/>
            <p:nvPr/>
          </p:nvSpPr>
          <p:spPr>
            <a:xfrm>
              <a:off x="1831838" y="3305048"/>
              <a:ext cx="5706873" cy="620268"/>
            </a:xfrm>
            <a:prstGeom prst="rect">
              <a:avLst/>
            </a:prstGeom>
          </p:spPr>
          <p:txBody>
            <a:bodyPr wrap="square" lIns="0" tIns="0" rIns="0" rtlCol="0">
              <a:spAutoFit/>
            </a:bodyPr>
            <a:lstStyle/>
            <a:p>
              <a:pPr algn="l">
                <a:lnSpc>
                  <a:spcPts val="0"/>
                </a:lnSpc>
              </a:pPr>
              <a:endParaRPr/>
            </a:p>
            <a:p>
              <a:pPr algn="l" rtl="0">
                <a:lnSpc>
                  <a:spcPts val="4884"/>
                </a:lnSpc>
              </a:pPr>
              <a:r>
                <a:rPr lang="en-US" altLang="zh-CN" sz="4000" b="1" spc="-31" dirty="0">
                  <a:solidFill>
                    <a:srgbClr val="FFFFFF"/>
                  </a:solidFill>
                  <a:latin typeface="Calibri"/>
                  <a:ea typeface="Calibri"/>
                  <a:cs typeface="Calibri"/>
                </a:rPr>
                <a:t>ELIMINATION</a:t>
              </a:r>
              <a:r>
                <a:rPr lang="en-US" altLang="zh-CN" sz="4000" b="1" dirty="0">
                  <a:solidFill>
                    <a:srgbClr val="FFFFFF"/>
                  </a:solidFill>
                  <a:latin typeface="Calibri"/>
                  <a:ea typeface="Calibri"/>
                  <a:cs typeface="Calibri"/>
                </a:rPr>
                <a:t> </a:t>
              </a:r>
              <a:r>
                <a:rPr lang="en-US" altLang="zh-CN" sz="4000" b="1" spc="-4" dirty="0">
                  <a:solidFill>
                    <a:srgbClr val="FFFFFF"/>
                  </a:solidFill>
                  <a:latin typeface="Calibri"/>
                  <a:ea typeface="Calibri"/>
                  <a:cs typeface="Calibri"/>
                </a:rPr>
                <a:t>OF</a:t>
              </a:r>
              <a:r>
                <a:rPr lang="en-US" altLang="zh-CN" sz="4000" b="1" dirty="0">
                  <a:solidFill>
                    <a:srgbClr val="FFFFFF"/>
                  </a:solidFill>
                  <a:latin typeface="Calibri"/>
                  <a:ea typeface="Calibri"/>
                  <a:cs typeface="Calibri"/>
                </a:rPr>
                <a:t> </a:t>
              </a:r>
              <a:r>
                <a:rPr lang="en-US" altLang="zh-CN" sz="4000" b="1" spc="-9" dirty="0">
                  <a:solidFill>
                    <a:srgbClr val="FFFFFF"/>
                  </a:solidFill>
                  <a:latin typeface="Calibri"/>
                  <a:ea typeface="Calibri"/>
                  <a:cs typeface="Calibri"/>
                </a:rPr>
                <a:t>CERVICAL</a:t>
              </a:r>
              <a:endParaRPr lang="en-US" altLang="zh-CN" sz="4000">
                <a:latin typeface="Calibri"/>
                <a:ea typeface="Calibri"/>
                <a:cs typeface="Calibri"/>
              </a:endParaRPr>
            </a:p>
          </p:txBody>
        </p:sp>
        <p:sp>
          <p:nvSpPr>
            <p:cNvPr id="29" name="Text Box29"/>
            <p:cNvSpPr txBox="1"/>
            <p:nvPr/>
          </p:nvSpPr>
          <p:spPr>
            <a:xfrm>
              <a:off x="2373177" y="3801872"/>
              <a:ext cx="4624173" cy="620268"/>
            </a:xfrm>
            <a:prstGeom prst="rect">
              <a:avLst/>
            </a:prstGeom>
          </p:spPr>
          <p:txBody>
            <a:bodyPr wrap="square" lIns="0" tIns="0" rIns="0" rtlCol="0">
              <a:spAutoFit/>
            </a:bodyPr>
            <a:lstStyle/>
            <a:p>
              <a:pPr algn="l">
                <a:lnSpc>
                  <a:spcPts val="0"/>
                </a:lnSpc>
              </a:pPr>
              <a:endParaRPr/>
            </a:p>
            <a:p>
              <a:pPr algn="l" rtl="0">
                <a:lnSpc>
                  <a:spcPts val="4884"/>
                </a:lnSpc>
              </a:pPr>
              <a:r>
                <a:rPr lang="en-US" altLang="zh-CN" sz="4000" b="1" spc="-2" dirty="0">
                  <a:solidFill>
                    <a:srgbClr val="FFFFFF"/>
                  </a:solidFill>
                  <a:latin typeface="Calibri"/>
                  <a:ea typeface="Calibri"/>
                  <a:cs typeface="Calibri"/>
                </a:rPr>
                <a:t>CANCER</a:t>
              </a:r>
              <a:r>
                <a:rPr lang="en-US" altLang="zh-CN" sz="4000" b="1" spc="-5" dirty="0">
                  <a:solidFill>
                    <a:srgbClr val="FFFFFF"/>
                  </a:solidFill>
                  <a:latin typeface="Calibri"/>
                  <a:ea typeface="Calibri"/>
                  <a:cs typeface="Calibri"/>
                </a:rPr>
                <a:t> </a:t>
              </a:r>
              <a:r>
                <a:rPr lang="en-US" altLang="zh-CN" sz="4000" b="1" spc="0" dirty="0">
                  <a:solidFill>
                    <a:srgbClr val="FFFFFF"/>
                  </a:solidFill>
                  <a:latin typeface="Calibri"/>
                  <a:ea typeface="Calibri"/>
                  <a:cs typeface="Calibri"/>
                </a:rPr>
                <a:t>AS</a:t>
              </a:r>
              <a:r>
                <a:rPr lang="en-US" altLang="zh-CN" sz="4000" b="1" spc="-7" dirty="0">
                  <a:solidFill>
                    <a:srgbClr val="FFFFFF"/>
                  </a:solidFill>
                  <a:latin typeface="Calibri"/>
                  <a:ea typeface="Calibri"/>
                  <a:cs typeface="Calibri"/>
                </a:rPr>
                <a:t> </a:t>
              </a:r>
              <a:r>
                <a:rPr lang="en-US" altLang="zh-CN" sz="4000" b="1" spc="0" dirty="0">
                  <a:solidFill>
                    <a:srgbClr val="FFFFFF"/>
                  </a:solidFill>
                  <a:latin typeface="Calibri"/>
                  <a:ea typeface="Calibri"/>
                  <a:cs typeface="Calibri"/>
                </a:rPr>
                <a:t>A</a:t>
              </a:r>
              <a:r>
                <a:rPr lang="en-US" altLang="zh-CN" sz="4000" b="1" dirty="0">
                  <a:solidFill>
                    <a:srgbClr val="FFFFFF"/>
                  </a:solidFill>
                  <a:latin typeface="Calibri"/>
                  <a:ea typeface="Calibri"/>
                  <a:cs typeface="Calibri"/>
                </a:rPr>
                <a:t> </a:t>
              </a:r>
              <a:r>
                <a:rPr lang="en-US" altLang="zh-CN" sz="4000" b="1" spc="-20" dirty="0">
                  <a:solidFill>
                    <a:srgbClr val="FFFFFF"/>
                  </a:solidFill>
                  <a:latin typeface="Calibri"/>
                  <a:ea typeface="Calibri"/>
                  <a:cs typeface="Calibri"/>
                </a:rPr>
                <a:t>GLOBAL</a:t>
              </a:r>
              <a:endParaRPr lang="en-US" altLang="zh-CN" sz="4000">
                <a:latin typeface="Calibri"/>
                <a:ea typeface="Calibri"/>
                <a:cs typeface="Calibri"/>
              </a:endParaRPr>
            </a:p>
          </p:txBody>
        </p:sp>
        <p:sp>
          <p:nvSpPr>
            <p:cNvPr id="30" name="Text Box30"/>
            <p:cNvSpPr txBox="1"/>
            <p:nvPr/>
          </p:nvSpPr>
          <p:spPr>
            <a:xfrm>
              <a:off x="1948487" y="4283456"/>
              <a:ext cx="5474210" cy="620268"/>
            </a:xfrm>
            <a:prstGeom prst="rect">
              <a:avLst/>
            </a:prstGeom>
          </p:spPr>
          <p:txBody>
            <a:bodyPr wrap="square" lIns="0" tIns="0" rIns="0" rtlCol="0">
              <a:spAutoFit/>
            </a:bodyPr>
            <a:lstStyle/>
            <a:p>
              <a:pPr algn="l">
                <a:lnSpc>
                  <a:spcPts val="0"/>
                </a:lnSpc>
              </a:pPr>
              <a:endParaRPr/>
            </a:p>
            <a:p>
              <a:pPr algn="l" rtl="0">
                <a:lnSpc>
                  <a:spcPts val="4884"/>
                </a:lnSpc>
              </a:pPr>
              <a:r>
                <a:rPr lang="en-US" altLang="zh-CN" sz="4000" b="1" spc="-3" dirty="0">
                  <a:solidFill>
                    <a:srgbClr val="FFFFFF"/>
                  </a:solidFill>
                  <a:latin typeface="Calibri"/>
                  <a:ea typeface="Calibri"/>
                  <a:cs typeface="Calibri"/>
                </a:rPr>
                <a:t>PUBLIC</a:t>
              </a:r>
              <a:r>
                <a:rPr lang="en-US" altLang="zh-CN" sz="4000" b="1" spc="-6" dirty="0">
                  <a:solidFill>
                    <a:srgbClr val="FFFFFF"/>
                  </a:solidFill>
                  <a:latin typeface="Calibri"/>
                  <a:ea typeface="Calibri"/>
                  <a:cs typeface="Calibri"/>
                </a:rPr>
                <a:t> </a:t>
              </a:r>
              <a:r>
                <a:rPr lang="en-US" altLang="zh-CN" sz="4000" b="1" spc="-58" dirty="0">
                  <a:solidFill>
                    <a:srgbClr val="FFFFFF"/>
                  </a:solidFill>
                  <a:latin typeface="Calibri"/>
                  <a:ea typeface="Calibri"/>
                  <a:cs typeface="Calibri"/>
                </a:rPr>
                <a:t>HEALTH</a:t>
              </a:r>
              <a:r>
                <a:rPr lang="en-US" altLang="zh-CN" sz="4000" b="1" dirty="0">
                  <a:solidFill>
                    <a:srgbClr val="FFFFFF"/>
                  </a:solidFill>
                  <a:latin typeface="Calibri"/>
                  <a:ea typeface="Calibri"/>
                  <a:cs typeface="Calibri"/>
                </a:rPr>
                <a:t> </a:t>
              </a:r>
              <a:r>
                <a:rPr lang="en-US" altLang="zh-CN" sz="4000" b="1" spc="-8" dirty="0">
                  <a:solidFill>
                    <a:srgbClr val="FFFFFF"/>
                  </a:solidFill>
                  <a:latin typeface="Calibri"/>
                  <a:ea typeface="Calibri"/>
                  <a:cs typeface="Calibri"/>
                </a:rPr>
                <a:t>PROBLEM</a:t>
              </a:r>
              <a:endParaRPr lang="en-US" altLang="zh-CN" sz="4000">
                <a:latin typeface="Calibri"/>
                <a:ea typeface="Calibri"/>
                <a:cs typeface="Calibri"/>
              </a:endParaRPr>
            </a:p>
          </p:txBody>
        </p:sp>
        <p:sp>
          <p:nvSpPr>
            <p:cNvPr id="32" name="角丸四角形 31"/>
            <p:cNvSpPr/>
            <p:nvPr/>
          </p:nvSpPr>
          <p:spPr>
            <a:xfrm>
              <a:off x="1497395" y="3241254"/>
              <a:ext cx="6505778" cy="159867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t>全世界的</a:t>
              </a:r>
              <a:r>
                <a:rPr lang="ja-JP" altLang="ja-JP" sz="3600" dirty="0"/>
                <a:t>な公衆衛生</a:t>
              </a:r>
              <a:r>
                <a:rPr lang="ja-JP" altLang="en-US" sz="3600" dirty="0"/>
                <a:t>上の</a:t>
              </a:r>
              <a:r>
                <a:rPr lang="ja-JP" altLang="ja-JP" sz="3600" dirty="0" smtClean="0"/>
                <a:t>問題</a:t>
              </a:r>
              <a:r>
                <a:rPr lang="ja-JP" altLang="en-US" sz="3600" dirty="0" smtClean="0"/>
                <a:t>：</a:t>
              </a:r>
              <a:endParaRPr lang="en-US" altLang="ja-JP" sz="3600" dirty="0"/>
            </a:p>
            <a:p>
              <a:pPr algn="ctr"/>
              <a:r>
                <a:rPr lang="ja-JP" altLang="ja-JP" sz="3600" dirty="0" smtClean="0"/>
                <a:t>子宮頸</a:t>
              </a:r>
              <a:r>
                <a:rPr lang="ja-JP" altLang="ja-JP" sz="3600" dirty="0"/>
                <a:t>がんの</a:t>
              </a:r>
              <a:r>
                <a:rPr lang="ja-JP" altLang="en-US" sz="3600" dirty="0"/>
                <a:t>排除</a:t>
              </a:r>
              <a:endParaRPr kumimoji="1" lang="ja-JP" altLang="en-US" sz="3600" dirty="0"/>
            </a:p>
          </p:txBody>
        </p:sp>
        <p:sp>
          <p:nvSpPr>
            <p:cNvPr id="35" name="テキスト ボックス 34"/>
            <p:cNvSpPr txBox="1"/>
            <p:nvPr/>
          </p:nvSpPr>
          <p:spPr>
            <a:xfrm>
              <a:off x="-396552" y="6330839"/>
              <a:ext cx="9145016" cy="523220"/>
            </a:xfrm>
            <a:prstGeom prst="rect">
              <a:avLst/>
            </a:prstGeom>
            <a:noFill/>
          </p:spPr>
          <p:txBody>
            <a:bodyPr wrap="square" rtlCol="0">
              <a:spAutoFit/>
            </a:bodyPr>
            <a:lstStyle/>
            <a:p>
              <a:pPr algn="r"/>
              <a:r>
                <a:rPr kumimoji="1" lang="en-US" altLang="ja-JP" sz="1400" dirty="0">
                  <a:hlinkClick r:id="rId27"/>
                </a:rPr>
                <a:t>http://women4gf.org/wp-content/uploads/2019/05/2.-WHO-slides-6May_GFWebex_CxCaElimination-short.pdf</a:t>
              </a:r>
              <a:endParaRPr kumimoji="1" lang="en-US" altLang="ja-JP" sz="1400" dirty="0"/>
            </a:p>
            <a:p>
              <a:pPr algn="r"/>
              <a:r>
                <a:rPr kumimoji="1" lang="en-US" altLang="ja-JP" sz="1400" dirty="0"/>
                <a:t>2019</a:t>
              </a:r>
              <a:r>
                <a:rPr kumimoji="1" lang="ja-JP" altLang="en-US" sz="1400" dirty="0"/>
                <a:t>年</a:t>
              </a:r>
              <a:r>
                <a:rPr kumimoji="1" lang="en-US" altLang="ja-JP" sz="1400" dirty="0"/>
                <a:t>5</a:t>
              </a:r>
              <a:r>
                <a:rPr kumimoji="1" lang="ja-JP" altLang="en-US" sz="1400" dirty="0"/>
                <a:t>月</a:t>
              </a:r>
              <a:r>
                <a:rPr kumimoji="1" lang="en-US" altLang="ja-JP" sz="1400" dirty="0"/>
                <a:t>2</a:t>
              </a:r>
              <a:r>
                <a:rPr kumimoji="1" lang="ja-JP" altLang="en-US" sz="1400" dirty="0"/>
                <a:t>日　公表</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Image249"/>
          <p:cNvPicPr>
            <a:picLocks noChangeAspect="1"/>
          </p:cNvPicPr>
          <p:nvPr/>
        </p:nvPicPr>
        <p:blipFill>
          <a:blip r:embed="rId2"/>
          <a:stretch>
            <a:fillRect/>
          </a:stretch>
        </p:blipFill>
        <p:spPr>
          <a:xfrm>
            <a:off x="0" y="0"/>
            <a:ext cx="9144000" cy="6858000"/>
          </a:xfrm>
          <a:prstGeom prst="rect">
            <a:avLst/>
          </a:prstGeom>
          <a:solidFill>
            <a:schemeClr val="bg2"/>
          </a:solidFill>
        </p:spPr>
      </p:pic>
      <p:sp>
        <p:nvSpPr>
          <p:cNvPr id="250" name="Text Box250"/>
          <p:cNvSpPr txBox="1"/>
          <p:nvPr/>
        </p:nvSpPr>
        <p:spPr>
          <a:xfrm>
            <a:off x="179512" y="217677"/>
            <a:ext cx="8748464" cy="841321"/>
          </a:xfrm>
          <a:prstGeom prst="rect">
            <a:avLst/>
          </a:prstGeom>
          <a:solidFill>
            <a:schemeClr val="bg2"/>
          </a:solidFill>
        </p:spPr>
        <p:txBody>
          <a:bodyPr wrap="square" lIns="0" tIns="0" rIns="0" rtlCol="0">
            <a:spAutoFit/>
          </a:bodyPr>
          <a:lstStyle/>
          <a:p>
            <a:pPr algn="ctr">
              <a:lnSpc>
                <a:spcPts val="0"/>
              </a:lnSpc>
            </a:pPr>
            <a:endParaRPr dirty="0"/>
          </a:p>
          <a:p>
            <a:pPr algn="ctr">
              <a:lnSpc>
                <a:spcPts val="3128"/>
              </a:lnSpc>
            </a:pPr>
            <a:r>
              <a:rPr lang="ja-JP" altLang="en-US" sz="2800" spc="3" dirty="0">
                <a:solidFill>
                  <a:srgbClr val="000000"/>
                </a:solidFill>
                <a:latin typeface="Arial"/>
                <a:ea typeface="Arial"/>
                <a:cs typeface="Arial"/>
              </a:rPr>
              <a:t>国の予防接種プログラムとして</a:t>
            </a:r>
            <a:endParaRPr lang="en-US" altLang="ja-JP" sz="2800" spc="3" dirty="0">
              <a:solidFill>
                <a:srgbClr val="000000"/>
              </a:solidFill>
              <a:latin typeface="Arial"/>
              <a:ea typeface="Arial"/>
              <a:cs typeface="Arial"/>
            </a:endParaRPr>
          </a:p>
          <a:p>
            <a:pPr algn="ctr">
              <a:lnSpc>
                <a:spcPts val="3128"/>
              </a:lnSpc>
            </a:pPr>
            <a:r>
              <a:rPr lang="en-US" altLang="ja-JP" sz="2800" spc="3" dirty="0">
                <a:solidFill>
                  <a:srgbClr val="000000"/>
                </a:solidFill>
                <a:latin typeface="Arial"/>
                <a:ea typeface="Arial"/>
                <a:cs typeface="Arial"/>
              </a:rPr>
              <a:t>HPV</a:t>
            </a:r>
            <a:r>
              <a:rPr lang="ja-JP" altLang="en-US" sz="2800" spc="3" dirty="0">
                <a:solidFill>
                  <a:srgbClr val="000000"/>
                </a:solidFill>
                <a:latin typeface="Arial"/>
                <a:ea typeface="Arial"/>
                <a:cs typeface="Arial"/>
              </a:rPr>
              <a:t>ワクチンが導入された</a:t>
            </a:r>
            <a:r>
              <a:rPr lang="en-US" altLang="ja-JP" sz="2800" spc="3" dirty="0">
                <a:solidFill>
                  <a:srgbClr val="000000"/>
                </a:solidFill>
                <a:latin typeface="Arial"/>
                <a:ea typeface="Arial"/>
                <a:cs typeface="Arial"/>
              </a:rPr>
              <a:t>92</a:t>
            </a:r>
            <a:r>
              <a:rPr lang="ja-JP" altLang="en-US" sz="2800" spc="3" dirty="0">
                <a:solidFill>
                  <a:srgbClr val="000000"/>
                </a:solidFill>
                <a:latin typeface="Arial"/>
                <a:ea typeface="Arial"/>
                <a:cs typeface="Arial"/>
              </a:rPr>
              <a:t>カ国 </a:t>
            </a:r>
            <a:r>
              <a:rPr lang="en-US" altLang="ja-JP" sz="2800" spc="3" dirty="0">
                <a:solidFill>
                  <a:srgbClr val="000000"/>
                </a:solidFill>
                <a:latin typeface="Arial"/>
                <a:ea typeface="Arial"/>
                <a:cs typeface="Arial"/>
              </a:rPr>
              <a:t>(2019</a:t>
            </a:r>
            <a:r>
              <a:rPr lang="ja-JP" altLang="en-US" sz="2800" spc="3" dirty="0">
                <a:solidFill>
                  <a:srgbClr val="000000"/>
                </a:solidFill>
                <a:latin typeface="Arial"/>
                <a:ea typeface="Arial"/>
                <a:cs typeface="Arial"/>
              </a:rPr>
              <a:t>年</a:t>
            </a:r>
            <a:r>
              <a:rPr lang="en-US" altLang="ja-JP" sz="2800" spc="3" dirty="0">
                <a:solidFill>
                  <a:srgbClr val="000000"/>
                </a:solidFill>
                <a:latin typeface="Arial"/>
                <a:ea typeface="Arial"/>
                <a:cs typeface="Arial"/>
              </a:rPr>
              <a:t>2</a:t>
            </a:r>
            <a:r>
              <a:rPr lang="ja-JP" altLang="en-US" sz="2800" spc="3" dirty="0">
                <a:solidFill>
                  <a:srgbClr val="000000"/>
                </a:solidFill>
                <a:latin typeface="Arial"/>
                <a:ea typeface="Arial"/>
                <a:cs typeface="Arial"/>
              </a:rPr>
              <a:t>月</a:t>
            </a:r>
            <a:r>
              <a:rPr lang="en-US" altLang="ja-JP" sz="2800" spc="3" dirty="0">
                <a:solidFill>
                  <a:srgbClr val="000000"/>
                </a:solidFill>
                <a:latin typeface="Arial"/>
                <a:ea typeface="Arial"/>
                <a:cs typeface="Arial"/>
              </a:rPr>
              <a:t>)</a:t>
            </a:r>
            <a:endParaRPr lang="en-US" altLang="zh-CN" sz="2800" dirty="0">
              <a:latin typeface="Arial"/>
              <a:ea typeface="Arial"/>
              <a:cs typeface="Arial"/>
            </a:endParaRPr>
          </a:p>
        </p:txBody>
      </p:sp>
      <p:sp>
        <p:nvSpPr>
          <p:cNvPr id="2" name="テキスト ボックス 1"/>
          <p:cNvSpPr txBox="1"/>
          <p:nvPr/>
        </p:nvSpPr>
        <p:spPr>
          <a:xfrm>
            <a:off x="3635896" y="4869160"/>
            <a:ext cx="4176464" cy="507831"/>
          </a:xfrm>
          <a:prstGeom prst="rect">
            <a:avLst/>
          </a:prstGeom>
          <a:solidFill>
            <a:schemeClr val="bg1"/>
          </a:solidFill>
        </p:spPr>
        <p:txBody>
          <a:bodyPr wrap="square" rtlCol="0">
            <a:spAutoFit/>
          </a:bodyPr>
          <a:lstStyle/>
          <a:p>
            <a:r>
              <a:rPr kumimoji="1" lang="ja-JP" altLang="en-US" sz="900" b="1" dirty="0"/>
              <a:t>現在導入済（部分導入を含む）（</a:t>
            </a:r>
            <a:r>
              <a:rPr kumimoji="1" lang="en-US" altLang="ja-JP" sz="900" b="1" dirty="0"/>
              <a:t>92</a:t>
            </a:r>
            <a:r>
              <a:rPr kumimoji="1" lang="ja-JP" altLang="en-US" sz="900" b="1" dirty="0"/>
              <a:t>カ国：</a:t>
            </a:r>
            <a:r>
              <a:rPr kumimoji="1" lang="en-US" altLang="ja-JP" sz="900" b="1" dirty="0"/>
              <a:t>47</a:t>
            </a:r>
            <a:r>
              <a:rPr kumimoji="1" lang="ja-JP" altLang="en-US" sz="900" b="1" dirty="0"/>
              <a:t>％）</a:t>
            </a:r>
            <a:endParaRPr kumimoji="1" lang="en-US" altLang="ja-JP" sz="900" b="1" dirty="0"/>
          </a:p>
          <a:p>
            <a:r>
              <a:rPr kumimoji="1" lang="ja-JP" altLang="en-US" sz="900" b="1" dirty="0"/>
              <a:t>利用不可・未導入・未定（</a:t>
            </a:r>
            <a:r>
              <a:rPr kumimoji="1" lang="en-US" altLang="ja-JP" sz="900" b="1" dirty="0"/>
              <a:t>102</a:t>
            </a:r>
            <a:r>
              <a:rPr kumimoji="1" lang="ja-JP" altLang="en-US" sz="900" b="1" dirty="0"/>
              <a:t>カ国：</a:t>
            </a:r>
            <a:r>
              <a:rPr kumimoji="1" lang="en-US" altLang="ja-JP" sz="900" b="1" dirty="0"/>
              <a:t>53</a:t>
            </a:r>
            <a:r>
              <a:rPr kumimoji="1" lang="ja-JP" altLang="en-US" sz="900" b="1" dirty="0"/>
              <a:t>％）</a:t>
            </a:r>
            <a:endParaRPr kumimoji="1" lang="en-US" altLang="ja-JP" sz="900" b="1" dirty="0"/>
          </a:p>
          <a:p>
            <a:r>
              <a:rPr kumimoji="1" lang="ja-JP" altLang="en-US" sz="900" b="1" dirty="0"/>
              <a:t>不明</a:t>
            </a:r>
          </a:p>
        </p:txBody>
      </p:sp>
    </p:spTree>
    <p:extLst>
      <p:ext uri="{BB962C8B-B14F-4D97-AF65-F5344CB8AC3E}">
        <p14:creationId xmlns:p14="http://schemas.microsoft.com/office/powerpoint/2010/main" val="252104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 name="Image253"/>
          <p:cNvPicPr>
            <a:picLocks noChangeAspect="1"/>
          </p:cNvPicPr>
          <p:nvPr/>
        </p:nvPicPr>
        <p:blipFill>
          <a:blip r:embed="rId2"/>
          <a:stretch>
            <a:fillRect/>
          </a:stretch>
        </p:blipFill>
        <p:spPr>
          <a:xfrm>
            <a:off x="0" y="0"/>
            <a:ext cx="9144000" cy="6858000"/>
          </a:xfrm>
          <a:prstGeom prst="rect">
            <a:avLst/>
          </a:prstGeom>
          <a:noFill/>
        </p:spPr>
      </p:pic>
      <p:pic>
        <p:nvPicPr>
          <p:cNvPr id="351" name="Image351"/>
          <p:cNvPicPr>
            <a:picLocks noChangeAspect="1"/>
          </p:cNvPicPr>
          <p:nvPr/>
        </p:nvPicPr>
        <p:blipFill>
          <a:blip r:embed="rId3"/>
          <a:stretch>
            <a:fillRect/>
          </a:stretch>
        </p:blipFill>
        <p:spPr>
          <a:xfrm>
            <a:off x="693812" y="2012145"/>
            <a:ext cx="8270676" cy="25399"/>
          </a:xfrm>
          <a:prstGeom prst="rect">
            <a:avLst/>
          </a:prstGeom>
          <a:noFill/>
        </p:spPr>
      </p:pic>
      <p:sp>
        <p:nvSpPr>
          <p:cNvPr id="377" name="Text Box377"/>
          <p:cNvSpPr txBox="1"/>
          <p:nvPr/>
        </p:nvSpPr>
        <p:spPr>
          <a:xfrm>
            <a:off x="251520" y="404664"/>
            <a:ext cx="8568952" cy="815673"/>
          </a:xfrm>
          <a:prstGeom prst="rect">
            <a:avLst/>
          </a:prstGeom>
          <a:solidFill>
            <a:schemeClr val="bg1">
              <a:lumMod val="85000"/>
            </a:schemeClr>
          </a:solidFill>
        </p:spPr>
        <p:txBody>
          <a:bodyPr wrap="square" lIns="0" tIns="0" rIns="0" rtlCol="0">
            <a:spAutoFit/>
          </a:bodyPr>
          <a:lstStyle/>
          <a:p>
            <a:pPr marL="0" marR="0" lvl="0" indent="0" algn="ctr" defTabSz="914400" rtl="0" eaLnBrk="1" fontAlgn="auto" latinLnBrk="0" hangingPunct="1">
              <a:lnSpc>
                <a:spcPts val="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ts val="2965"/>
              </a:lnSpc>
              <a:spcBef>
                <a:spcPts val="0"/>
              </a:spcBef>
              <a:spcAft>
                <a:spcPts val="0"/>
              </a:spcAft>
              <a:buClrTx/>
              <a:buSzTx/>
              <a:buFontTx/>
              <a:buNone/>
              <a:tabLst/>
              <a:defRPr/>
            </a:pPr>
            <a:r>
              <a:rPr kumimoji="0" lang="ja-JP" altLang="en-US" sz="2500" b="1" i="0" u="none" strike="noStrike" kern="1200" cap="none" spc="-9" normalizeH="0" baseline="0" noProof="0" dirty="0" smtClean="0">
                <a:ln>
                  <a:noFill/>
                </a:ln>
                <a:solidFill>
                  <a:srgbClr val="000066"/>
                </a:solidFill>
                <a:effectLst/>
                <a:uLnTx/>
                <a:uFillTx/>
                <a:latin typeface="Calibri"/>
                <a:ea typeface="Calibri"/>
                <a:cs typeface="Calibri"/>
              </a:rPr>
              <a:t>全年齢の</a:t>
            </a:r>
            <a:r>
              <a:rPr kumimoji="0" lang="en-US" altLang="zh-CN" sz="2500" b="1" i="0" u="none" strike="noStrike" kern="1200" cap="none" spc="-6" normalizeH="0" baseline="0" noProof="0" dirty="0" smtClean="0">
                <a:ln>
                  <a:noFill/>
                </a:ln>
                <a:solidFill>
                  <a:srgbClr val="000066"/>
                </a:solidFill>
                <a:effectLst/>
                <a:uLnTx/>
                <a:uFillTx/>
                <a:latin typeface="Calibri"/>
                <a:ea typeface="Calibri"/>
                <a:cs typeface="Calibri"/>
              </a:rPr>
              <a:t>HPV </a:t>
            </a:r>
            <a:r>
              <a:rPr kumimoji="0" lang="ja-JP" altLang="en-US" sz="2500" b="1" i="0" u="none" strike="noStrike" kern="1200" cap="none" spc="-6" normalizeH="0" baseline="0" noProof="0" dirty="0" smtClean="0">
                <a:ln>
                  <a:noFill/>
                </a:ln>
                <a:solidFill>
                  <a:srgbClr val="000066"/>
                </a:solidFill>
                <a:effectLst/>
                <a:uLnTx/>
                <a:uFillTx/>
                <a:latin typeface="Calibri"/>
                <a:ea typeface="Calibri"/>
                <a:cs typeface="Calibri"/>
              </a:rPr>
              <a:t>ワクチン接種率</a:t>
            </a:r>
            <a:r>
              <a:rPr kumimoji="0" lang="en-US" altLang="zh-CN" sz="2500" b="1" i="0" u="none" strike="noStrike" kern="1200" cap="none" spc="0" normalizeH="0" baseline="0" noProof="0" dirty="0" smtClean="0">
                <a:ln>
                  <a:noFill/>
                </a:ln>
                <a:solidFill>
                  <a:srgbClr val="000066"/>
                </a:solidFill>
                <a:effectLst/>
                <a:uLnTx/>
                <a:uFillTx/>
                <a:latin typeface="Calibri"/>
                <a:ea typeface="Calibri"/>
                <a:cs typeface="Calibri"/>
              </a:rPr>
              <a:t> (</a:t>
            </a:r>
            <a:r>
              <a:rPr kumimoji="0" lang="en-US" altLang="zh-CN" sz="2500" b="1" i="0" u="none" strike="noStrike" kern="1200" cap="none" spc="-4" normalizeH="0" baseline="0" noProof="0" smtClean="0">
                <a:ln>
                  <a:noFill/>
                </a:ln>
                <a:solidFill>
                  <a:srgbClr val="000066"/>
                </a:solidFill>
                <a:effectLst/>
                <a:uLnTx/>
                <a:uFillTx/>
                <a:latin typeface="Calibri"/>
                <a:ea typeface="Calibri"/>
                <a:cs typeface="Calibri"/>
              </a:rPr>
              <a:t>2014-2016)</a:t>
            </a:r>
            <a:endParaRPr kumimoji="0" lang="en-US" altLang="zh-CN" sz="2500" b="1" i="0" u="none" strike="noStrike" kern="1200" cap="none" spc="-4" normalizeH="0" baseline="0" noProof="0" dirty="0" smtClean="0">
              <a:ln>
                <a:noFill/>
              </a:ln>
              <a:solidFill>
                <a:srgbClr val="000066"/>
              </a:solidFill>
              <a:effectLst/>
              <a:uLnTx/>
              <a:uFillTx/>
              <a:latin typeface="Calibri"/>
              <a:ea typeface="Calibri"/>
              <a:cs typeface="Calibri"/>
            </a:endParaRPr>
          </a:p>
          <a:p>
            <a:pPr marL="0" marR="0" lvl="0" indent="0" algn="ctr" defTabSz="914400" rtl="0" eaLnBrk="1" fontAlgn="auto" latinLnBrk="0" hangingPunct="1">
              <a:lnSpc>
                <a:spcPts val="2965"/>
              </a:lnSpc>
              <a:spcBef>
                <a:spcPts val="0"/>
              </a:spcBef>
              <a:spcAft>
                <a:spcPts val="0"/>
              </a:spcAft>
              <a:buClrTx/>
              <a:buSzTx/>
              <a:buFontTx/>
              <a:buNone/>
              <a:tabLst/>
              <a:defRPr/>
            </a:pPr>
            <a:r>
              <a:rPr kumimoji="0" lang="en-US" altLang="zh-CN" sz="2400" b="0" i="0" u="none" strike="noStrike" kern="1200" cap="none" spc="-3" normalizeH="0" baseline="0" noProof="0" dirty="0" smtClean="0">
                <a:ln>
                  <a:noFill/>
                </a:ln>
                <a:solidFill>
                  <a:srgbClr val="1F497D"/>
                </a:solidFill>
                <a:effectLst/>
                <a:uLnTx/>
                <a:uFillTx/>
                <a:latin typeface="Calibri"/>
                <a:ea typeface="Calibri"/>
                <a:cs typeface="Calibri"/>
              </a:rPr>
              <a:t>90</a:t>
            </a:r>
            <a:r>
              <a:rPr kumimoji="0" lang="en-US" altLang="zh-CN" sz="2400" b="0" i="0" u="none" strike="noStrike" kern="1200" cap="none" spc="-3" normalizeH="0" baseline="0" noProof="0" dirty="0">
                <a:ln>
                  <a:noFill/>
                </a:ln>
                <a:solidFill>
                  <a:srgbClr val="1F497D"/>
                </a:solidFill>
                <a:effectLst/>
                <a:uLnTx/>
                <a:uFillTx/>
                <a:latin typeface="Calibri"/>
                <a:ea typeface="Calibri"/>
                <a:cs typeface="Calibri"/>
              </a:rPr>
              <a:t>%</a:t>
            </a:r>
            <a:r>
              <a:rPr kumimoji="0" lang="en-US" altLang="zh-CN" sz="2400" b="0" i="0" u="none" strike="noStrike" kern="1200" cap="none" spc="-8" normalizeH="0" baseline="0" noProof="0" dirty="0">
                <a:ln>
                  <a:noFill/>
                </a:ln>
                <a:solidFill>
                  <a:srgbClr val="1F497D"/>
                </a:solidFill>
                <a:effectLst/>
                <a:uLnTx/>
                <a:uFillTx/>
                <a:latin typeface="Calibri"/>
                <a:ea typeface="Calibri"/>
                <a:cs typeface="Calibri"/>
              </a:rPr>
              <a:t> </a:t>
            </a:r>
            <a:r>
              <a:rPr kumimoji="0" lang="ja-JP" altLang="en-US" sz="2400" b="0" i="0" u="none" strike="noStrike" kern="1200" cap="none" spc="-8" normalizeH="0" baseline="0" noProof="0" dirty="0" smtClean="0">
                <a:ln>
                  <a:noFill/>
                </a:ln>
                <a:solidFill>
                  <a:srgbClr val="1F497D"/>
                </a:solidFill>
                <a:effectLst/>
                <a:uLnTx/>
                <a:uFillTx/>
                <a:latin typeface="Calibri"/>
                <a:ea typeface="Calibri"/>
                <a:cs typeface="Calibri"/>
              </a:rPr>
              <a:t>の接種率は実現可能であるが、多くの国で大きく下回る</a:t>
            </a:r>
            <a:endParaRPr kumimoji="0" lang="en-US" altLang="zh-CN" sz="2400" b="0" i="0" u="none" strike="noStrike" kern="1200" cap="none" spc="0" normalizeH="0" baseline="0" noProof="0" dirty="0">
              <a:ln>
                <a:noFill/>
              </a:ln>
              <a:solidFill>
                <a:srgbClr val="1F497D"/>
              </a:solidFill>
              <a:effectLst/>
              <a:uLnTx/>
              <a:uFillTx/>
              <a:latin typeface="Calibri"/>
              <a:ea typeface="Calibri"/>
              <a:cs typeface="Calibri"/>
            </a:endParaRPr>
          </a:p>
        </p:txBody>
      </p:sp>
      <p:sp>
        <p:nvSpPr>
          <p:cNvPr id="378" name="Text Box378"/>
          <p:cNvSpPr txBox="1"/>
          <p:nvPr/>
        </p:nvSpPr>
        <p:spPr>
          <a:xfrm>
            <a:off x="222031" y="1525219"/>
            <a:ext cx="267767" cy="186081"/>
          </a:xfrm>
          <a:prstGeom prst="rect">
            <a:avLst/>
          </a:prstGeom>
        </p:spPr>
        <p:txBody>
          <a:bodyPr wrap="square" lIns="0" tIns="0" rIns="0" rtlCol="0">
            <a:spAutoFit/>
          </a:bodyPr>
          <a:lstStyle/>
          <a:p>
            <a:pPr marL="0" marR="0" lvl="0" indent="0" algn="l" defTabSz="914400" rtl="0" eaLnBrk="1" fontAlgn="auto" latinLnBrk="0" hangingPunct="1">
              <a:lnSpc>
                <a:spcPts val="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465"/>
              </a:lnSpc>
              <a:spcBef>
                <a:spcPts val="0"/>
              </a:spcBef>
              <a:spcAft>
                <a:spcPts val="0"/>
              </a:spcAft>
              <a:buClrTx/>
              <a:buSzTx/>
              <a:buFontTx/>
              <a:buNone/>
              <a:tabLst/>
              <a:defRPr/>
            </a:pPr>
            <a:r>
              <a:rPr kumimoji="0" lang="en-US" altLang="zh-CN" sz="1200" b="0" i="0" u="none" strike="noStrike" kern="1200" cap="none" spc="-6" normalizeH="0" baseline="0" noProof="0" dirty="0">
                <a:ln>
                  <a:noFill/>
                </a:ln>
                <a:solidFill>
                  <a:srgbClr val="595959"/>
                </a:solidFill>
                <a:effectLst/>
                <a:uLnTx/>
                <a:uFillTx/>
                <a:latin typeface="Calibri"/>
                <a:ea typeface="Calibri"/>
                <a:cs typeface="Calibri"/>
              </a:rPr>
              <a:t>100</a:t>
            </a:r>
            <a:endParaRPr kumimoji="0" lang="en-US" altLang="zh-CN" sz="1200" b="0" i="0" u="none" strike="noStrike" kern="1200" cap="none" spc="0" normalizeH="0" baseline="0" noProof="0">
              <a:ln>
                <a:noFill/>
              </a:ln>
              <a:solidFill>
                <a:prstClr val="black"/>
              </a:solidFill>
              <a:effectLst/>
              <a:uLnTx/>
              <a:uFillTx/>
              <a:latin typeface="Calibri"/>
              <a:ea typeface="Calibri"/>
              <a:cs typeface="Calibri"/>
            </a:endParaRPr>
          </a:p>
        </p:txBody>
      </p:sp>
      <p:sp>
        <p:nvSpPr>
          <p:cNvPr id="379" name="Text Box379"/>
          <p:cNvSpPr txBox="1"/>
          <p:nvPr/>
        </p:nvSpPr>
        <p:spPr>
          <a:xfrm>
            <a:off x="299247" y="1927555"/>
            <a:ext cx="191567" cy="186081"/>
          </a:xfrm>
          <a:prstGeom prst="rect">
            <a:avLst/>
          </a:prstGeom>
        </p:spPr>
        <p:txBody>
          <a:bodyPr wrap="square" lIns="0" tIns="0" rIns="0" rtlCol="0">
            <a:spAutoFit/>
          </a:bodyPr>
          <a:lstStyle/>
          <a:p>
            <a:pPr marL="0" marR="0" lvl="0" indent="0" algn="l" defTabSz="914400" rtl="0" eaLnBrk="1" fontAlgn="auto" latinLnBrk="0" hangingPunct="1">
              <a:lnSpc>
                <a:spcPts val="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465"/>
              </a:lnSpc>
              <a:spcBef>
                <a:spcPts val="0"/>
              </a:spcBef>
              <a:spcAft>
                <a:spcPts val="0"/>
              </a:spcAft>
              <a:buClrTx/>
              <a:buSzTx/>
              <a:buFontTx/>
              <a:buNone/>
              <a:tabLst/>
              <a:defRPr/>
            </a:pPr>
            <a:r>
              <a:rPr kumimoji="0" lang="en-US" altLang="zh-CN" sz="1200" b="0" i="0" u="none" strike="noStrike" kern="1200" cap="none" spc="-4" normalizeH="0" baseline="0" noProof="0" dirty="0">
                <a:ln>
                  <a:noFill/>
                </a:ln>
                <a:solidFill>
                  <a:srgbClr val="595959"/>
                </a:solidFill>
                <a:effectLst/>
                <a:uLnTx/>
                <a:uFillTx/>
                <a:latin typeface="Calibri"/>
                <a:ea typeface="Calibri"/>
                <a:cs typeface="Calibri"/>
              </a:rPr>
              <a:t>90</a:t>
            </a:r>
            <a:endParaRPr kumimoji="0" lang="en-US" altLang="zh-CN" sz="1200" b="0" i="0" u="none" strike="noStrike" kern="1200" cap="none" spc="0" normalizeH="0" baseline="0" noProof="0">
              <a:ln>
                <a:noFill/>
              </a:ln>
              <a:solidFill>
                <a:prstClr val="black"/>
              </a:solidFill>
              <a:effectLst/>
              <a:uLnTx/>
              <a:uFillTx/>
              <a:latin typeface="Calibri"/>
              <a:ea typeface="Calibri"/>
              <a:cs typeface="Calibri"/>
            </a:endParaRPr>
          </a:p>
        </p:txBody>
      </p:sp>
      <p:sp>
        <p:nvSpPr>
          <p:cNvPr id="380" name="Text Box380"/>
          <p:cNvSpPr txBox="1"/>
          <p:nvPr/>
        </p:nvSpPr>
        <p:spPr>
          <a:xfrm>
            <a:off x="299247" y="2329891"/>
            <a:ext cx="191567" cy="186081"/>
          </a:xfrm>
          <a:prstGeom prst="rect">
            <a:avLst/>
          </a:prstGeom>
        </p:spPr>
        <p:txBody>
          <a:bodyPr wrap="square" lIns="0" tIns="0" rIns="0" rtlCol="0">
            <a:spAutoFit/>
          </a:bodyPr>
          <a:lstStyle/>
          <a:p>
            <a:pPr marL="0" marR="0" lvl="0" indent="0" algn="l" defTabSz="914400" rtl="0" eaLnBrk="1" fontAlgn="auto" latinLnBrk="0" hangingPunct="1">
              <a:lnSpc>
                <a:spcPts val="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465"/>
              </a:lnSpc>
              <a:spcBef>
                <a:spcPts val="0"/>
              </a:spcBef>
              <a:spcAft>
                <a:spcPts val="0"/>
              </a:spcAft>
              <a:buClrTx/>
              <a:buSzTx/>
              <a:buFontTx/>
              <a:buNone/>
              <a:tabLst/>
              <a:defRPr/>
            </a:pPr>
            <a:r>
              <a:rPr kumimoji="0" lang="en-US" altLang="zh-CN" sz="1200" b="0" i="0" u="none" strike="noStrike" kern="1200" cap="none" spc="-4" normalizeH="0" baseline="0" noProof="0" dirty="0">
                <a:ln>
                  <a:noFill/>
                </a:ln>
                <a:solidFill>
                  <a:srgbClr val="595959"/>
                </a:solidFill>
                <a:effectLst/>
                <a:uLnTx/>
                <a:uFillTx/>
                <a:latin typeface="Calibri"/>
                <a:ea typeface="Calibri"/>
                <a:cs typeface="Calibri"/>
              </a:rPr>
              <a:t>80</a:t>
            </a:r>
            <a:endParaRPr kumimoji="0" lang="en-US" altLang="zh-CN" sz="1200" b="0" i="0" u="none" strike="noStrike" kern="1200" cap="none" spc="0" normalizeH="0" baseline="0" noProof="0">
              <a:ln>
                <a:noFill/>
              </a:ln>
              <a:solidFill>
                <a:prstClr val="black"/>
              </a:solidFill>
              <a:effectLst/>
              <a:uLnTx/>
              <a:uFillTx/>
              <a:latin typeface="Calibri"/>
              <a:ea typeface="Calibri"/>
              <a:cs typeface="Calibri"/>
            </a:endParaRPr>
          </a:p>
        </p:txBody>
      </p:sp>
      <p:sp>
        <p:nvSpPr>
          <p:cNvPr id="381" name="Text Box381"/>
          <p:cNvSpPr txBox="1"/>
          <p:nvPr/>
        </p:nvSpPr>
        <p:spPr>
          <a:xfrm>
            <a:off x="299247" y="2732227"/>
            <a:ext cx="191567" cy="186081"/>
          </a:xfrm>
          <a:prstGeom prst="rect">
            <a:avLst/>
          </a:prstGeom>
        </p:spPr>
        <p:txBody>
          <a:bodyPr wrap="square" lIns="0" tIns="0" rIns="0" rtlCol="0">
            <a:spAutoFit/>
          </a:bodyPr>
          <a:lstStyle/>
          <a:p>
            <a:pPr marL="0" marR="0" lvl="0" indent="0" algn="l" defTabSz="914400" rtl="0" eaLnBrk="1" fontAlgn="auto" latinLnBrk="0" hangingPunct="1">
              <a:lnSpc>
                <a:spcPts val="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465"/>
              </a:lnSpc>
              <a:spcBef>
                <a:spcPts val="0"/>
              </a:spcBef>
              <a:spcAft>
                <a:spcPts val="0"/>
              </a:spcAft>
              <a:buClrTx/>
              <a:buSzTx/>
              <a:buFontTx/>
              <a:buNone/>
              <a:tabLst/>
              <a:defRPr/>
            </a:pPr>
            <a:r>
              <a:rPr kumimoji="0" lang="en-US" altLang="zh-CN" sz="1200" b="0" i="0" u="none" strike="noStrike" kern="1200" cap="none" spc="-4" normalizeH="0" baseline="0" noProof="0" dirty="0">
                <a:ln>
                  <a:noFill/>
                </a:ln>
                <a:solidFill>
                  <a:srgbClr val="595959"/>
                </a:solidFill>
                <a:effectLst/>
                <a:uLnTx/>
                <a:uFillTx/>
                <a:latin typeface="Calibri"/>
                <a:ea typeface="Calibri"/>
                <a:cs typeface="Calibri"/>
              </a:rPr>
              <a:t>70</a:t>
            </a:r>
            <a:endParaRPr kumimoji="0" lang="en-US" altLang="zh-CN" sz="1200" b="0" i="0" u="none" strike="noStrike" kern="1200" cap="none" spc="0" normalizeH="0" baseline="0" noProof="0">
              <a:ln>
                <a:noFill/>
              </a:ln>
              <a:solidFill>
                <a:prstClr val="black"/>
              </a:solidFill>
              <a:effectLst/>
              <a:uLnTx/>
              <a:uFillTx/>
              <a:latin typeface="Calibri"/>
              <a:ea typeface="Calibri"/>
              <a:cs typeface="Calibri"/>
            </a:endParaRPr>
          </a:p>
        </p:txBody>
      </p:sp>
      <p:sp>
        <p:nvSpPr>
          <p:cNvPr id="382" name="Text Box382"/>
          <p:cNvSpPr txBox="1"/>
          <p:nvPr/>
        </p:nvSpPr>
        <p:spPr>
          <a:xfrm>
            <a:off x="299247" y="3134563"/>
            <a:ext cx="191567" cy="186081"/>
          </a:xfrm>
          <a:prstGeom prst="rect">
            <a:avLst/>
          </a:prstGeom>
        </p:spPr>
        <p:txBody>
          <a:bodyPr wrap="square" lIns="0" tIns="0" rIns="0" rtlCol="0">
            <a:spAutoFit/>
          </a:bodyPr>
          <a:lstStyle/>
          <a:p>
            <a:pPr marL="0" marR="0" lvl="0" indent="0" algn="l" defTabSz="914400" rtl="0" eaLnBrk="1" fontAlgn="auto" latinLnBrk="0" hangingPunct="1">
              <a:lnSpc>
                <a:spcPts val="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465"/>
              </a:lnSpc>
              <a:spcBef>
                <a:spcPts val="0"/>
              </a:spcBef>
              <a:spcAft>
                <a:spcPts val="0"/>
              </a:spcAft>
              <a:buClrTx/>
              <a:buSzTx/>
              <a:buFontTx/>
              <a:buNone/>
              <a:tabLst/>
              <a:defRPr/>
            </a:pPr>
            <a:r>
              <a:rPr kumimoji="0" lang="en-US" altLang="zh-CN" sz="1200" b="0" i="0" u="none" strike="noStrike" kern="1200" cap="none" spc="-4" normalizeH="0" baseline="0" noProof="0" dirty="0">
                <a:ln>
                  <a:noFill/>
                </a:ln>
                <a:solidFill>
                  <a:srgbClr val="595959"/>
                </a:solidFill>
                <a:effectLst/>
                <a:uLnTx/>
                <a:uFillTx/>
                <a:latin typeface="Calibri"/>
                <a:ea typeface="Calibri"/>
                <a:cs typeface="Calibri"/>
              </a:rPr>
              <a:t>60</a:t>
            </a:r>
            <a:endParaRPr kumimoji="0" lang="en-US" altLang="zh-CN" sz="1200" b="0" i="0" u="none" strike="noStrike" kern="1200" cap="none" spc="0" normalizeH="0" baseline="0" noProof="0">
              <a:ln>
                <a:noFill/>
              </a:ln>
              <a:solidFill>
                <a:prstClr val="black"/>
              </a:solidFill>
              <a:effectLst/>
              <a:uLnTx/>
              <a:uFillTx/>
              <a:latin typeface="Calibri"/>
              <a:ea typeface="Calibri"/>
              <a:cs typeface="Calibri"/>
            </a:endParaRPr>
          </a:p>
        </p:txBody>
      </p:sp>
      <p:sp>
        <p:nvSpPr>
          <p:cNvPr id="383" name="Text Box383"/>
          <p:cNvSpPr txBox="1"/>
          <p:nvPr/>
        </p:nvSpPr>
        <p:spPr>
          <a:xfrm>
            <a:off x="299247" y="3536899"/>
            <a:ext cx="191567" cy="186080"/>
          </a:xfrm>
          <a:prstGeom prst="rect">
            <a:avLst/>
          </a:prstGeom>
        </p:spPr>
        <p:txBody>
          <a:bodyPr wrap="square" lIns="0" tIns="0" rIns="0" rtlCol="0">
            <a:spAutoFit/>
          </a:bodyPr>
          <a:lstStyle/>
          <a:p>
            <a:pPr marL="0" marR="0" lvl="0" indent="0" algn="l" defTabSz="914400" rtl="0" eaLnBrk="1" fontAlgn="auto" latinLnBrk="0" hangingPunct="1">
              <a:lnSpc>
                <a:spcPts val="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465"/>
              </a:lnSpc>
              <a:spcBef>
                <a:spcPts val="0"/>
              </a:spcBef>
              <a:spcAft>
                <a:spcPts val="0"/>
              </a:spcAft>
              <a:buClrTx/>
              <a:buSzTx/>
              <a:buFontTx/>
              <a:buNone/>
              <a:tabLst/>
              <a:defRPr/>
            </a:pPr>
            <a:r>
              <a:rPr kumimoji="0" lang="en-US" altLang="zh-CN" sz="1200" b="0" i="0" u="none" strike="noStrike" kern="1200" cap="none" spc="-4" normalizeH="0" baseline="0" noProof="0" dirty="0">
                <a:ln>
                  <a:noFill/>
                </a:ln>
                <a:solidFill>
                  <a:srgbClr val="595959"/>
                </a:solidFill>
                <a:effectLst/>
                <a:uLnTx/>
                <a:uFillTx/>
                <a:latin typeface="Calibri"/>
                <a:ea typeface="Calibri"/>
                <a:cs typeface="Calibri"/>
              </a:rPr>
              <a:t>50</a:t>
            </a:r>
            <a:endParaRPr kumimoji="0" lang="en-US" altLang="zh-CN" sz="1200" b="0" i="0" u="none" strike="noStrike" kern="1200" cap="none" spc="0" normalizeH="0" baseline="0" noProof="0">
              <a:ln>
                <a:noFill/>
              </a:ln>
              <a:solidFill>
                <a:prstClr val="black"/>
              </a:solidFill>
              <a:effectLst/>
              <a:uLnTx/>
              <a:uFillTx/>
              <a:latin typeface="Calibri"/>
              <a:ea typeface="Calibri"/>
              <a:cs typeface="Calibri"/>
            </a:endParaRPr>
          </a:p>
        </p:txBody>
      </p:sp>
      <p:sp>
        <p:nvSpPr>
          <p:cNvPr id="384" name="Text Box384"/>
          <p:cNvSpPr txBox="1"/>
          <p:nvPr/>
        </p:nvSpPr>
        <p:spPr>
          <a:xfrm>
            <a:off x="467544" y="1412776"/>
            <a:ext cx="241325" cy="255346"/>
          </a:xfrm>
          <a:prstGeom prst="rect">
            <a:avLst/>
          </a:prstGeom>
        </p:spPr>
        <p:txBody>
          <a:bodyPr wrap="square" lIns="0" tIns="0" rIns="0" rtlCol="0">
            <a:spAutoFit/>
          </a:bodyPr>
          <a:lstStyle/>
          <a:p>
            <a:pPr marL="0" marR="0" lvl="0" indent="0" algn="l" defTabSz="914400" rtl="0" eaLnBrk="1" fontAlgn="auto" latinLnBrk="0" hangingPunct="1">
              <a:lnSpc>
                <a:spcPts val="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2011"/>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Arial"/>
                <a:ea typeface="Arial"/>
                <a:cs typeface="Arial"/>
              </a:rPr>
              <a:t>%</a:t>
            </a:r>
            <a:endParaRPr kumimoji="0" lang="en-US" altLang="zh-CN" sz="1800" b="0" i="0" u="none" strike="noStrike" kern="1200" cap="none" spc="0" normalizeH="0" baseline="0" noProof="0" dirty="0">
              <a:ln>
                <a:noFill/>
              </a:ln>
              <a:solidFill>
                <a:prstClr val="black"/>
              </a:solidFill>
              <a:effectLst/>
              <a:uLnTx/>
              <a:uFillTx/>
              <a:latin typeface="Arial"/>
              <a:ea typeface="Arial"/>
              <a:cs typeface="Arial"/>
            </a:endParaRPr>
          </a:p>
        </p:txBody>
      </p:sp>
      <p:sp>
        <p:nvSpPr>
          <p:cNvPr id="385" name="Text Box385"/>
          <p:cNvSpPr txBox="1"/>
          <p:nvPr/>
        </p:nvSpPr>
        <p:spPr>
          <a:xfrm>
            <a:off x="299247" y="3939236"/>
            <a:ext cx="191567" cy="186080"/>
          </a:xfrm>
          <a:prstGeom prst="rect">
            <a:avLst/>
          </a:prstGeom>
        </p:spPr>
        <p:txBody>
          <a:bodyPr wrap="square" lIns="0" tIns="0" rIns="0" rtlCol="0">
            <a:spAutoFit/>
          </a:bodyPr>
          <a:lstStyle/>
          <a:p>
            <a:pPr marL="0" marR="0" lvl="0" indent="0" algn="l" defTabSz="914400" rtl="0" eaLnBrk="1" fontAlgn="auto" latinLnBrk="0" hangingPunct="1">
              <a:lnSpc>
                <a:spcPts val="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465"/>
              </a:lnSpc>
              <a:spcBef>
                <a:spcPts val="0"/>
              </a:spcBef>
              <a:spcAft>
                <a:spcPts val="0"/>
              </a:spcAft>
              <a:buClrTx/>
              <a:buSzTx/>
              <a:buFontTx/>
              <a:buNone/>
              <a:tabLst/>
              <a:defRPr/>
            </a:pPr>
            <a:r>
              <a:rPr kumimoji="0" lang="en-US" altLang="zh-CN" sz="1200" b="0" i="0" u="none" strike="noStrike" kern="1200" cap="none" spc="-4" normalizeH="0" baseline="0" noProof="0" dirty="0">
                <a:ln>
                  <a:noFill/>
                </a:ln>
                <a:solidFill>
                  <a:srgbClr val="595959"/>
                </a:solidFill>
                <a:effectLst/>
                <a:uLnTx/>
                <a:uFillTx/>
                <a:latin typeface="Calibri"/>
                <a:ea typeface="Calibri"/>
                <a:cs typeface="Calibri"/>
              </a:rPr>
              <a:t>40</a:t>
            </a:r>
            <a:endParaRPr kumimoji="0" lang="en-US" altLang="zh-CN" sz="1200" b="0" i="0" u="none" strike="noStrike" kern="1200" cap="none" spc="0" normalizeH="0" baseline="0" noProof="0">
              <a:ln>
                <a:noFill/>
              </a:ln>
              <a:solidFill>
                <a:prstClr val="black"/>
              </a:solidFill>
              <a:effectLst/>
              <a:uLnTx/>
              <a:uFillTx/>
              <a:latin typeface="Calibri"/>
              <a:ea typeface="Calibri"/>
              <a:cs typeface="Calibri"/>
            </a:endParaRPr>
          </a:p>
        </p:txBody>
      </p:sp>
      <p:sp>
        <p:nvSpPr>
          <p:cNvPr id="386" name="Text Box386"/>
          <p:cNvSpPr txBox="1"/>
          <p:nvPr/>
        </p:nvSpPr>
        <p:spPr>
          <a:xfrm>
            <a:off x="299247" y="4341572"/>
            <a:ext cx="191567" cy="186080"/>
          </a:xfrm>
          <a:prstGeom prst="rect">
            <a:avLst/>
          </a:prstGeom>
        </p:spPr>
        <p:txBody>
          <a:bodyPr wrap="square" lIns="0" tIns="0" rIns="0" rtlCol="0">
            <a:spAutoFit/>
          </a:bodyPr>
          <a:lstStyle/>
          <a:p>
            <a:pPr marL="0" marR="0" lvl="0" indent="0" algn="l" defTabSz="914400" rtl="0" eaLnBrk="1" fontAlgn="auto" latinLnBrk="0" hangingPunct="1">
              <a:lnSpc>
                <a:spcPts val="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465"/>
              </a:lnSpc>
              <a:spcBef>
                <a:spcPts val="0"/>
              </a:spcBef>
              <a:spcAft>
                <a:spcPts val="0"/>
              </a:spcAft>
              <a:buClrTx/>
              <a:buSzTx/>
              <a:buFontTx/>
              <a:buNone/>
              <a:tabLst/>
              <a:defRPr/>
            </a:pPr>
            <a:r>
              <a:rPr kumimoji="0" lang="en-US" altLang="zh-CN" sz="1200" b="0" i="0" u="none" strike="noStrike" kern="1200" cap="none" spc="-4" normalizeH="0" baseline="0" noProof="0" dirty="0">
                <a:ln>
                  <a:noFill/>
                </a:ln>
                <a:solidFill>
                  <a:srgbClr val="595959"/>
                </a:solidFill>
                <a:effectLst/>
                <a:uLnTx/>
                <a:uFillTx/>
                <a:latin typeface="Calibri"/>
                <a:ea typeface="Calibri"/>
                <a:cs typeface="Calibri"/>
              </a:rPr>
              <a:t>30</a:t>
            </a:r>
            <a:endParaRPr kumimoji="0" lang="en-US" altLang="zh-CN" sz="1200" b="0" i="0" u="none" strike="noStrike" kern="1200" cap="none" spc="0" normalizeH="0" baseline="0" noProof="0">
              <a:ln>
                <a:noFill/>
              </a:ln>
              <a:solidFill>
                <a:prstClr val="black"/>
              </a:solidFill>
              <a:effectLst/>
              <a:uLnTx/>
              <a:uFillTx/>
              <a:latin typeface="Calibri"/>
              <a:ea typeface="Calibri"/>
              <a:cs typeface="Calibri"/>
            </a:endParaRPr>
          </a:p>
        </p:txBody>
      </p:sp>
      <p:sp>
        <p:nvSpPr>
          <p:cNvPr id="387" name="Text Box387"/>
          <p:cNvSpPr txBox="1"/>
          <p:nvPr/>
        </p:nvSpPr>
        <p:spPr>
          <a:xfrm>
            <a:off x="299247" y="4743908"/>
            <a:ext cx="191567" cy="186080"/>
          </a:xfrm>
          <a:prstGeom prst="rect">
            <a:avLst/>
          </a:prstGeom>
        </p:spPr>
        <p:txBody>
          <a:bodyPr wrap="square" lIns="0" tIns="0" rIns="0" rtlCol="0">
            <a:spAutoFit/>
          </a:bodyPr>
          <a:lstStyle/>
          <a:p>
            <a:pPr marL="0" marR="0" lvl="0" indent="0" algn="l" defTabSz="914400" rtl="0" eaLnBrk="1" fontAlgn="auto" latinLnBrk="0" hangingPunct="1">
              <a:lnSpc>
                <a:spcPts val="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465"/>
              </a:lnSpc>
              <a:spcBef>
                <a:spcPts val="0"/>
              </a:spcBef>
              <a:spcAft>
                <a:spcPts val="0"/>
              </a:spcAft>
              <a:buClrTx/>
              <a:buSzTx/>
              <a:buFontTx/>
              <a:buNone/>
              <a:tabLst/>
              <a:defRPr/>
            </a:pPr>
            <a:r>
              <a:rPr kumimoji="0" lang="en-US" altLang="zh-CN" sz="1200" b="0" i="0" u="none" strike="noStrike" kern="1200" cap="none" spc="-4" normalizeH="0" baseline="0" noProof="0" dirty="0">
                <a:ln>
                  <a:noFill/>
                </a:ln>
                <a:solidFill>
                  <a:srgbClr val="595959"/>
                </a:solidFill>
                <a:effectLst/>
                <a:uLnTx/>
                <a:uFillTx/>
                <a:latin typeface="Calibri"/>
                <a:ea typeface="Calibri"/>
                <a:cs typeface="Calibri"/>
              </a:rPr>
              <a:t>20</a:t>
            </a:r>
            <a:endParaRPr kumimoji="0" lang="en-US" altLang="zh-CN" sz="1200" b="0" i="0" u="none" strike="noStrike" kern="1200" cap="none" spc="0" normalizeH="0" baseline="0" noProof="0">
              <a:ln>
                <a:noFill/>
              </a:ln>
              <a:solidFill>
                <a:prstClr val="black"/>
              </a:solidFill>
              <a:effectLst/>
              <a:uLnTx/>
              <a:uFillTx/>
              <a:latin typeface="Calibri"/>
              <a:ea typeface="Calibri"/>
              <a:cs typeface="Calibri"/>
            </a:endParaRPr>
          </a:p>
        </p:txBody>
      </p:sp>
      <p:sp>
        <p:nvSpPr>
          <p:cNvPr id="388" name="Text Box388"/>
          <p:cNvSpPr txBox="1"/>
          <p:nvPr/>
        </p:nvSpPr>
        <p:spPr>
          <a:xfrm>
            <a:off x="299247" y="5146243"/>
            <a:ext cx="191567" cy="186081"/>
          </a:xfrm>
          <a:prstGeom prst="rect">
            <a:avLst/>
          </a:prstGeom>
        </p:spPr>
        <p:txBody>
          <a:bodyPr wrap="square" lIns="0" tIns="0" rIns="0" rtlCol="0">
            <a:spAutoFit/>
          </a:bodyPr>
          <a:lstStyle/>
          <a:p>
            <a:pPr marL="0" marR="0" lvl="0" indent="0" algn="l" defTabSz="914400" rtl="0" eaLnBrk="1" fontAlgn="auto" latinLnBrk="0" hangingPunct="1">
              <a:lnSpc>
                <a:spcPts val="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465"/>
              </a:lnSpc>
              <a:spcBef>
                <a:spcPts val="0"/>
              </a:spcBef>
              <a:spcAft>
                <a:spcPts val="0"/>
              </a:spcAft>
              <a:buClrTx/>
              <a:buSzTx/>
              <a:buFontTx/>
              <a:buNone/>
              <a:tabLst/>
              <a:defRPr/>
            </a:pPr>
            <a:r>
              <a:rPr kumimoji="0" lang="en-US" altLang="zh-CN" sz="1200" b="0" i="0" u="none" strike="noStrike" kern="1200" cap="none" spc="-4" normalizeH="0" baseline="0" noProof="0" dirty="0">
                <a:ln>
                  <a:noFill/>
                </a:ln>
                <a:solidFill>
                  <a:srgbClr val="595959"/>
                </a:solidFill>
                <a:effectLst/>
                <a:uLnTx/>
                <a:uFillTx/>
                <a:latin typeface="Calibri"/>
                <a:ea typeface="Calibri"/>
                <a:cs typeface="Calibri"/>
              </a:rPr>
              <a:t>10</a:t>
            </a:r>
            <a:endParaRPr kumimoji="0" lang="en-US" altLang="zh-CN" sz="1200" b="0" i="0" u="none" strike="noStrike" kern="1200" cap="none" spc="0" normalizeH="0" baseline="0" noProof="0">
              <a:ln>
                <a:noFill/>
              </a:ln>
              <a:solidFill>
                <a:prstClr val="black"/>
              </a:solidFill>
              <a:effectLst/>
              <a:uLnTx/>
              <a:uFillTx/>
              <a:latin typeface="Calibri"/>
              <a:ea typeface="Calibri"/>
              <a:cs typeface="Calibri"/>
            </a:endParaRPr>
          </a:p>
        </p:txBody>
      </p:sp>
      <p:sp>
        <p:nvSpPr>
          <p:cNvPr id="389" name="Text Box389"/>
          <p:cNvSpPr txBox="1"/>
          <p:nvPr/>
        </p:nvSpPr>
        <p:spPr>
          <a:xfrm>
            <a:off x="376463" y="5548579"/>
            <a:ext cx="115367" cy="186081"/>
          </a:xfrm>
          <a:prstGeom prst="rect">
            <a:avLst/>
          </a:prstGeom>
        </p:spPr>
        <p:txBody>
          <a:bodyPr wrap="square" lIns="0" tIns="0" rIns="0" rtlCol="0">
            <a:spAutoFit/>
          </a:bodyPr>
          <a:lstStyle/>
          <a:p>
            <a:pPr marL="0" marR="0" lvl="0" indent="0" algn="l" defTabSz="914400" rtl="0" eaLnBrk="1" fontAlgn="auto" latinLnBrk="0" hangingPunct="1">
              <a:lnSpc>
                <a:spcPts val="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914400" rtl="0" eaLnBrk="1" fontAlgn="auto" latinLnBrk="0" hangingPunct="1">
              <a:lnSpc>
                <a:spcPts val="1465"/>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595959"/>
                </a:solidFill>
                <a:effectLst/>
                <a:uLnTx/>
                <a:uFillTx/>
                <a:latin typeface="Calibri"/>
                <a:ea typeface="Calibri"/>
                <a:cs typeface="Calibri"/>
              </a:rPr>
              <a:t>0</a:t>
            </a:r>
            <a:endParaRPr kumimoji="0" lang="en-US" altLang="zh-CN" sz="1200" b="0" i="0" u="none" strike="noStrike" kern="1200" cap="none" spc="0" normalizeH="0" baseline="0" noProof="0">
              <a:ln>
                <a:noFill/>
              </a:ln>
              <a:solidFill>
                <a:prstClr val="black"/>
              </a:solidFill>
              <a:effectLst/>
              <a:uLnTx/>
              <a:uFillTx/>
              <a:latin typeface="Calibri"/>
              <a:ea typeface="Calibri"/>
              <a:cs typeface="Calibri"/>
            </a:endParaRPr>
          </a:p>
        </p:txBody>
      </p:sp>
      <p:sp>
        <p:nvSpPr>
          <p:cNvPr id="390" name="Text Box390"/>
          <p:cNvSpPr txBox="1"/>
          <p:nvPr/>
        </p:nvSpPr>
        <p:spPr>
          <a:xfrm>
            <a:off x="844685" y="6029579"/>
            <a:ext cx="7770075" cy="711734"/>
          </a:xfrm>
          <a:prstGeom prst="rect">
            <a:avLst/>
          </a:prstGeom>
        </p:spPr>
        <p:txBody>
          <a:bodyPr wrap="square" lIns="0" tIns="0" rIns="0" rtlCol="0">
            <a:spAutoFit/>
          </a:bodyPr>
          <a:lstStyle/>
          <a:p>
            <a:pPr marL="0" marR="0" lvl="0" indent="0" algn="l" defTabSz="914400" rtl="0" eaLnBrk="1" fontAlgn="auto" latinLnBrk="0" hangingPunct="1">
              <a:lnSpc>
                <a:spcPts val="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a:p>
            <a:pPr marL="38335" marR="0" lvl="0" indent="-38335" algn="l" defTabSz="914400" rtl="0" eaLnBrk="1" fontAlgn="auto" latinLnBrk="0" hangingPunct="1">
              <a:lnSpc>
                <a:spcPts val="2802"/>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srgbClr val="FFFFFF"/>
                </a:solidFill>
                <a:effectLst/>
                <a:uLnTx/>
                <a:uFillTx/>
                <a:latin typeface="Arial"/>
                <a:ea typeface="Arial"/>
                <a:cs typeface="Arial"/>
              </a:rPr>
              <a:t>AFR</a:t>
            </a:r>
            <a:r>
              <a:rPr kumimoji="0" lang="en-US" altLang="zh-CN" sz="1400" b="0" i="0" u="none" strike="noStrike" kern="1200" cap="none" spc="10437" normalizeH="0" baseline="0" noProof="0" dirty="0">
                <a:ln>
                  <a:noFill/>
                </a:ln>
                <a:solidFill>
                  <a:srgbClr val="FFFFFF"/>
                </a:solidFill>
                <a:effectLst/>
                <a:uLnTx/>
                <a:uFillTx/>
                <a:latin typeface="Arial"/>
                <a:ea typeface="Arial"/>
                <a:cs typeface="Arial"/>
              </a:rPr>
              <a:t> </a:t>
            </a:r>
            <a:r>
              <a:rPr kumimoji="0" lang="en-US" altLang="zh-CN" sz="1400" b="0" i="0" u="none" strike="noStrike" kern="1200" cap="none" spc="0" normalizeH="0" baseline="0" noProof="0" dirty="0">
                <a:ln>
                  <a:noFill/>
                </a:ln>
                <a:solidFill>
                  <a:srgbClr val="FFFFFF"/>
                </a:solidFill>
                <a:effectLst/>
                <a:uLnTx/>
                <a:uFillTx/>
                <a:latin typeface="Arial"/>
                <a:ea typeface="Arial"/>
                <a:cs typeface="Arial"/>
              </a:rPr>
              <a:t>AMR</a:t>
            </a:r>
            <a:r>
              <a:rPr kumimoji="0" lang="en-US" altLang="zh-CN" sz="1400" b="0" i="0" u="none" strike="noStrike" kern="1200" cap="none" spc="20314" normalizeH="0" baseline="0" noProof="0" dirty="0">
                <a:ln>
                  <a:noFill/>
                </a:ln>
                <a:solidFill>
                  <a:srgbClr val="FFFFFF"/>
                </a:solidFill>
                <a:effectLst/>
                <a:uLnTx/>
                <a:uFillTx/>
                <a:latin typeface="Arial"/>
                <a:ea typeface="Arial"/>
                <a:cs typeface="Arial"/>
              </a:rPr>
              <a:t> </a:t>
            </a:r>
            <a:r>
              <a:rPr kumimoji="0" lang="en-US" altLang="zh-CN" sz="1400" b="0" i="0" u="none" strike="noStrike" kern="1200" cap="none" spc="2" normalizeH="0" baseline="0" noProof="0" dirty="0">
                <a:ln>
                  <a:noFill/>
                </a:ln>
                <a:solidFill>
                  <a:srgbClr val="FFFFFF"/>
                </a:solidFill>
                <a:effectLst/>
                <a:uLnTx/>
                <a:uFillTx/>
                <a:latin typeface="Arial"/>
                <a:ea typeface="Arial"/>
                <a:cs typeface="Arial"/>
              </a:rPr>
              <a:t>EUR</a:t>
            </a:r>
            <a:r>
              <a:rPr kumimoji="0" lang="en-US" altLang="zh-CN" sz="1400" b="0" i="0" u="none" strike="noStrike" kern="1200" cap="none" spc="10539" normalizeH="0" baseline="0" noProof="0" dirty="0">
                <a:ln>
                  <a:noFill/>
                </a:ln>
                <a:solidFill>
                  <a:srgbClr val="FFFFFF"/>
                </a:solidFill>
                <a:effectLst/>
                <a:uLnTx/>
                <a:uFillTx/>
                <a:latin typeface="Arial"/>
                <a:ea typeface="Arial"/>
                <a:cs typeface="Arial"/>
              </a:rPr>
              <a:t> </a:t>
            </a:r>
            <a:r>
              <a:rPr kumimoji="0" lang="en-US" altLang="zh-CN" sz="1400" b="0" i="0" u="none" strike="noStrike" kern="1200" cap="none" spc="3" normalizeH="0" baseline="0" noProof="0" dirty="0">
                <a:ln>
                  <a:noFill/>
                </a:ln>
                <a:solidFill>
                  <a:srgbClr val="FFFFFF"/>
                </a:solidFill>
                <a:effectLst/>
                <a:uLnTx/>
                <a:uFillTx/>
                <a:latin typeface="Arial"/>
                <a:ea typeface="Arial"/>
                <a:cs typeface="Arial"/>
              </a:rPr>
              <a:t>SEAR</a:t>
            </a:r>
            <a:r>
              <a:rPr kumimoji="0" lang="en-US" altLang="zh-CN" sz="1400" b="0" i="0" u="none" strike="noStrike" kern="1200" cap="none" spc="2061" normalizeH="0" baseline="0" noProof="0" dirty="0">
                <a:ln>
                  <a:noFill/>
                </a:ln>
                <a:solidFill>
                  <a:srgbClr val="FFFFFF"/>
                </a:solidFill>
                <a:effectLst/>
                <a:uLnTx/>
                <a:uFillTx/>
                <a:latin typeface="Arial"/>
                <a:ea typeface="Arial"/>
                <a:cs typeface="Arial"/>
              </a:rPr>
              <a:t> </a:t>
            </a:r>
            <a:r>
              <a:rPr kumimoji="0" lang="en-US" altLang="zh-CN" sz="1400" b="0" i="0" u="none" strike="noStrike" kern="1200" cap="none" spc="2" normalizeH="0" baseline="0" noProof="0" dirty="0">
                <a:ln>
                  <a:noFill/>
                </a:ln>
                <a:solidFill>
                  <a:srgbClr val="FFFFFF"/>
                </a:solidFill>
                <a:effectLst/>
                <a:uLnTx/>
                <a:uFillTx/>
                <a:latin typeface="Arial"/>
                <a:ea typeface="Arial"/>
                <a:cs typeface="Arial"/>
              </a:rPr>
              <a:t>WPR</a:t>
            </a:r>
            <a:r>
              <a:rPr kumimoji="0" lang="en-US" altLang="zh-CN" sz="1400" b="0" i="0" u="none" strike="noStrike" kern="1200" cap="none" spc="0" normalizeH="0" baseline="0" noProof="0" dirty="0">
                <a:ln>
                  <a:noFill/>
                </a:ln>
                <a:solidFill>
                  <a:srgbClr val="FFFFFF"/>
                </a:solidFill>
                <a:effectLst/>
                <a:uLnTx/>
                <a:uFillTx/>
                <a:latin typeface="Arial"/>
                <a:ea typeface="Arial"/>
                <a:cs typeface="Arial"/>
              </a:rPr>
              <a:t> </a:t>
            </a:r>
            <a:r>
              <a:rPr kumimoji="0" lang="en-US" altLang="zh-CN" sz="1100" b="0" i="1" u="none" strike="noStrike" kern="1200" cap="none" spc="0" normalizeH="0" baseline="0" noProof="0" dirty="0">
                <a:ln>
                  <a:noFill/>
                </a:ln>
                <a:solidFill>
                  <a:srgbClr val="FFFFFF"/>
                </a:solidFill>
                <a:effectLst/>
                <a:uLnTx/>
                <a:uFillTx/>
                <a:latin typeface="Arial"/>
                <a:ea typeface="Arial"/>
                <a:cs typeface="Arial"/>
              </a:rPr>
              <a:t>Source:</a:t>
            </a:r>
            <a:r>
              <a:rPr kumimoji="0" lang="en-US" altLang="zh-CN" sz="1100" b="0" i="1" u="none" strike="noStrike" kern="1200" cap="none" spc="-9" normalizeH="0" baseline="0" noProof="0" dirty="0">
                <a:ln>
                  <a:noFill/>
                </a:ln>
                <a:solidFill>
                  <a:srgbClr val="FFFFFF"/>
                </a:solidFill>
                <a:effectLst/>
                <a:uLnTx/>
                <a:uFillTx/>
                <a:latin typeface="Arial"/>
                <a:ea typeface="Arial"/>
                <a:cs typeface="Arial"/>
              </a:rPr>
              <a:t> </a:t>
            </a:r>
            <a:r>
              <a:rPr kumimoji="0" lang="en-US" altLang="zh-CN" sz="1100" b="0" i="1" u="none" strike="noStrike" kern="1200" cap="none" spc="-1" normalizeH="0" baseline="0" noProof="0" dirty="0">
                <a:ln>
                  <a:noFill/>
                </a:ln>
                <a:solidFill>
                  <a:srgbClr val="FFFFFF"/>
                </a:solidFill>
                <a:effectLst/>
                <a:uLnTx/>
                <a:uFillTx/>
                <a:latin typeface="Arial"/>
                <a:ea typeface="Arial"/>
                <a:cs typeface="Arial"/>
              </a:rPr>
              <a:t>Brotherton</a:t>
            </a:r>
            <a:r>
              <a:rPr kumimoji="0" lang="en-US" altLang="zh-CN" sz="1100" b="0" i="1" u="none" strike="noStrike" kern="1200" cap="none" spc="-7" normalizeH="0" baseline="0" noProof="0" dirty="0">
                <a:ln>
                  <a:noFill/>
                </a:ln>
                <a:solidFill>
                  <a:srgbClr val="FFFFFF"/>
                </a:solidFill>
                <a:effectLst/>
                <a:uLnTx/>
                <a:uFillTx/>
                <a:latin typeface="Arial"/>
                <a:ea typeface="Arial"/>
                <a:cs typeface="Arial"/>
              </a:rPr>
              <a:t> </a:t>
            </a:r>
            <a:r>
              <a:rPr kumimoji="0" lang="en-US" altLang="zh-CN" sz="1100" b="0" i="1" u="none" strike="noStrike" kern="1200" cap="none" spc="0" normalizeH="0" baseline="0" noProof="0" dirty="0">
                <a:ln>
                  <a:noFill/>
                </a:ln>
                <a:solidFill>
                  <a:srgbClr val="FFFFFF"/>
                </a:solidFill>
                <a:effectLst/>
                <a:uLnTx/>
                <a:uFillTx/>
                <a:latin typeface="Arial"/>
                <a:ea typeface="Arial"/>
                <a:cs typeface="Arial"/>
              </a:rPr>
              <a:t>&amp; </a:t>
            </a:r>
            <a:r>
              <a:rPr kumimoji="0" lang="en-US" altLang="zh-CN" sz="1100" b="0" i="1" u="none" strike="noStrike" kern="1200" cap="none" spc="1" normalizeH="0" baseline="0" noProof="0" dirty="0">
                <a:ln>
                  <a:noFill/>
                </a:ln>
                <a:solidFill>
                  <a:srgbClr val="FFFFFF"/>
                </a:solidFill>
                <a:effectLst/>
                <a:uLnTx/>
                <a:uFillTx/>
                <a:latin typeface="Arial"/>
                <a:ea typeface="Arial"/>
                <a:cs typeface="Arial"/>
              </a:rPr>
              <a:t>Bloem,</a:t>
            </a:r>
            <a:r>
              <a:rPr kumimoji="0" lang="en-US" altLang="zh-CN" sz="1100" b="0" i="1" u="none" strike="noStrike" kern="1200" cap="none" spc="-13" normalizeH="0" baseline="0" noProof="0" dirty="0">
                <a:ln>
                  <a:noFill/>
                </a:ln>
                <a:solidFill>
                  <a:srgbClr val="FFFFFF"/>
                </a:solidFill>
                <a:effectLst/>
                <a:uLnTx/>
                <a:uFillTx/>
                <a:latin typeface="Arial"/>
                <a:ea typeface="Arial"/>
                <a:cs typeface="Arial"/>
              </a:rPr>
              <a:t> </a:t>
            </a:r>
            <a:r>
              <a:rPr kumimoji="0" lang="en-US" altLang="zh-CN" sz="1100" b="0" i="1" u="none" strike="noStrike" kern="1200" cap="none" spc="0" normalizeH="0" baseline="0" noProof="0" dirty="0">
                <a:ln>
                  <a:noFill/>
                </a:ln>
                <a:solidFill>
                  <a:srgbClr val="FFFFFF"/>
                </a:solidFill>
                <a:effectLst/>
                <a:uLnTx/>
                <a:uFillTx/>
                <a:latin typeface="Arial"/>
                <a:ea typeface="Arial"/>
                <a:cs typeface="Arial"/>
              </a:rPr>
              <a:t>2017</a:t>
            </a:r>
            <a:endParaRPr kumimoji="0" lang="en-US" altLang="zh-CN" sz="1100" b="0" i="0" u="none" strike="noStrike" kern="1200" cap="none" spc="0" normalizeH="0" baseline="0" noProof="0">
              <a:ln>
                <a:noFill/>
              </a:ln>
              <a:solidFill>
                <a:prstClr val="black"/>
              </a:solidFill>
              <a:effectLst/>
              <a:uLnTx/>
              <a:uFillTx/>
              <a:latin typeface="Arial"/>
              <a:ea typeface="Arial"/>
              <a:cs typeface="Arial"/>
            </a:endParaRPr>
          </a:p>
        </p:txBody>
      </p:sp>
      <p:sp>
        <p:nvSpPr>
          <p:cNvPr id="141" name="Text Box391"/>
          <p:cNvSpPr txBox="1"/>
          <p:nvPr/>
        </p:nvSpPr>
        <p:spPr>
          <a:xfrm rot="16200000">
            <a:off x="4381847" y="1962969"/>
            <a:ext cx="1080120" cy="8620693"/>
          </a:xfrm>
          <a:prstGeom prst="rect">
            <a:avLst/>
          </a:prstGeom>
        </p:spPr>
        <p:txBody>
          <a:bodyPr wrap="square" lIns="0" tIns="0" rIns="0" rtlCol="0">
            <a:spAutoFit/>
          </a:bodyPr>
          <a:lstStyle/>
          <a:p>
            <a:pPr marL="0" marR="0" lvl="0" indent="0" algn="r" defTabSz="914400" rtl="0" eaLnBrk="1" fontAlgn="auto" latinLnBrk="0" hangingPunct="1">
              <a:lnSpc>
                <a:spcPts val="0"/>
              </a:lnSpc>
              <a:spcBef>
                <a:spcPts val="0"/>
              </a:spcBef>
              <a:spcAft>
                <a:spcPts val="0"/>
              </a:spcAft>
              <a:buClrTx/>
              <a:buSzTx/>
              <a:buFontTx/>
              <a:buNone/>
              <a:tabLst/>
              <a:defRPr/>
            </a:pPr>
            <a:endParaRPr kumimoji="0" sz="1800" b="1" i="0" u="none" strike="noStrike" kern="1200" cap="none" spc="0" normalizeH="0" baseline="0" noProof="0" dirty="0">
              <a:ln>
                <a:noFill/>
              </a:ln>
              <a:solidFill>
                <a:prstClr val="black"/>
              </a:solidFill>
              <a:effectLst/>
              <a:uLnTx/>
              <a:uFillTx/>
              <a:latin typeface="+mn-lt"/>
              <a:ea typeface="+mn-ea"/>
              <a:cs typeface="+mn-cs"/>
            </a:endParaRPr>
          </a:p>
          <a:p>
            <a:pPr marL="51816" marR="0" lvl="0" indent="0" algn="r" defTabSz="914400" rtl="0" eaLnBrk="1" fontAlgn="auto" latinLnBrk="0" hangingPunct="1">
              <a:lnSpc>
                <a:spcPts val="1099"/>
              </a:lnSpc>
              <a:spcBef>
                <a:spcPts val="0"/>
              </a:spcBef>
              <a:spcAft>
                <a:spcPts val="0"/>
              </a:spcAft>
              <a:buClrTx/>
              <a:buSzTx/>
              <a:buFontTx/>
              <a:buNone/>
              <a:tabLst/>
              <a:defRPr/>
            </a:pPr>
            <a:r>
              <a:rPr kumimoji="0" lang="ja-JP" altLang="en-US" sz="900" b="1" i="0" u="none" strike="noStrike" kern="1200" cap="none" spc="12"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ボツワナ</a:t>
            </a:r>
            <a:endParaRPr kumimoji="0" lang="en-US" altLang="ja-JP" sz="900" b="1" i="0" u="none" strike="noStrike" kern="1200" cap="none" spc="12"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endParaRPr>
          </a:p>
          <a:p>
            <a:pPr marL="51816" marR="0" lvl="0" indent="0" algn="r" defTabSz="914400" rtl="0" eaLnBrk="1" fontAlgn="auto" latinLnBrk="0" hangingPunct="1">
              <a:lnSpc>
                <a:spcPts val="1099"/>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モーリシャス</a:t>
            </a:r>
            <a:endParaRPr kumimoji="0" lang="en-US" altLang="ja-JP"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endParaRPr>
          </a:p>
          <a:p>
            <a:pPr marL="51816" marR="0" lvl="0" indent="0" algn="r" defTabSz="914400" rtl="0" eaLnBrk="1" fontAlgn="auto" latinLnBrk="0" hangingPunct="1">
              <a:lnSpc>
                <a:spcPts val="1099"/>
              </a:lnSpc>
              <a:spcBef>
                <a:spcPts val="0"/>
              </a:spcBef>
              <a:spcAft>
                <a:spcPts val="0"/>
              </a:spcAft>
              <a:buClrTx/>
              <a:buSzTx/>
              <a:buFontTx/>
              <a:buNone/>
              <a:tabLst/>
              <a:defRPr/>
            </a:pPr>
            <a:r>
              <a:rPr kumimoji="0" lang="ja-JP" altLang="en-US" sz="900" b="1" i="0" u="none" strike="noStrike" kern="1200" cap="none" spc="-11"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ルワンダ</a:t>
            </a:r>
            <a:endParaRPr kumimoji="0" lang="en-US" altLang="ja-JP" sz="900" b="1" i="0" u="none" strike="noStrike" kern="1200" cap="none" spc="-11"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endParaRPr>
          </a:p>
          <a:p>
            <a:pPr marL="15240"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13"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セーシェル</a:t>
            </a:r>
            <a:endParaRPr kumimoji="0" lang="en-US" altLang="ja-JP" sz="900" b="1" i="0" u="none" strike="noStrike" kern="1200" cap="none" spc="13"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endParaRPr>
          </a:p>
          <a:p>
            <a:pPr marL="15240"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7"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サウジアラビア</a:t>
            </a:r>
            <a:endParaRPr kumimoji="0" lang="en-US" altLang="ja-JP" sz="900" b="1" i="0" u="none" strike="noStrike" kern="1200" cap="none" spc="-7"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endParaRPr>
          </a:p>
          <a:p>
            <a:pPr marL="15240"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11"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ウガンダ</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51816" marR="0" lvl="0" indent="0" algn="r" defTabSz="914400" rtl="0" eaLnBrk="1" fontAlgn="auto" latinLnBrk="0" hangingPunct="1">
              <a:lnSpc>
                <a:spcPts val="1099"/>
              </a:lnSpc>
              <a:spcBef>
                <a:spcPts val="1283"/>
              </a:spcBef>
              <a:spcAft>
                <a:spcPts val="0"/>
              </a:spcAft>
              <a:buClrTx/>
              <a:buSzTx/>
              <a:buFontTx/>
              <a:buNone/>
              <a:tabLst/>
              <a:defRPr/>
            </a:pPr>
            <a:r>
              <a:rPr kumimoji="0" lang="ja-JP" altLang="en-US" sz="900" b="1" i="0" u="none" strike="noStrike" kern="1200" cap="none" spc="-12"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アルゼンチン</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54864"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7"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バルバドス</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67056"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13"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ベルギー</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54864"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ブラジル</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36576"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4"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カナダ</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67056"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1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チリ</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67056"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1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コロンビア</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48768"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7"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エクアドル</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21336"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12"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ホンジュラス</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9144"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6"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メキシコ</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39624"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パナマ</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57912"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パラグアイ</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57912"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4"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ペルー</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60960"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スリナム</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21336"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3"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アメリカ</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39624"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3"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ウルグアイ</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48768" marR="0" lvl="0" indent="0" algn="r" defTabSz="914400" rtl="0" eaLnBrk="1" fontAlgn="auto" latinLnBrk="0" hangingPunct="1">
              <a:lnSpc>
                <a:spcPts val="1099"/>
              </a:lnSpc>
              <a:spcBef>
                <a:spcPts val="1283"/>
              </a:spcBef>
              <a:spcAft>
                <a:spcPts val="0"/>
              </a:spcAft>
              <a:buClrTx/>
              <a:buSzTx/>
              <a:buFontTx/>
              <a:buNone/>
              <a:tabLst/>
              <a:defRPr/>
            </a:pPr>
            <a:r>
              <a:rPr kumimoji="0" lang="ja-JP" altLang="en-US" sz="900" b="1" i="0" u="none" strike="noStrike" kern="1200" cap="none" spc="2"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オーストリア</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67056"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13"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ベルギー</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24384"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デンマーク</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73152"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7"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フィンランド</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67056"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9"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フランス</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42672"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ドイツ</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21336" marR="0" lvl="0" indent="0" algn="r" defTabSz="914400" rtl="0" eaLnBrk="1" fontAlgn="auto" latinLnBrk="0" hangingPunct="1">
              <a:lnSpc>
                <a:spcPts val="1099"/>
              </a:lnSpc>
              <a:spcBef>
                <a:spcPts val="92"/>
              </a:spcBef>
              <a:spcAft>
                <a:spcPts val="0"/>
              </a:spcAft>
              <a:buClrTx/>
              <a:buSzTx/>
              <a:buFontTx/>
              <a:buNone/>
              <a:tabLst/>
              <a:defRPr/>
            </a:pPr>
            <a:r>
              <a:rPr kumimoji="0" lang="en-US" altLang="zh-CN" sz="900" b="1" i="0" u="none" strike="noStrike" kern="1200" cap="none" spc="-11"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rPr>
              <a:t>  </a:t>
            </a:r>
            <a:r>
              <a:rPr kumimoji="0" lang="ja-JP" altLang="en-US" sz="900" b="1" i="0" u="none" strike="noStrike" kern="1200" cap="none" spc="-11"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ハンガリー</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79248"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3"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アイスランド</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88392"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14"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アイルランド</a:t>
            </a:r>
            <a:endParaRPr kumimoji="0" lang="en-US" altLang="ja-JP" sz="900" b="1" i="0" u="none" strike="noStrike" kern="1200" cap="none" spc="-14"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endParaRPr>
          </a:p>
          <a:p>
            <a:pPr marL="88392"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9"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イタリア</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73152"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3"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ラトビア</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12192"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マカオ</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33528"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1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 マラウイ</a:t>
            </a:r>
            <a:endParaRPr kumimoji="0" lang="en-US" altLang="zh-CN" sz="900" b="1" i="0" u="none" strike="noStrike" kern="1200" cap="none" spc="0" normalizeH="0" baseline="0" noProof="0" dirty="0" smtClean="0">
              <a:ln>
                <a:noFill/>
              </a:ln>
              <a:solidFill>
                <a:prstClr val="black"/>
              </a:solidFill>
              <a:effectLst/>
              <a:uLnTx/>
              <a:uFillTx/>
              <a:latin typeface="宋体" panose="02010600030101010101" pitchFamily="2" charset="-122"/>
              <a:ea typeface="宋体" panose="02010600030101010101" pitchFamily="2" charset="-122"/>
              <a:cs typeface="Calibri"/>
            </a:endParaRPr>
          </a:p>
          <a:p>
            <a:pPr marL="39624"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15"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オランダ</a:t>
            </a:r>
            <a:endParaRPr kumimoji="0" lang="en-US" altLang="ja-JP" sz="900" b="1" i="0" u="none" strike="noStrike" kern="1200" cap="none" spc="1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endParaRPr>
          </a:p>
          <a:p>
            <a:pPr marL="39624"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15"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ノルウェー</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54864"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13"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ポルトガル</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73152"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7"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スロベニア</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45720"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スペイン</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21336"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14"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スウェーデン</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51816"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14"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スイス</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79248"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イギリス</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30480" marR="0" lvl="0" indent="0" algn="r" defTabSz="914400" rtl="0" eaLnBrk="1" fontAlgn="auto" latinLnBrk="0" hangingPunct="1">
              <a:lnSpc>
                <a:spcPts val="1099"/>
              </a:lnSpc>
              <a:spcBef>
                <a:spcPts val="1283"/>
              </a:spcBef>
              <a:spcAft>
                <a:spcPts val="0"/>
              </a:spcAft>
              <a:buClrTx/>
              <a:buSzTx/>
              <a:buFontTx/>
              <a:buNone/>
              <a:tabLst/>
              <a:defRPr/>
            </a:pPr>
            <a:r>
              <a:rPr kumimoji="0" lang="ja-JP" altLang="en-US" sz="900" b="1" i="0" u="none" strike="noStrike" kern="1200" cap="none" spc="13"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ブータン</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42672" marR="0" lvl="0" indent="0" algn="r" defTabSz="914400" rtl="0" eaLnBrk="1" fontAlgn="auto" latinLnBrk="0" hangingPunct="1">
              <a:lnSpc>
                <a:spcPts val="1099"/>
              </a:lnSpc>
              <a:spcBef>
                <a:spcPts val="1283"/>
              </a:spcBef>
              <a:spcAft>
                <a:spcPts val="0"/>
              </a:spcAft>
              <a:buClrTx/>
              <a:buSzTx/>
              <a:buFontTx/>
              <a:buNone/>
              <a:tabLst/>
              <a:defRPr/>
            </a:pPr>
            <a:r>
              <a:rPr kumimoji="0" lang="ja-JP" altLang="en-US" sz="900" b="1" i="0" u="none" strike="noStrike" kern="1200" cap="none" spc="2"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オーストラリア</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51816"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ブルネイ</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30480"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15"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クック</a:t>
            </a:r>
            <a:r>
              <a:rPr kumimoji="0" lang="ja-JP" altLang="en-US" sz="900" b="1" i="0" u="none" strike="noStrike" kern="1200" cap="none" spc="15"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諸島</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106680"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7"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フィジー</a:t>
            </a:r>
            <a:endParaRPr kumimoji="0" lang="en-US" altLang="zh-CN" sz="900" b="1" i="0" u="none" strike="noStrike" kern="1200" cap="none" spc="0" normalizeH="0" baseline="0" noProof="0" dirty="0" smtClean="0">
              <a:ln>
                <a:noFill/>
              </a:ln>
              <a:solidFill>
                <a:prstClr val="black"/>
              </a:solidFill>
              <a:effectLst/>
              <a:uLnTx/>
              <a:uFillTx/>
              <a:latin typeface="宋体" panose="02010600030101010101" pitchFamily="2" charset="-122"/>
              <a:ea typeface="宋体" panose="02010600030101010101" pitchFamily="2" charset="-122"/>
              <a:cs typeface="Calibri"/>
            </a:endParaRPr>
          </a:p>
          <a:p>
            <a:pPr marL="33528"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マレーシア</a:t>
            </a:r>
            <a:endParaRPr kumimoji="0" lang="en-US" altLang="zh-CN" sz="900" b="1" i="0" u="none" strike="noStrike" kern="1200" cap="none" spc="0" normalizeH="0" baseline="0" noProof="0" dirty="0" smtClean="0">
              <a:ln>
                <a:noFill/>
              </a:ln>
              <a:solidFill>
                <a:prstClr val="black"/>
              </a:solidFill>
              <a:effectLst/>
              <a:uLnTx/>
              <a:uFillTx/>
              <a:latin typeface="宋体" panose="02010600030101010101" pitchFamily="2" charset="-122"/>
              <a:ea typeface="宋体" panose="02010600030101010101" pitchFamily="2" charset="-122"/>
              <a:cs typeface="Calibri"/>
            </a:endParaRPr>
          </a:p>
          <a:p>
            <a:pPr marL="67056"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12"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ニュージーランド</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a:p>
            <a:pPr marL="73152" marR="0" lvl="0" indent="0" algn="r" defTabSz="914400" rtl="0" eaLnBrk="1" fontAlgn="auto" latinLnBrk="0" hangingPunct="1">
              <a:lnSpc>
                <a:spcPts val="1099"/>
              </a:lnSpc>
              <a:spcBef>
                <a:spcPts val="92"/>
              </a:spcBef>
              <a:spcAft>
                <a:spcPts val="0"/>
              </a:spcAft>
              <a:buClrTx/>
              <a:buSzTx/>
              <a:buFontTx/>
              <a:buNone/>
              <a:tabLst/>
              <a:defRPr/>
            </a:pPr>
            <a:r>
              <a:rPr kumimoji="0" lang="ja-JP" altLang="en-US" sz="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Calibri"/>
              </a:rPr>
              <a:t>パレスチナ</a:t>
            </a:r>
            <a:endParaRPr kumimoji="0" lang="en-US" altLang="zh-CN" sz="900" b="1" i="0" u="none" strike="noStrike" kern="1200" cap="none" spc="0" normalizeH="0" baseline="0" noProof="0" dirty="0">
              <a:ln>
                <a:noFill/>
              </a:ln>
              <a:solidFill>
                <a:prstClr val="black"/>
              </a:solidFill>
              <a:effectLst/>
              <a:uLnTx/>
              <a:uFillTx/>
              <a:latin typeface="宋体" panose="02010600030101010101" pitchFamily="2" charset="-122"/>
              <a:ea typeface="宋体" panose="02010600030101010101" pitchFamily="2" charset="-122"/>
              <a:cs typeface="Calibri"/>
            </a:endParaRPr>
          </a:p>
        </p:txBody>
      </p:sp>
    </p:spTree>
    <p:extLst>
      <p:ext uri="{BB962C8B-B14F-4D97-AF65-F5344CB8AC3E}">
        <p14:creationId xmlns:p14="http://schemas.microsoft.com/office/powerpoint/2010/main" val="925921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5B6460FD-BCCD-4958-AE0F-15DD66BE7041}"/>
              </a:ext>
            </a:extLst>
          </p:cNvPr>
          <p:cNvGrpSpPr/>
          <p:nvPr/>
        </p:nvGrpSpPr>
        <p:grpSpPr>
          <a:xfrm>
            <a:off x="0" y="747464"/>
            <a:ext cx="9221944" cy="6858000"/>
            <a:chOff x="0" y="0"/>
            <a:chExt cx="9221944" cy="6858000"/>
          </a:xfrm>
        </p:grpSpPr>
        <p:pic>
          <p:nvPicPr>
            <p:cNvPr id="392" name="Image392"/>
            <p:cNvPicPr>
              <a:picLocks noChangeAspect="1"/>
            </p:cNvPicPr>
            <p:nvPr/>
          </p:nvPicPr>
          <p:blipFill>
            <a:blip r:embed="rId3"/>
            <a:stretch>
              <a:fillRect/>
            </a:stretch>
          </p:blipFill>
          <p:spPr>
            <a:xfrm>
              <a:off x="0" y="0"/>
              <a:ext cx="9144000" cy="6858000"/>
            </a:xfrm>
            <a:prstGeom prst="rect">
              <a:avLst/>
            </a:prstGeom>
            <a:noFill/>
          </p:spPr>
        </p:pic>
        <p:sp>
          <p:nvSpPr>
            <p:cNvPr id="395" name="Text Box395"/>
            <p:cNvSpPr txBox="1"/>
            <p:nvPr/>
          </p:nvSpPr>
          <p:spPr>
            <a:xfrm>
              <a:off x="439105" y="975970"/>
              <a:ext cx="543763" cy="93040"/>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2" dirty="0">
                  <a:solidFill>
                    <a:srgbClr val="000000"/>
                  </a:solidFill>
                  <a:latin typeface="Calibri"/>
                  <a:ea typeface="Calibri"/>
                  <a:cs typeface="Calibri"/>
                </a:rPr>
                <a:t>Bahamas</a:t>
              </a:r>
              <a:r>
                <a:rPr lang="en-US" altLang="zh-CN" sz="600" spc="30" dirty="0">
                  <a:solidFill>
                    <a:srgbClr val="000000"/>
                  </a:solidFill>
                  <a:latin typeface="Calibri"/>
                  <a:ea typeface="Calibri"/>
                  <a:cs typeface="Calibri"/>
                </a:rPr>
                <a:t> </a:t>
              </a:r>
              <a:r>
                <a:rPr lang="en-US" altLang="zh-CN" sz="600" spc="-19" dirty="0">
                  <a:solidFill>
                    <a:srgbClr val="000000"/>
                  </a:solidFill>
                  <a:latin typeface="Calibri"/>
                  <a:ea typeface="Calibri"/>
                  <a:cs typeface="Calibri"/>
                </a:rPr>
                <a:t>(2013</a:t>
              </a:r>
              <a:r>
                <a:rPr lang="en-US" altLang="zh-CN" sz="600" spc="-39"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a:t>
              </a:r>
              <a:endParaRPr lang="en-US" altLang="zh-CN" sz="600">
                <a:latin typeface="Calibri"/>
                <a:ea typeface="Calibri"/>
                <a:cs typeface="Calibri"/>
              </a:endParaRPr>
            </a:p>
          </p:txBody>
        </p:sp>
        <p:sp>
          <p:nvSpPr>
            <p:cNvPr id="396" name="Text Box396"/>
            <p:cNvSpPr txBox="1"/>
            <p:nvPr/>
          </p:nvSpPr>
          <p:spPr>
            <a:xfrm>
              <a:off x="390908" y="1073505"/>
              <a:ext cx="581863" cy="187529"/>
            </a:xfrm>
            <a:prstGeom prst="rect">
              <a:avLst/>
            </a:prstGeom>
          </p:spPr>
          <p:txBody>
            <a:bodyPr wrap="square" lIns="0" tIns="0" rIns="0" rtlCol="0">
              <a:spAutoFit/>
            </a:bodyPr>
            <a:lstStyle/>
            <a:p>
              <a:pPr algn="l">
                <a:lnSpc>
                  <a:spcPts val="0"/>
                </a:lnSpc>
              </a:pPr>
              <a:endParaRPr/>
            </a:p>
            <a:p>
              <a:pPr marL="100204" algn="l" rtl="0">
                <a:lnSpc>
                  <a:spcPts val="733"/>
                </a:lnSpc>
              </a:pPr>
              <a:r>
                <a:rPr lang="en-US" altLang="zh-CN" sz="600" spc="-10" dirty="0">
                  <a:solidFill>
                    <a:srgbClr val="000000"/>
                  </a:solidFill>
                  <a:latin typeface="Calibri"/>
                  <a:ea typeface="Calibri"/>
                  <a:cs typeface="Calibri"/>
                </a:rPr>
                <a:t>Bel</a:t>
              </a:r>
              <a:r>
                <a:rPr lang="en-US" altLang="zh-CN" sz="600" spc="-69" dirty="0">
                  <a:solidFill>
                    <a:srgbClr val="000000"/>
                  </a:solidFill>
                  <a:latin typeface="Calibri"/>
                  <a:ea typeface="Calibri"/>
                  <a:cs typeface="Calibri"/>
                </a:rPr>
                <a:t> </a:t>
              </a:r>
              <a:r>
                <a:rPr lang="en-US" altLang="zh-CN" sz="600" spc="-4" dirty="0">
                  <a:solidFill>
                    <a:srgbClr val="000000"/>
                  </a:solidFill>
                  <a:latin typeface="Calibri"/>
                  <a:ea typeface="Calibri"/>
                  <a:cs typeface="Calibri"/>
                </a:rPr>
                <a:t>arus</a:t>
              </a:r>
              <a:r>
                <a:rPr lang="en-US" altLang="zh-CN" sz="600" spc="-66"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(2016)</a:t>
              </a:r>
              <a:endParaRPr lang="en-US" altLang="zh-CN" sz="600">
                <a:latin typeface="Calibri"/>
                <a:ea typeface="Calibri"/>
                <a:cs typeface="Calibri"/>
              </a:endParaRPr>
            </a:p>
            <a:p>
              <a:pPr algn="l" rtl="0">
                <a:lnSpc>
                  <a:spcPts val="733"/>
                </a:lnSpc>
                <a:spcBef>
                  <a:spcPts val="11"/>
                </a:spcBef>
              </a:pPr>
              <a:r>
                <a:rPr lang="en-US" altLang="zh-CN" sz="600" spc="-3" dirty="0">
                  <a:solidFill>
                    <a:srgbClr val="000000"/>
                  </a:solidFill>
                  <a:latin typeface="Calibri"/>
                  <a:ea typeface="Calibri"/>
                  <a:cs typeface="Calibri"/>
                </a:rPr>
                <a:t>Saint</a:t>
              </a:r>
              <a:r>
                <a:rPr lang="en-US" altLang="zh-CN" sz="600" spc="62" dirty="0">
                  <a:solidFill>
                    <a:srgbClr val="000000"/>
                  </a:solidFill>
                  <a:latin typeface="Calibri"/>
                  <a:ea typeface="Calibri"/>
                  <a:cs typeface="Calibri"/>
                </a:rPr>
                <a:t> </a:t>
              </a:r>
              <a:r>
                <a:rPr lang="en-US" altLang="zh-CN" sz="600" spc="-12" dirty="0">
                  <a:solidFill>
                    <a:srgbClr val="000000"/>
                  </a:solidFill>
                  <a:latin typeface="Calibri"/>
                  <a:ea typeface="Calibri"/>
                  <a:cs typeface="Calibri"/>
                </a:rPr>
                <a:t>Lucia</a:t>
              </a:r>
              <a:r>
                <a:rPr lang="en-US" altLang="zh-CN" sz="600" spc="-22"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(2012)</a:t>
              </a:r>
              <a:endParaRPr lang="en-US" altLang="zh-CN" sz="600">
                <a:latin typeface="Calibri"/>
                <a:ea typeface="Calibri"/>
                <a:cs typeface="Calibri"/>
              </a:endParaRPr>
            </a:p>
          </p:txBody>
        </p:sp>
        <p:sp>
          <p:nvSpPr>
            <p:cNvPr id="397" name="Text Box397"/>
            <p:cNvSpPr txBox="1"/>
            <p:nvPr/>
          </p:nvSpPr>
          <p:spPr>
            <a:xfrm>
              <a:off x="91502" y="1265529"/>
              <a:ext cx="886663" cy="93041"/>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3" dirty="0">
                  <a:solidFill>
                    <a:srgbClr val="000000"/>
                  </a:solidFill>
                  <a:latin typeface="Calibri"/>
                  <a:ea typeface="Calibri"/>
                  <a:cs typeface="Calibri"/>
                </a:rPr>
                <a:t>Saint</a:t>
              </a:r>
              <a:r>
                <a:rPr lang="en-US" altLang="zh-CN" sz="600" spc="62" dirty="0">
                  <a:solidFill>
                    <a:srgbClr val="000000"/>
                  </a:solidFill>
                  <a:latin typeface="Calibri"/>
                  <a:ea typeface="Calibri"/>
                  <a:cs typeface="Calibri"/>
                </a:rPr>
                <a:t> </a:t>
              </a:r>
              <a:r>
                <a:rPr lang="en-US" altLang="zh-CN" sz="600" spc="-10" dirty="0">
                  <a:solidFill>
                    <a:srgbClr val="000000"/>
                  </a:solidFill>
                  <a:latin typeface="Calibri"/>
                  <a:ea typeface="Calibri"/>
                  <a:cs typeface="Calibri"/>
                </a:rPr>
                <a:t>Kitts</a:t>
              </a:r>
              <a:r>
                <a:rPr lang="en-US" altLang="zh-CN" sz="600" spc="27"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and</a:t>
              </a:r>
              <a:r>
                <a:rPr lang="en-US" altLang="zh-CN" sz="600" spc="-53"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Nevis</a:t>
              </a:r>
              <a:r>
                <a:rPr lang="en-US" altLang="zh-CN" sz="600" spc="35"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(2008)</a:t>
              </a:r>
              <a:endParaRPr lang="en-US" altLang="zh-CN" sz="600">
                <a:latin typeface="Calibri"/>
                <a:ea typeface="Calibri"/>
                <a:cs typeface="Calibri"/>
              </a:endParaRPr>
            </a:p>
          </p:txBody>
        </p:sp>
        <p:sp>
          <p:nvSpPr>
            <p:cNvPr id="398" name="Text Box398"/>
            <p:cNvSpPr txBox="1"/>
            <p:nvPr/>
          </p:nvSpPr>
          <p:spPr>
            <a:xfrm>
              <a:off x="437455" y="1363066"/>
              <a:ext cx="543763" cy="93040"/>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6" dirty="0">
                  <a:solidFill>
                    <a:srgbClr val="000000"/>
                  </a:solidFill>
                  <a:latin typeface="Calibri"/>
                  <a:ea typeface="Calibri"/>
                  <a:cs typeface="Calibri"/>
                </a:rPr>
                <a:t>Bermuda</a:t>
              </a:r>
              <a:r>
                <a:rPr lang="en-US" altLang="zh-CN" sz="600" spc="74" dirty="0">
                  <a:solidFill>
                    <a:srgbClr val="000000"/>
                  </a:solidFill>
                  <a:latin typeface="Calibri"/>
                  <a:ea typeface="Calibri"/>
                  <a:cs typeface="Calibri"/>
                </a:rPr>
                <a:t> </a:t>
              </a:r>
              <a:r>
                <a:rPr lang="en-US" altLang="zh-CN" sz="600" spc="-41" dirty="0">
                  <a:solidFill>
                    <a:srgbClr val="000000"/>
                  </a:solidFill>
                  <a:latin typeface="Calibri"/>
                  <a:ea typeface="Calibri"/>
                  <a:cs typeface="Calibri"/>
                </a:rPr>
                <a:t>(2</a:t>
              </a:r>
              <a:r>
                <a:rPr lang="en-US" altLang="zh-CN" sz="600" spc="-39" dirty="0">
                  <a:solidFill>
                    <a:srgbClr val="000000"/>
                  </a:solidFill>
                  <a:latin typeface="Calibri"/>
                  <a:ea typeface="Calibri"/>
                  <a:cs typeface="Calibri"/>
                </a:rPr>
                <a:t> </a:t>
              </a:r>
              <a:r>
                <a:rPr lang="en-US" altLang="zh-CN" sz="600" spc="-3" dirty="0">
                  <a:solidFill>
                    <a:srgbClr val="000000"/>
                  </a:solidFill>
                  <a:latin typeface="Calibri"/>
                  <a:ea typeface="Calibri"/>
                  <a:cs typeface="Calibri"/>
                </a:rPr>
                <a:t>014)</a:t>
              </a:r>
              <a:endParaRPr lang="en-US" altLang="zh-CN" sz="600">
                <a:latin typeface="Calibri"/>
                <a:ea typeface="Calibri"/>
                <a:cs typeface="Calibri"/>
              </a:endParaRPr>
            </a:p>
          </p:txBody>
        </p:sp>
        <p:sp>
          <p:nvSpPr>
            <p:cNvPr id="399" name="Text Box399"/>
            <p:cNvSpPr txBox="1"/>
            <p:nvPr/>
          </p:nvSpPr>
          <p:spPr>
            <a:xfrm>
              <a:off x="471935" y="1460602"/>
              <a:ext cx="510692" cy="187528"/>
            </a:xfrm>
            <a:prstGeom prst="rect">
              <a:avLst/>
            </a:prstGeom>
          </p:spPr>
          <p:txBody>
            <a:bodyPr wrap="square" lIns="0" tIns="0" rIns="0" rtlCol="0">
              <a:spAutoFit/>
            </a:bodyPr>
            <a:lstStyle/>
            <a:p>
              <a:pPr algn="l">
                <a:lnSpc>
                  <a:spcPts val="0"/>
                </a:lnSpc>
              </a:pPr>
              <a:endParaRPr/>
            </a:p>
            <a:p>
              <a:pPr indent="4953" algn="l" rtl="0">
                <a:lnSpc>
                  <a:spcPts val="738"/>
                </a:lnSpc>
              </a:pPr>
              <a:r>
                <a:rPr lang="en-US" altLang="zh-CN" sz="600" spc="-1" dirty="0">
                  <a:solidFill>
                    <a:srgbClr val="000000"/>
                  </a:solidFill>
                  <a:latin typeface="Calibri"/>
                  <a:ea typeface="Calibri"/>
                  <a:cs typeface="Calibri"/>
                </a:rPr>
                <a:t>Tokelau</a:t>
              </a:r>
              <a:r>
                <a:rPr lang="en-US" altLang="zh-CN" sz="600" spc="51" dirty="0">
                  <a:solidFill>
                    <a:srgbClr val="000000"/>
                  </a:solidFill>
                  <a:latin typeface="Calibri"/>
                  <a:ea typeface="Calibri"/>
                  <a:cs typeface="Calibri"/>
                </a:rPr>
                <a:t> </a:t>
              </a:r>
              <a:r>
                <a:rPr lang="en-US" altLang="zh-CN" sz="600" spc="-22" dirty="0">
                  <a:solidFill>
                    <a:srgbClr val="000000"/>
                  </a:solidFill>
                  <a:latin typeface="Calibri"/>
                  <a:ea typeface="Calibri"/>
                  <a:cs typeface="Calibri"/>
                </a:rPr>
                <a:t>(201</a:t>
              </a:r>
              <a:r>
                <a:rPr lang="en-US" altLang="zh-CN" sz="600" spc="-42"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4)</a:t>
              </a:r>
              <a:r>
                <a:rPr lang="en-US" altLang="zh-CN" sz="600" dirty="0">
                  <a:solidFill>
                    <a:srgbClr val="000000"/>
                  </a:solidFill>
                  <a:latin typeface="Calibri"/>
                  <a:ea typeface="Calibri"/>
                  <a:cs typeface="Calibri"/>
                </a:rPr>
                <a:t> </a:t>
              </a:r>
              <a:r>
                <a:rPr lang="en-US" altLang="zh-CN" sz="600" spc="-24" dirty="0">
                  <a:solidFill>
                    <a:srgbClr val="000000"/>
                  </a:solidFill>
                  <a:latin typeface="Calibri"/>
                  <a:ea typeface="Calibri"/>
                  <a:cs typeface="Calibri"/>
                </a:rPr>
                <a:t>An</a:t>
              </a:r>
              <a:r>
                <a:rPr lang="en-US" altLang="zh-CN" sz="600" spc="-50" dirty="0">
                  <a:solidFill>
                    <a:srgbClr val="000000"/>
                  </a:solidFill>
                  <a:latin typeface="Calibri"/>
                  <a:ea typeface="Calibri"/>
                  <a:cs typeface="Calibri"/>
                </a:rPr>
                <a:t> </a:t>
              </a:r>
              <a:r>
                <a:rPr lang="en-US" altLang="zh-CN" sz="600" spc="-41" dirty="0">
                  <a:solidFill>
                    <a:srgbClr val="000000"/>
                  </a:solidFill>
                  <a:latin typeface="Calibri"/>
                  <a:ea typeface="Calibri"/>
                  <a:cs typeface="Calibri"/>
                </a:rPr>
                <a:t>gu</a:t>
              </a:r>
              <a:r>
                <a:rPr lang="en-US" altLang="zh-CN" sz="600" spc="-51" dirty="0">
                  <a:solidFill>
                    <a:srgbClr val="000000"/>
                  </a:solidFill>
                  <a:latin typeface="Calibri"/>
                  <a:ea typeface="Calibri"/>
                  <a:cs typeface="Calibri"/>
                </a:rPr>
                <a:t> </a:t>
              </a:r>
              <a:r>
                <a:rPr lang="en-US" altLang="zh-CN" sz="600" spc="-27" dirty="0">
                  <a:solidFill>
                    <a:srgbClr val="000000"/>
                  </a:solidFill>
                  <a:latin typeface="Calibri"/>
                  <a:ea typeface="Calibri"/>
                  <a:cs typeface="Calibri"/>
                </a:rPr>
                <a:t>ill</a:t>
              </a:r>
              <a:r>
                <a:rPr lang="en-US" altLang="zh-CN" sz="600" spc="-68"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a</a:t>
              </a:r>
              <a:r>
                <a:rPr lang="en-US" altLang="zh-CN" sz="600" spc="-23"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(2016)</a:t>
              </a:r>
              <a:endParaRPr lang="en-US" altLang="zh-CN" sz="600">
                <a:latin typeface="Calibri"/>
                <a:ea typeface="Calibri"/>
                <a:cs typeface="Calibri"/>
              </a:endParaRPr>
            </a:p>
          </p:txBody>
        </p:sp>
        <p:sp>
          <p:nvSpPr>
            <p:cNvPr id="400" name="Text Box400"/>
            <p:cNvSpPr txBox="1"/>
            <p:nvPr/>
          </p:nvSpPr>
          <p:spPr>
            <a:xfrm>
              <a:off x="82550" y="1652626"/>
              <a:ext cx="899541" cy="190576"/>
            </a:xfrm>
            <a:prstGeom prst="rect">
              <a:avLst/>
            </a:prstGeom>
          </p:spPr>
          <p:txBody>
            <a:bodyPr wrap="square" lIns="0" tIns="0" rIns="0" rtlCol="0">
              <a:spAutoFit/>
            </a:bodyPr>
            <a:lstStyle/>
            <a:p>
              <a:pPr algn="l">
                <a:lnSpc>
                  <a:spcPts val="0"/>
                </a:lnSpc>
              </a:pPr>
              <a:endParaRPr/>
            </a:p>
            <a:p>
              <a:pPr marL="56769" indent="-56769" algn="l" rtl="0">
                <a:lnSpc>
                  <a:spcPts val="750"/>
                </a:lnSpc>
              </a:pPr>
              <a:r>
                <a:rPr lang="en-US" altLang="zh-CN" sz="600" spc="-10" dirty="0">
                  <a:solidFill>
                    <a:srgbClr val="000000"/>
                  </a:solidFill>
                  <a:latin typeface="Calibri"/>
                  <a:ea typeface="Calibri"/>
                  <a:cs typeface="Calibri"/>
                </a:rPr>
                <a:t>Repu</a:t>
              </a:r>
              <a:r>
                <a:rPr lang="en-US" altLang="zh-CN" sz="600" spc="-50" dirty="0">
                  <a:solidFill>
                    <a:srgbClr val="000000"/>
                  </a:solidFill>
                  <a:latin typeface="Calibri"/>
                  <a:ea typeface="Calibri"/>
                  <a:cs typeface="Calibri"/>
                </a:rPr>
                <a:t> </a:t>
              </a:r>
              <a:r>
                <a:rPr lang="en-US" altLang="zh-CN" sz="600" spc="-23" dirty="0">
                  <a:solidFill>
                    <a:srgbClr val="000000"/>
                  </a:solidFill>
                  <a:latin typeface="Calibri"/>
                  <a:ea typeface="Calibri"/>
                  <a:cs typeface="Calibri"/>
                </a:rPr>
                <a:t>blic</a:t>
              </a:r>
              <a:r>
                <a:rPr lang="en-US" altLang="zh-CN" sz="600" spc="12"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o</a:t>
              </a:r>
              <a:r>
                <a:rPr lang="en-US" altLang="zh-CN" sz="600" spc="-52"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f</a:t>
              </a:r>
              <a:r>
                <a:rPr lang="en-US" altLang="zh-CN" sz="600" spc="-19" dirty="0">
                  <a:solidFill>
                    <a:srgbClr val="000000"/>
                  </a:solidFill>
                  <a:latin typeface="Calibri"/>
                  <a:ea typeface="Calibri"/>
                  <a:cs typeface="Calibri"/>
                </a:rPr>
                <a:t> </a:t>
              </a:r>
              <a:r>
                <a:rPr lang="en-US" altLang="zh-CN" sz="600" spc="-17" dirty="0">
                  <a:solidFill>
                    <a:srgbClr val="000000"/>
                  </a:solidFill>
                  <a:latin typeface="Calibri"/>
                  <a:ea typeface="Calibri"/>
                  <a:cs typeface="Calibri"/>
                </a:rPr>
                <a:t>Mold</a:t>
              </a:r>
              <a:r>
                <a:rPr lang="en-US" altLang="zh-CN" sz="600" spc="-50" dirty="0">
                  <a:solidFill>
                    <a:srgbClr val="000000"/>
                  </a:solidFill>
                  <a:latin typeface="Calibri"/>
                  <a:ea typeface="Calibri"/>
                  <a:cs typeface="Calibri"/>
                </a:rPr>
                <a:t> </a:t>
              </a:r>
              <a:r>
                <a:rPr lang="en-US" altLang="zh-CN" sz="600" spc="-29" dirty="0">
                  <a:solidFill>
                    <a:srgbClr val="000000"/>
                  </a:solidFill>
                  <a:latin typeface="Calibri"/>
                  <a:ea typeface="Calibri"/>
                  <a:cs typeface="Calibri"/>
                </a:rPr>
                <a:t>ova</a:t>
              </a:r>
              <a:r>
                <a:rPr lang="en-US" altLang="zh-CN" sz="600" spc="76" dirty="0">
                  <a:solidFill>
                    <a:srgbClr val="000000"/>
                  </a:solidFill>
                  <a:latin typeface="Calibri"/>
                  <a:ea typeface="Calibri"/>
                  <a:cs typeface="Calibri"/>
                </a:rPr>
                <a:t> </a:t>
              </a:r>
              <a:r>
                <a:rPr lang="en-US" altLang="zh-CN" sz="600" spc="-29" dirty="0">
                  <a:solidFill>
                    <a:srgbClr val="000000"/>
                  </a:solidFill>
                  <a:latin typeface="Calibri"/>
                  <a:ea typeface="Calibri"/>
                  <a:cs typeface="Calibri"/>
                </a:rPr>
                <a:t>(20</a:t>
              </a:r>
              <a:r>
                <a:rPr lang="en-US" altLang="zh-CN" sz="600" spc="-38" dirty="0">
                  <a:solidFill>
                    <a:srgbClr val="000000"/>
                  </a:solidFill>
                  <a:latin typeface="Calibri"/>
                  <a:ea typeface="Calibri"/>
                  <a:cs typeface="Calibri"/>
                </a:rPr>
                <a:t> </a:t>
              </a:r>
              <a:r>
                <a:rPr lang="en-US" altLang="zh-CN" sz="600" spc="-3" dirty="0">
                  <a:solidFill>
                    <a:srgbClr val="000000"/>
                  </a:solidFill>
                  <a:latin typeface="Calibri"/>
                  <a:ea typeface="Calibri"/>
                  <a:cs typeface="Calibri"/>
                </a:rPr>
                <a:t>14)</a:t>
              </a:r>
              <a:r>
                <a:rPr lang="en-US" altLang="zh-CN" sz="600" dirty="0">
                  <a:solidFill>
                    <a:srgbClr val="000000"/>
                  </a:solidFill>
                  <a:latin typeface="Calibri"/>
                  <a:ea typeface="Calibri"/>
                  <a:cs typeface="Calibri"/>
                </a:rPr>
                <a:t> </a:t>
              </a:r>
              <a:r>
                <a:rPr lang="en-US" altLang="zh-CN" sz="600" spc="-12" dirty="0">
                  <a:solidFill>
                    <a:srgbClr val="000000"/>
                  </a:solidFill>
                  <a:latin typeface="Calibri"/>
                  <a:ea typeface="Calibri"/>
                  <a:cs typeface="Calibri"/>
                </a:rPr>
                <a:t>Bru</a:t>
              </a:r>
              <a:r>
                <a:rPr lang="en-US" altLang="zh-CN" sz="600" spc="-50" dirty="0">
                  <a:solidFill>
                    <a:srgbClr val="000000"/>
                  </a:solidFill>
                  <a:latin typeface="Calibri"/>
                  <a:ea typeface="Calibri"/>
                  <a:cs typeface="Calibri"/>
                </a:rPr>
                <a:t> </a:t>
              </a:r>
              <a:r>
                <a:rPr lang="en-US" altLang="zh-CN" sz="600" spc="-6" dirty="0">
                  <a:solidFill>
                    <a:srgbClr val="000000"/>
                  </a:solidFill>
                  <a:latin typeface="Calibri"/>
                  <a:ea typeface="Calibri"/>
                  <a:cs typeface="Calibri"/>
                </a:rPr>
                <a:t>nei</a:t>
              </a:r>
              <a:r>
                <a:rPr lang="en-US" altLang="zh-CN" sz="600" spc="-69" dirty="0">
                  <a:solidFill>
                    <a:srgbClr val="000000"/>
                  </a:solidFill>
                  <a:latin typeface="Calibri"/>
                  <a:ea typeface="Calibri"/>
                  <a:cs typeface="Calibri"/>
                </a:rPr>
                <a:t> </a:t>
              </a:r>
              <a:r>
                <a:rPr lang="en-US" altLang="zh-CN" sz="600" spc="3" dirty="0">
                  <a:solidFill>
                    <a:srgbClr val="000000"/>
                  </a:solidFill>
                  <a:latin typeface="Calibri"/>
                  <a:ea typeface="Calibri"/>
                  <a:cs typeface="Calibri"/>
                </a:rPr>
                <a:t>Darus</a:t>
              </a:r>
              <a:r>
                <a:rPr lang="en-US" altLang="zh-CN" sz="600" spc="-69" dirty="0">
                  <a:solidFill>
                    <a:srgbClr val="000000"/>
                  </a:solidFill>
                  <a:latin typeface="Calibri"/>
                  <a:ea typeface="Calibri"/>
                  <a:cs typeface="Calibri"/>
                </a:rPr>
                <a:t> </a:t>
              </a:r>
              <a:r>
                <a:rPr lang="en-US" altLang="zh-CN" sz="600" spc="-9" dirty="0">
                  <a:solidFill>
                    <a:srgbClr val="000000"/>
                  </a:solidFill>
                  <a:latin typeface="Calibri"/>
                  <a:ea typeface="Calibri"/>
                  <a:cs typeface="Calibri"/>
                </a:rPr>
                <a:t>salam</a:t>
              </a:r>
              <a:r>
                <a:rPr lang="en-US" altLang="zh-CN" sz="600" spc="-17"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(2015)</a:t>
              </a:r>
              <a:endParaRPr lang="en-US" altLang="zh-CN" sz="600">
                <a:latin typeface="Calibri"/>
                <a:ea typeface="Calibri"/>
                <a:cs typeface="Calibri"/>
              </a:endParaRPr>
            </a:p>
          </p:txBody>
        </p:sp>
        <p:sp>
          <p:nvSpPr>
            <p:cNvPr id="401" name="Text Box401"/>
            <p:cNvSpPr txBox="1"/>
            <p:nvPr/>
          </p:nvSpPr>
          <p:spPr>
            <a:xfrm>
              <a:off x="429199" y="1847698"/>
              <a:ext cx="548363" cy="187528"/>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4" dirty="0">
                  <a:solidFill>
                    <a:srgbClr val="000000"/>
                  </a:solidFill>
                  <a:latin typeface="Calibri"/>
                  <a:ea typeface="Calibri"/>
                  <a:cs typeface="Calibri"/>
                </a:rPr>
                <a:t>Domini</a:t>
              </a:r>
              <a:r>
                <a:rPr lang="en-US" altLang="zh-CN" sz="600" spc="-67" dirty="0">
                  <a:solidFill>
                    <a:srgbClr val="000000"/>
                  </a:solidFill>
                  <a:latin typeface="Calibri"/>
                  <a:ea typeface="Calibri"/>
                  <a:cs typeface="Calibri"/>
                </a:rPr>
                <a:t> </a:t>
              </a:r>
              <a:r>
                <a:rPr lang="en-US" altLang="zh-CN" sz="600" spc="-27" dirty="0">
                  <a:solidFill>
                    <a:srgbClr val="000000"/>
                  </a:solidFill>
                  <a:latin typeface="Calibri"/>
                  <a:ea typeface="Calibri"/>
                  <a:cs typeface="Calibri"/>
                </a:rPr>
                <a:t>ca</a:t>
              </a:r>
              <a:r>
                <a:rPr lang="en-US" altLang="zh-CN" sz="600" spc="-23"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(2008)</a:t>
              </a:r>
              <a:endParaRPr lang="en-US" altLang="zh-CN" sz="600">
                <a:latin typeface="Calibri"/>
                <a:ea typeface="Calibri"/>
                <a:cs typeface="Calibri"/>
              </a:endParaRPr>
            </a:p>
            <a:p>
              <a:pPr marL="68074" algn="l" rtl="0">
                <a:lnSpc>
                  <a:spcPts val="733"/>
                </a:lnSpc>
                <a:spcBef>
                  <a:spcPts val="11"/>
                </a:spcBef>
              </a:pPr>
              <a:r>
                <a:rPr lang="en-US" altLang="zh-CN" sz="600" spc="-14" dirty="0">
                  <a:solidFill>
                    <a:srgbClr val="000000"/>
                  </a:solidFill>
                  <a:latin typeface="Calibri"/>
                  <a:ea typeface="Calibri"/>
                  <a:cs typeface="Calibri"/>
                </a:rPr>
                <a:t>Bhu</a:t>
              </a:r>
              <a:r>
                <a:rPr lang="en-US" altLang="zh-CN" sz="600" spc="-50" dirty="0">
                  <a:solidFill>
                    <a:srgbClr val="000000"/>
                  </a:solidFill>
                  <a:latin typeface="Calibri"/>
                  <a:ea typeface="Calibri"/>
                  <a:cs typeface="Calibri"/>
                </a:rPr>
                <a:t> </a:t>
              </a:r>
              <a:r>
                <a:rPr lang="en-US" altLang="zh-CN" sz="600" spc="-30" dirty="0">
                  <a:solidFill>
                    <a:srgbClr val="000000"/>
                  </a:solidFill>
                  <a:latin typeface="Calibri"/>
                  <a:ea typeface="Calibri"/>
                  <a:cs typeface="Calibri"/>
                </a:rPr>
                <a:t>tan</a:t>
              </a:r>
              <a:r>
                <a:rPr lang="en-US" altLang="zh-CN" sz="600" spc="51"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(2014)</a:t>
              </a:r>
              <a:endParaRPr lang="en-US" altLang="zh-CN" sz="600">
                <a:latin typeface="Calibri"/>
                <a:ea typeface="Calibri"/>
                <a:cs typeface="Calibri"/>
              </a:endParaRPr>
            </a:p>
          </p:txBody>
        </p:sp>
        <p:sp>
          <p:nvSpPr>
            <p:cNvPr id="402" name="Text Box402"/>
            <p:cNvSpPr txBox="1"/>
            <p:nvPr/>
          </p:nvSpPr>
          <p:spPr>
            <a:xfrm>
              <a:off x="294325" y="2039722"/>
              <a:ext cx="683438" cy="93040"/>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3" dirty="0">
                  <a:solidFill>
                    <a:srgbClr val="000000"/>
                  </a:solidFill>
                  <a:latin typeface="Calibri"/>
                  <a:ea typeface="Calibri"/>
                  <a:cs typeface="Calibri"/>
                </a:rPr>
                <a:t>Turkmenis</a:t>
              </a:r>
              <a:r>
                <a:rPr lang="en-US" altLang="zh-CN" sz="600" spc="-64" dirty="0">
                  <a:solidFill>
                    <a:srgbClr val="000000"/>
                  </a:solidFill>
                  <a:latin typeface="Calibri"/>
                  <a:ea typeface="Calibri"/>
                  <a:cs typeface="Calibri"/>
                </a:rPr>
                <a:t> </a:t>
              </a:r>
              <a:r>
                <a:rPr lang="en-US" altLang="zh-CN" sz="600" spc="-30" dirty="0">
                  <a:solidFill>
                    <a:srgbClr val="000000"/>
                  </a:solidFill>
                  <a:latin typeface="Calibri"/>
                  <a:ea typeface="Calibri"/>
                  <a:cs typeface="Calibri"/>
                </a:rPr>
                <a:t>tan</a:t>
              </a:r>
              <a:r>
                <a:rPr lang="en-US" altLang="zh-CN" sz="600" spc="51"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(2014)</a:t>
              </a:r>
              <a:endParaRPr lang="en-US" altLang="zh-CN" sz="600">
                <a:latin typeface="Calibri"/>
                <a:ea typeface="Calibri"/>
                <a:cs typeface="Calibri"/>
              </a:endParaRPr>
            </a:p>
          </p:txBody>
        </p:sp>
        <p:sp>
          <p:nvSpPr>
            <p:cNvPr id="403" name="Text Box403"/>
            <p:cNvSpPr txBox="1"/>
            <p:nvPr/>
          </p:nvSpPr>
          <p:spPr>
            <a:xfrm>
              <a:off x="528515" y="2137258"/>
              <a:ext cx="442090" cy="93040"/>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0" dirty="0">
                  <a:solidFill>
                    <a:srgbClr val="000000"/>
                  </a:solidFill>
                  <a:latin typeface="Calibri"/>
                  <a:ea typeface="Calibri"/>
                  <a:cs typeface="Calibri"/>
                </a:rPr>
                <a:t>Nauru</a:t>
              </a:r>
              <a:r>
                <a:rPr lang="en-US" altLang="zh-CN" sz="600" spc="-50"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(2016)</a:t>
              </a:r>
              <a:endParaRPr lang="en-US" altLang="zh-CN" sz="600">
                <a:latin typeface="Calibri"/>
                <a:ea typeface="Calibri"/>
                <a:cs typeface="Calibri"/>
              </a:endParaRPr>
            </a:p>
          </p:txBody>
        </p:sp>
        <p:sp>
          <p:nvSpPr>
            <p:cNvPr id="404" name="Text Box404"/>
            <p:cNvSpPr txBox="1"/>
            <p:nvPr/>
          </p:nvSpPr>
          <p:spPr>
            <a:xfrm>
              <a:off x="427929" y="2234794"/>
              <a:ext cx="546139" cy="187528"/>
            </a:xfrm>
            <a:prstGeom prst="rect">
              <a:avLst/>
            </a:prstGeom>
          </p:spPr>
          <p:txBody>
            <a:bodyPr wrap="square" lIns="0" tIns="0" rIns="0" rtlCol="0">
              <a:spAutoFit/>
            </a:bodyPr>
            <a:lstStyle/>
            <a:p>
              <a:pPr algn="l">
                <a:lnSpc>
                  <a:spcPts val="0"/>
                </a:lnSpc>
              </a:pPr>
              <a:endParaRPr/>
            </a:p>
            <a:p>
              <a:pPr marL="27750" algn="l" rtl="0">
                <a:lnSpc>
                  <a:spcPts val="733"/>
                </a:lnSpc>
              </a:pPr>
              <a:r>
                <a:rPr lang="en-US" altLang="zh-CN" sz="600" spc="-8" dirty="0">
                  <a:solidFill>
                    <a:srgbClr val="000000"/>
                  </a:solidFill>
                  <a:latin typeface="Calibri"/>
                  <a:ea typeface="Calibri"/>
                  <a:cs typeface="Calibri"/>
                </a:rPr>
                <a:t>Thail</a:t>
              </a:r>
              <a:r>
                <a:rPr lang="en-US" altLang="zh-CN" sz="600" spc="-66"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and</a:t>
              </a:r>
              <a:r>
                <a:rPr lang="en-US" altLang="zh-CN" sz="600" spc="-53"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(2007)</a:t>
              </a:r>
              <a:endParaRPr lang="en-US" altLang="zh-CN" sz="600">
                <a:latin typeface="Calibri"/>
                <a:ea typeface="Calibri"/>
                <a:cs typeface="Calibri"/>
              </a:endParaRPr>
            </a:p>
            <a:p>
              <a:pPr algn="l" rtl="0">
                <a:lnSpc>
                  <a:spcPts val="733"/>
                </a:lnSpc>
                <a:spcBef>
                  <a:spcPts val="11"/>
                </a:spcBef>
              </a:pPr>
              <a:r>
                <a:rPr lang="en-US" altLang="zh-CN" sz="600" spc="-8" dirty="0">
                  <a:solidFill>
                    <a:srgbClr val="000000"/>
                  </a:solidFill>
                  <a:latin typeface="Calibri"/>
                  <a:ea typeface="Calibri"/>
                  <a:cs typeface="Calibri"/>
                </a:rPr>
                <a:t>Mongol</a:t>
              </a:r>
              <a:r>
                <a:rPr lang="en-US" altLang="zh-CN" sz="600" spc="-68" dirty="0">
                  <a:solidFill>
                    <a:srgbClr val="000000"/>
                  </a:solidFill>
                  <a:latin typeface="Calibri"/>
                  <a:ea typeface="Calibri"/>
                  <a:cs typeface="Calibri"/>
                </a:rPr>
                <a:t> </a:t>
              </a:r>
              <a:r>
                <a:rPr lang="en-US" altLang="zh-CN" sz="600" spc="-19" dirty="0">
                  <a:solidFill>
                    <a:srgbClr val="000000"/>
                  </a:solidFill>
                  <a:latin typeface="Calibri"/>
                  <a:ea typeface="Calibri"/>
                  <a:cs typeface="Calibri"/>
                </a:rPr>
                <a:t>ia</a:t>
              </a:r>
              <a:r>
                <a:rPr lang="en-US" altLang="zh-CN" sz="600" spc="-23"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(2013)</a:t>
              </a:r>
              <a:endParaRPr lang="en-US" altLang="zh-CN" sz="600">
                <a:latin typeface="Calibri"/>
                <a:ea typeface="Calibri"/>
                <a:cs typeface="Calibri"/>
              </a:endParaRPr>
            </a:p>
          </p:txBody>
        </p:sp>
        <p:sp>
          <p:nvSpPr>
            <p:cNvPr id="405" name="Text Box405"/>
            <p:cNvSpPr txBox="1"/>
            <p:nvPr/>
          </p:nvSpPr>
          <p:spPr>
            <a:xfrm>
              <a:off x="84772" y="2426817"/>
              <a:ext cx="886815" cy="93041"/>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10" dirty="0">
                  <a:solidFill>
                    <a:srgbClr val="000000"/>
                  </a:solidFill>
                  <a:latin typeface="Calibri"/>
                  <a:ea typeface="Calibri"/>
                  <a:cs typeface="Calibri"/>
                </a:rPr>
                <a:t>Trin</a:t>
              </a:r>
              <a:r>
                <a:rPr lang="en-US" altLang="zh-CN" sz="600" spc="-50" dirty="0">
                  <a:solidFill>
                    <a:srgbClr val="000000"/>
                  </a:solidFill>
                  <a:latin typeface="Calibri"/>
                  <a:ea typeface="Calibri"/>
                  <a:cs typeface="Calibri"/>
                </a:rPr>
                <a:t> </a:t>
              </a:r>
              <a:r>
                <a:rPr lang="en-US" altLang="zh-CN" sz="600" spc="-10" dirty="0">
                  <a:solidFill>
                    <a:srgbClr val="000000"/>
                  </a:solidFill>
                  <a:latin typeface="Calibri"/>
                  <a:ea typeface="Calibri"/>
                  <a:cs typeface="Calibri"/>
                </a:rPr>
                <a:t>idad</a:t>
              </a:r>
              <a:r>
                <a:rPr lang="en-US" altLang="zh-CN" sz="600" spc="-51"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and</a:t>
              </a:r>
              <a:r>
                <a:rPr lang="en-US" altLang="zh-CN" sz="600" spc="47" dirty="0">
                  <a:solidFill>
                    <a:srgbClr val="000000"/>
                  </a:solidFill>
                  <a:latin typeface="Calibri"/>
                  <a:ea typeface="Calibri"/>
                  <a:cs typeface="Calibri"/>
                </a:rPr>
                <a:t> </a:t>
              </a:r>
              <a:r>
                <a:rPr lang="en-US" altLang="zh-CN" sz="600" spc="1" dirty="0">
                  <a:solidFill>
                    <a:srgbClr val="000000"/>
                  </a:solidFill>
                  <a:latin typeface="Calibri"/>
                  <a:ea typeface="Calibri"/>
                  <a:cs typeface="Calibri"/>
                </a:rPr>
                <a:t>Tobago</a:t>
              </a:r>
              <a:r>
                <a:rPr lang="en-US" altLang="zh-CN" sz="600" spc="-52"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(2012)</a:t>
              </a:r>
              <a:endParaRPr lang="en-US" altLang="zh-CN" sz="600">
                <a:latin typeface="Calibri"/>
                <a:ea typeface="Calibri"/>
                <a:cs typeface="Calibri"/>
              </a:endParaRPr>
            </a:p>
          </p:txBody>
        </p:sp>
        <p:sp>
          <p:nvSpPr>
            <p:cNvPr id="406" name="Text Box406"/>
            <p:cNvSpPr txBox="1"/>
            <p:nvPr/>
          </p:nvSpPr>
          <p:spPr>
            <a:xfrm>
              <a:off x="387924" y="2524353"/>
              <a:ext cx="594512" cy="187529"/>
            </a:xfrm>
            <a:prstGeom prst="rect">
              <a:avLst/>
            </a:prstGeom>
          </p:spPr>
          <p:txBody>
            <a:bodyPr wrap="square" lIns="0" tIns="0" rIns="0" rtlCol="0">
              <a:spAutoFit/>
            </a:bodyPr>
            <a:lstStyle/>
            <a:p>
              <a:pPr algn="l">
                <a:lnSpc>
                  <a:spcPts val="0"/>
                </a:lnSpc>
              </a:pPr>
              <a:endParaRPr/>
            </a:p>
            <a:p>
              <a:pPr marL="122112" algn="l" rtl="0">
                <a:lnSpc>
                  <a:spcPts val="733"/>
                </a:lnSpc>
              </a:pPr>
              <a:r>
                <a:rPr lang="en-US" altLang="zh-CN" sz="600" spc="2" dirty="0">
                  <a:solidFill>
                    <a:srgbClr val="000000"/>
                  </a:solidFill>
                  <a:latin typeface="Calibri"/>
                  <a:ea typeface="Calibri"/>
                  <a:cs typeface="Calibri"/>
                </a:rPr>
                <a:t>Turkey</a:t>
              </a:r>
              <a:r>
                <a:rPr lang="en-US" altLang="zh-CN" sz="600" spc="-10"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(2017)</a:t>
              </a:r>
              <a:endParaRPr lang="en-US" altLang="zh-CN" sz="600">
                <a:latin typeface="Calibri"/>
                <a:ea typeface="Calibri"/>
                <a:cs typeface="Calibri"/>
              </a:endParaRPr>
            </a:p>
            <a:p>
              <a:pPr algn="l" rtl="0">
                <a:lnSpc>
                  <a:spcPts val="733"/>
                </a:lnSpc>
                <a:spcBef>
                  <a:spcPts val="11"/>
                </a:spcBef>
              </a:pPr>
              <a:r>
                <a:rPr lang="en-US" altLang="zh-CN" sz="600" spc="-9" dirty="0">
                  <a:solidFill>
                    <a:srgbClr val="000000"/>
                  </a:solidFill>
                  <a:latin typeface="Calibri"/>
                  <a:ea typeface="Calibri"/>
                  <a:cs typeface="Calibri"/>
                </a:rPr>
                <a:t>Kyrgyz</a:t>
              </a:r>
              <a:r>
                <a:rPr lang="en-US" altLang="zh-CN" sz="600" spc="-67" dirty="0">
                  <a:solidFill>
                    <a:srgbClr val="000000"/>
                  </a:solidFill>
                  <a:latin typeface="Calibri"/>
                  <a:ea typeface="Calibri"/>
                  <a:cs typeface="Calibri"/>
                </a:rPr>
                <a:t> </a:t>
              </a:r>
              <a:r>
                <a:rPr lang="en-US" altLang="zh-CN" sz="600" spc="-6" dirty="0">
                  <a:solidFill>
                    <a:srgbClr val="000000"/>
                  </a:solidFill>
                  <a:latin typeface="Calibri"/>
                  <a:ea typeface="Calibri"/>
                  <a:cs typeface="Calibri"/>
                </a:rPr>
                <a:t>stan</a:t>
              </a:r>
              <a:r>
                <a:rPr lang="en-US" altLang="zh-CN" sz="600" spc="50" dirty="0">
                  <a:solidFill>
                    <a:srgbClr val="000000"/>
                  </a:solidFill>
                  <a:latin typeface="Calibri"/>
                  <a:ea typeface="Calibri"/>
                  <a:cs typeface="Calibri"/>
                </a:rPr>
                <a:t> </a:t>
              </a:r>
              <a:r>
                <a:rPr lang="en-US" altLang="zh-CN" sz="600" spc="-22" dirty="0">
                  <a:solidFill>
                    <a:srgbClr val="000000"/>
                  </a:solidFill>
                  <a:latin typeface="Calibri"/>
                  <a:ea typeface="Calibri"/>
                  <a:cs typeface="Calibri"/>
                </a:rPr>
                <a:t>(201</a:t>
              </a:r>
              <a:r>
                <a:rPr lang="en-US" altLang="zh-CN" sz="600" spc="-42"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3)</a:t>
              </a:r>
              <a:endParaRPr lang="en-US" altLang="zh-CN" sz="600">
                <a:latin typeface="Calibri"/>
                <a:ea typeface="Calibri"/>
                <a:cs typeface="Calibri"/>
              </a:endParaRPr>
            </a:p>
          </p:txBody>
        </p:sp>
        <p:sp>
          <p:nvSpPr>
            <p:cNvPr id="407" name="Text Box407"/>
            <p:cNvSpPr txBox="1"/>
            <p:nvPr/>
          </p:nvSpPr>
          <p:spPr>
            <a:xfrm>
              <a:off x="457394" y="2716378"/>
              <a:ext cx="518389" cy="93040"/>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24" dirty="0">
                  <a:solidFill>
                    <a:srgbClr val="000000"/>
                  </a:solidFill>
                  <a:latin typeface="Calibri"/>
                  <a:ea typeface="Calibri"/>
                  <a:cs typeface="Calibri"/>
                </a:rPr>
                <a:t>Ar</a:t>
              </a:r>
              <a:r>
                <a:rPr lang="en-US" altLang="zh-CN" sz="600" spc="-44" dirty="0">
                  <a:solidFill>
                    <a:srgbClr val="000000"/>
                  </a:solidFill>
                  <a:latin typeface="Calibri"/>
                  <a:ea typeface="Calibri"/>
                  <a:cs typeface="Calibri"/>
                </a:rPr>
                <a:t> </a:t>
              </a:r>
              <a:r>
                <a:rPr lang="en-US" altLang="zh-CN" sz="600" spc="-25" dirty="0">
                  <a:solidFill>
                    <a:srgbClr val="000000"/>
                  </a:solidFill>
                  <a:latin typeface="Calibri"/>
                  <a:ea typeface="Calibri"/>
                  <a:cs typeface="Calibri"/>
                </a:rPr>
                <a:t>meni</a:t>
              </a:r>
              <a:r>
                <a:rPr lang="en-US" altLang="zh-CN" sz="600" spc="-67"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a</a:t>
              </a:r>
              <a:r>
                <a:rPr lang="en-US" altLang="zh-CN" sz="600" spc="-23"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(2016)</a:t>
              </a:r>
              <a:endParaRPr lang="en-US" altLang="zh-CN" sz="600">
                <a:latin typeface="Calibri"/>
                <a:ea typeface="Calibri"/>
                <a:cs typeface="Calibri"/>
              </a:endParaRPr>
            </a:p>
          </p:txBody>
        </p:sp>
        <p:sp>
          <p:nvSpPr>
            <p:cNvPr id="408" name="Text Box408"/>
            <p:cNvSpPr txBox="1"/>
            <p:nvPr/>
          </p:nvSpPr>
          <p:spPr>
            <a:xfrm>
              <a:off x="432818" y="2813914"/>
              <a:ext cx="543763" cy="93040"/>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23" dirty="0">
                  <a:solidFill>
                    <a:srgbClr val="000000"/>
                  </a:solidFill>
                  <a:latin typeface="Calibri"/>
                  <a:ea typeface="Calibri"/>
                  <a:cs typeface="Calibri"/>
                </a:rPr>
                <a:t>Vi</a:t>
              </a:r>
              <a:r>
                <a:rPr lang="en-US" altLang="zh-CN" sz="600" spc="-68"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et</a:t>
              </a:r>
              <a:r>
                <a:rPr lang="en-US" altLang="zh-CN" sz="600" spc="-35" dirty="0">
                  <a:solidFill>
                    <a:srgbClr val="000000"/>
                  </a:solidFill>
                  <a:latin typeface="Calibri"/>
                  <a:ea typeface="Calibri"/>
                  <a:cs typeface="Calibri"/>
                </a:rPr>
                <a:t> </a:t>
              </a:r>
              <a:r>
                <a:rPr lang="en-US" altLang="zh-CN" sz="600" spc="8" dirty="0">
                  <a:solidFill>
                    <a:srgbClr val="000000"/>
                  </a:solidFill>
                  <a:latin typeface="Calibri"/>
                  <a:ea typeface="Calibri"/>
                  <a:cs typeface="Calibri"/>
                </a:rPr>
                <a:t>Nam</a:t>
              </a:r>
              <a:r>
                <a:rPr lang="en-US" altLang="zh-CN" sz="600" spc="-22"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(2015)</a:t>
              </a:r>
              <a:endParaRPr lang="en-US" altLang="zh-CN" sz="600">
                <a:latin typeface="Calibri"/>
                <a:ea typeface="Calibri"/>
                <a:cs typeface="Calibri"/>
              </a:endParaRPr>
            </a:p>
          </p:txBody>
        </p:sp>
        <p:sp>
          <p:nvSpPr>
            <p:cNvPr id="409" name="Text Box409"/>
            <p:cNvSpPr txBox="1"/>
            <p:nvPr/>
          </p:nvSpPr>
          <p:spPr>
            <a:xfrm>
              <a:off x="513211" y="2911450"/>
              <a:ext cx="469672" cy="187528"/>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3" dirty="0">
                  <a:solidFill>
                    <a:srgbClr val="000000"/>
                  </a:solidFill>
                  <a:latin typeface="Calibri"/>
                  <a:ea typeface="Calibri"/>
                  <a:cs typeface="Calibri"/>
                </a:rPr>
                <a:t>Jordan</a:t>
              </a:r>
              <a:r>
                <a:rPr lang="en-US" altLang="zh-CN" sz="600" spc="49"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(2007)</a:t>
              </a:r>
              <a:endParaRPr lang="en-US" altLang="zh-CN" sz="600">
                <a:latin typeface="Calibri"/>
                <a:ea typeface="Calibri"/>
                <a:cs typeface="Calibri"/>
              </a:endParaRPr>
            </a:p>
            <a:p>
              <a:pPr marL="2032" algn="l" rtl="0">
                <a:lnSpc>
                  <a:spcPts val="733"/>
                </a:lnSpc>
                <a:spcBef>
                  <a:spcPts val="11"/>
                </a:spcBef>
              </a:pPr>
              <a:r>
                <a:rPr lang="en-US" altLang="zh-CN" sz="600" spc="0" dirty="0">
                  <a:solidFill>
                    <a:srgbClr val="000000"/>
                  </a:solidFill>
                  <a:latin typeface="Calibri"/>
                  <a:ea typeface="Calibri"/>
                  <a:cs typeface="Calibri"/>
                </a:rPr>
                <a:t>Tuvalu</a:t>
              </a:r>
              <a:r>
                <a:rPr lang="en-US" altLang="zh-CN" sz="600" spc="46" dirty="0">
                  <a:solidFill>
                    <a:srgbClr val="000000"/>
                  </a:solidFill>
                  <a:latin typeface="Calibri"/>
                  <a:ea typeface="Calibri"/>
                  <a:cs typeface="Calibri"/>
                </a:rPr>
                <a:t> </a:t>
              </a:r>
              <a:r>
                <a:rPr lang="en-US" altLang="zh-CN" sz="600" spc="-19" dirty="0">
                  <a:solidFill>
                    <a:srgbClr val="000000"/>
                  </a:solidFill>
                  <a:latin typeface="Calibri"/>
                  <a:ea typeface="Calibri"/>
                  <a:cs typeface="Calibri"/>
                </a:rPr>
                <a:t>(2015</a:t>
              </a:r>
              <a:r>
                <a:rPr lang="en-US" altLang="zh-CN" sz="600" spc="-39"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a:t>
              </a:r>
              <a:endParaRPr lang="en-US" altLang="zh-CN" sz="600">
                <a:latin typeface="Calibri"/>
                <a:ea typeface="Calibri"/>
                <a:cs typeface="Calibri"/>
              </a:endParaRPr>
            </a:p>
          </p:txBody>
        </p:sp>
        <p:sp>
          <p:nvSpPr>
            <p:cNvPr id="410" name="Text Box410"/>
            <p:cNvSpPr txBox="1"/>
            <p:nvPr/>
          </p:nvSpPr>
          <p:spPr>
            <a:xfrm>
              <a:off x="478221" y="3103474"/>
              <a:ext cx="492869" cy="93040"/>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3" dirty="0">
                  <a:solidFill>
                    <a:srgbClr val="000000"/>
                  </a:solidFill>
                  <a:latin typeface="Calibri"/>
                  <a:ea typeface="Calibri"/>
                  <a:cs typeface="Calibri"/>
                </a:rPr>
                <a:t>Georgia</a:t>
              </a:r>
              <a:r>
                <a:rPr lang="en-US" altLang="zh-CN" sz="600" spc="-26"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(2016)</a:t>
              </a:r>
              <a:endParaRPr lang="en-US" altLang="zh-CN" sz="600">
                <a:latin typeface="Calibri"/>
                <a:ea typeface="Calibri"/>
                <a:cs typeface="Calibri"/>
              </a:endParaRPr>
            </a:p>
          </p:txBody>
        </p:sp>
        <p:sp>
          <p:nvSpPr>
            <p:cNvPr id="411" name="Text Box411"/>
            <p:cNvSpPr txBox="1"/>
            <p:nvPr/>
          </p:nvSpPr>
          <p:spPr>
            <a:xfrm>
              <a:off x="413261" y="3201010"/>
              <a:ext cx="569214" cy="93040"/>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7" dirty="0">
                  <a:solidFill>
                    <a:srgbClr val="000000"/>
                  </a:solidFill>
                  <a:latin typeface="Calibri"/>
                  <a:ea typeface="Calibri"/>
                  <a:cs typeface="Calibri"/>
                </a:rPr>
                <a:t>Swazi</a:t>
              </a:r>
              <a:r>
                <a:rPr lang="en-US" altLang="zh-CN" sz="600" spc="-68" dirty="0">
                  <a:solidFill>
                    <a:srgbClr val="000000"/>
                  </a:solidFill>
                  <a:latin typeface="Calibri"/>
                  <a:ea typeface="Calibri"/>
                  <a:cs typeface="Calibri"/>
                </a:rPr>
                <a:t> </a:t>
              </a:r>
              <a:r>
                <a:rPr lang="en-US" altLang="zh-CN" sz="600" spc="-10" dirty="0">
                  <a:solidFill>
                    <a:srgbClr val="000000"/>
                  </a:solidFill>
                  <a:latin typeface="Calibri"/>
                  <a:ea typeface="Calibri"/>
                  <a:cs typeface="Calibri"/>
                </a:rPr>
                <a:t>land</a:t>
              </a:r>
              <a:r>
                <a:rPr lang="en-US" altLang="zh-CN" sz="600" spc="49" dirty="0">
                  <a:solidFill>
                    <a:srgbClr val="000000"/>
                  </a:solidFill>
                  <a:latin typeface="Calibri"/>
                  <a:ea typeface="Calibri"/>
                  <a:cs typeface="Calibri"/>
                </a:rPr>
                <a:t> </a:t>
              </a:r>
              <a:r>
                <a:rPr lang="en-US" altLang="zh-CN" sz="600" spc="-23" dirty="0">
                  <a:solidFill>
                    <a:srgbClr val="000000"/>
                  </a:solidFill>
                  <a:latin typeface="Calibri"/>
                  <a:ea typeface="Calibri"/>
                  <a:cs typeface="Calibri"/>
                </a:rPr>
                <a:t>(201</a:t>
              </a:r>
              <a:r>
                <a:rPr lang="en-US" altLang="zh-CN" sz="600" spc="-38"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4)</a:t>
              </a:r>
              <a:endParaRPr lang="en-US" altLang="zh-CN" sz="600">
                <a:latin typeface="Calibri"/>
                <a:ea typeface="Calibri"/>
                <a:cs typeface="Calibri"/>
              </a:endParaRPr>
            </a:p>
          </p:txBody>
        </p:sp>
        <p:sp>
          <p:nvSpPr>
            <p:cNvPr id="412" name="Text Box412"/>
            <p:cNvSpPr txBox="1"/>
            <p:nvPr/>
          </p:nvSpPr>
          <p:spPr>
            <a:xfrm>
              <a:off x="454156" y="3298546"/>
              <a:ext cx="519925" cy="187528"/>
            </a:xfrm>
            <a:prstGeom prst="rect">
              <a:avLst/>
            </a:prstGeom>
          </p:spPr>
          <p:txBody>
            <a:bodyPr wrap="square" lIns="0" tIns="0" rIns="0" rtlCol="0">
              <a:spAutoFit/>
            </a:bodyPr>
            <a:lstStyle/>
            <a:p>
              <a:pPr algn="l">
                <a:lnSpc>
                  <a:spcPts val="0"/>
                </a:lnSpc>
              </a:pPr>
              <a:endParaRPr/>
            </a:p>
            <a:p>
              <a:pPr marL="39560" algn="l" rtl="0">
                <a:lnSpc>
                  <a:spcPts val="733"/>
                </a:lnSpc>
              </a:pPr>
              <a:r>
                <a:rPr lang="en-US" altLang="zh-CN" sz="600" spc="-12" dirty="0">
                  <a:solidFill>
                    <a:srgbClr val="000000"/>
                  </a:solidFill>
                  <a:latin typeface="Calibri"/>
                  <a:ea typeface="Calibri"/>
                  <a:cs typeface="Calibri"/>
                </a:rPr>
                <a:t>Zamb</a:t>
              </a:r>
              <a:r>
                <a:rPr lang="en-US" altLang="zh-CN" sz="600" spc="-50" dirty="0">
                  <a:solidFill>
                    <a:srgbClr val="000000"/>
                  </a:solidFill>
                  <a:latin typeface="Calibri"/>
                  <a:ea typeface="Calibri"/>
                  <a:cs typeface="Calibri"/>
                </a:rPr>
                <a:t> </a:t>
              </a:r>
              <a:r>
                <a:rPr lang="en-US" altLang="zh-CN" sz="600" spc="-19" dirty="0">
                  <a:solidFill>
                    <a:srgbClr val="000000"/>
                  </a:solidFill>
                  <a:latin typeface="Calibri"/>
                  <a:ea typeface="Calibri"/>
                  <a:cs typeface="Calibri"/>
                </a:rPr>
                <a:t>ia</a:t>
              </a:r>
              <a:r>
                <a:rPr lang="en-US" altLang="zh-CN" sz="600" spc="-23"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(2017)</a:t>
              </a:r>
              <a:endParaRPr lang="en-US" altLang="zh-CN" sz="600">
                <a:latin typeface="Calibri"/>
                <a:ea typeface="Calibri"/>
                <a:cs typeface="Calibri"/>
              </a:endParaRPr>
            </a:p>
            <a:p>
              <a:pPr algn="l" rtl="0">
                <a:lnSpc>
                  <a:spcPts val="733"/>
                </a:lnSpc>
                <a:spcBef>
                  <a:spcPts val="11"/>
                </a:spcBef>
              </a:pPr>
              <a:r>
                <a:rPr lang="en-US" altLang="zh-CN" sz="600" spc="2" dirty="0">
                  <a:solidFill>
                    <a:srgbClr val="000000"/>
                  </a:solidFill>
                  <a:latin typeface="Calibri"/>
                  <a:ea typeface="Calibri"/>
                  <a:cs typeface="Calibri"/>
                </a:rPr>
                <a:t>Lebanon</a:t>
              </a:r>
              <a:r>
                <a:rPr lang="en-US" altLang="zh-CN" sz="600" spc="-51"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(2017)</a:t>
              </a:r>
              <a:endParaRPr lang="en-US" altLang="zh-CN" sz="600">
                <a:latin typeface="Calibri"/>
                <a:ea typeface="Calibri"/>
                <a:cs typeface="Calibri"/>
              </a:endParaRPr>
            </a:p>
          </p:txBody>
        </p:sp>
        <p:sp>
          <p:nvSpPr>
            <p:cNvPr id="413" name="Text Box413"/>
            <p:cNvSpPr txBox="1"/>
            <p:nvPr/>
          </p:nvSpPr>
          <p:spPr>
            <a:xfrm>
              <a:off x="507242" y="3490570"/>
              <a:ext cx="467487" cy="93040"/>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9" dirty="0">
                  <a:solidFill>
                    <a:srgbClr val="000000"/>
                  </a:solidFill>
                  <a:latin typeface="Calibri"/>
                  <a:ea typeface="Calibri"/>
                  <a:cs typeface="Calibri"/>
                </a:rPr>
                <a:t>Kuw</a:t>
              </a:r>
              <a:r>
                <a:rPr lang="en-US" altLang="zh-CN" sz="600" spc="-65" dirty="0">
                  <a:solidFill>
                    <a:srgbClr val="000000"/>
                  </a:solidFill>
                  <a:latin typeface="Calibri"/>
                  <a:ea typeface="Calibri"/>
                  <a:cs typeface="Calibri"/>
                </a:rPr>
                <a:t> </a:t>
              </a:r>
              <a:r>
                <a:rPr lang="en-US" altLang="zh-CN" sz="600" spc="-47" dirty="0">
                  <a:solidFill>
                    <a:srgbClr val="000000"/>
                  </a:solidFill>
                  <a:latin typeface="Calibri"/>
                  <a:ea typeface="Calibri"/>
                  <a:cs typeface="Calibri"/>
                </a:rPr>
                <a:t>ai</a:t>
              </a:r>
              <a:r>
                <a:rPr lang="en-US" altLang="zh-CN" sz="600" spc="-67"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t</a:t>
              </a:r>
              <a:r>
                <a:rPr lang="en-US" altLang="zh-CN" sz="600" spc="-37"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(2014)</a:t>
              </a:r>
              <a:endParaRPr lang="en-US" altLang="zh-CN" sz="600">
                <a:latin typeface="Calibri"/>
                <a:ea typeface="Calibri"/>
                <a:cs typeface="Calibri"/>
              </a:endParaRPr>
            </a:p>
          </p:txBody>
        </p:sp>
        <p:sp>
          <p:nvSpPr>
            <p:cNvPr id="414" name="Text Box414"/>
            <p:cNvSpPr txBox="1"/>
            <p:nvPr/>
          </p:nvSpPr>
          <p:spPr>
            <a:xfrm>
              <a:off x="493208" y="3588106"/>
              <a:ext cx="480334" cy="93040"/>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5" dirty="0">
                  <a:solidFill>
                    <a:srgbClr val="000000"/>
                  </a:solidFill>
                  <a:latin typeface="Calibri"/>
                  <a:ea typeface="Calibri"/>
                  <a:cs typeface="Calibri"/>
                </a:rPr>
                <a:t>Malaw</a:t>
              </a:r>
              <a:r>
                <a:rPr lang="en-US" altLang="zh-CN" sz="600" spc="-65"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i</a:t>
              </a:r>
              <a:r>
                <a:rPr lang="en-US" altLang="zh-CN" sz="600" spc="-74"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(2017)</a:t>
              </a:r>
              <a:endParaRPr lang="en-US" altLang="zh-CN" sz="600">
                <a:latin typeface="Calibri"/>
                <a:ea typeface="Calibri"/>
                <a:cs typeface="Calibri"/>
              </a:endParaRPr>
            </a:p>
          </p:txBody>
        </p:sp>
        <p:sp>
          <p:nvSpPr>
            <p:cNvPr id="415" name="Text Box415"/>
            <p:cNvSpPr txBox="1"/>
            <p:nvPr/>
          </p:nvSpPr>
          <p:spPr>
            <a:xfrm>
              <a:off x="504955" y="3685641"/>
              <a:ext cx="469558" cy="187529"/>
            </a:xfrm>
            <a:prstGeom prst="rect">
              <a:avLst/>
            </a:prstGeom>
          </p:spPr>
          <p:txBody>
            <a:bodyPr wrap="square" lIns="0" tIns="0" rIns="0" rtlCol="0">
              <a:spAutoFit/>
            </a:bodyPr>
            <a:lstStyle/>
            <a:p>
              <a:pPr algn="l">
                <a:lnSpc>
                  <a:spcPts val="0"/>
                </a:lnSpc>
              </a:pPr>
              <a:endParaRPr/>
            </a:p>
            <a:p>
              <a:pPr marL="27369" algn="l" rtl="0">
                <a:lnSpc>
                  <a:spcPts val="733"/>
                </a:lnSpc>
              </a:pPr>
              <a:r>
                <a:rPr lang="en-US" altLang="zh-CN" sz="600" spc="0" dirty="0">
                  <a:solidFill>
                    <a:srgbClr val="000000"/>
                  </a:solidFill>
                  <a:latin typeface="Calibri"/>
                  <a:ea typeface="Calibri"/>
                  <a:cs typeface="Calibri"/>
                </a:rPr>
                <a:t>Kenya</a:t>
              </a:r>
              <a:r>
                <a:rPr lang="en-US" altLang="zh-CN" sz="600" spc="-20"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(2015)</a:t>
              </a:r>
              <a:endParaRPr lang="en-US" altLang="zh-CN" sz="600">
                <a:latin typeface="Calibri"/>
                <a:ea typeface="Calibri"/>
                <a:cs typeface="Calibri"/>
              </a:endParaRPr>
            </a:p>
            <a:p>
              <a:pPr algn="l" rtl="0">
                <a:lnSpc>
                  <a:spcPts val="733"/>
                </a:lnSpc>
                <a:spcBef>
                  <a:spcPts val="11"/>
                </a:spcBef>
              </a:pPr>
              <a:r>
                <a:rPr lang="en-US" altLang="zh-CN" sz="600" spc="-27" dirty="0">
                  <a:solidFill>
                    <a:srgbClr val="000000"/>
                  </a:solidFill>
                  <a:latin typeface="Calibri"/>
                  <a:ea typeface="Calibri"/>
                  <a:cs typeface="Calibri"/>
                </a:rPr>
                <a:t>Al</a:t>
              </a:r>
              <a:r>
                <a:rPr lang="en-US" altLang="zh-CN" sz="600" spc="-67" dirty="0">
                  <a:solidFill>
                    <a:srgbClr val="000000"/>
                  </a:solidFill>
                  <a:latin typeface="Calibri"/>
                  <a:ea typeface="Calibri"/>
                  <a:cs typeface="Calibri"/>
                </a:rPr>
                <a:t> </a:t>
              </a:r>
              <a:r>
                <a:rPr lang="en-US" altLang="zh-CN" sz="600" spc="-6" dirty="0">
                  <a:solidFill>
                    <a:srgbClr val="000000"/>
                  </a:solidFill>
                  <a:latin typeface="Calibri"/>
                  <a:ea typeface="Calibri"/>
                  <a:cs typeface="Calibri"/>
                </a:rPr>
                <a:t>geria</a:t>
              </a:r>
              <a:r>
                <a:rPr lang="en-US" altLang="zh-CN" sz="600" spc="-22"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(2016)</a:t>
              </a:r>
              <a:endParaRPr lang="en-US" altLang="zh-CN" sz="600">
                <a:latin typeface="Calibri"/>
                <a:ea typeface="Calibri"/>
                <a:cs typeface="Calibri"/>
              </a:endParaRPr>
            </a:p>
          </p:txBody>
        </p:sp>
        <p:sp>
          <p:nvSpPr>
            <p:cNvPr id="416" name="Text Box416"/>
            <p:cNvSpPr txBox="1"/>
            <p:nvPr/>
          </p:nvSpPr>
          <p:spPr>
            <a:xfrm>
              <a:off x="216916" y="3877666"/>
              <a:ext cx="759790" cy="93040"/>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6" dirty="0">
                  <a:solidFill>
                    <a:srgbClr val="000000"/>
                  </a:solidFill>
                  <a:latin typeface="Calibri"/>
                  <a:ea typeface="Calibri"/>
                  <a:cs typeface="Calibri"/>
                </a:rPr>
                <a:t>Solomon</a:t>
              </a:r>
              <a:r>
                <a:rPr lang="en-US" altLang="zh-CN" sz="600" spc="50" dirty="0">
                  <a:solidFill>
                    <a:srgbClr val="000000"/>
                  </a:solidFill>
                  <a:latin typeface="Calibri"/>
                  <a:ea typeface="Calibri"/>
                  <a:cs typeface="Calibri"/>
                </a:rPr>
                <a:t> </a:t>
              </a:r>
              <a:r>
                <a:rPr lang="en-US" altLang="zh-CN" sz="600" spc="-27" dirty="0">
                  <a:solidFill>
                    <a:srgbClr val="000000"/>
                  </a:solidFill>
                  <a:latin typeface="Calibri"/>
                  <a:ea typeface="Calibri"/>
                  <a:cs typeface="Calibri"/>
                </a:rPr>
                <a:t>Is</a:t>
              </a:r>
              <a:r>
                <a:rPr lang="en-US" altLang="zh-CN" sz="600" spc="-67" dirty="0">
                  <a:solidFill>
                    <a:srgbClr val="000000"/>
                  </a:solidFill>
                  <a:latin typeface="Calibri"/>
                  <a:ea typeface="Calibri"/>
                  <a:cs typeface="Calibri"/>
                </a:rPr>
                <a:t> </a:t>
              </a:r>
              <a:r>
                <a:rPr lang="en-US" altLang="zh-CN" sz="600" spc="-11" dirty="0">
                  <a:solidFill>
                    <a:srgbClr val="000000"/>
                  </a:solidFill>
                  <a:latin typeface="Calibri"/>
                  <a:ea typeface="Calibri"/>
                  <a:cs typeface="Calibri"/>
                </a:rPr>
                <a:t>lands</a:t>
              </a:r>
              <a:r>
                <a:rPr lang="en-US" altLang="zh-CN" sz="600" spc="30"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(2015)</a:t>
              </a:r>
              <a:endParaRPr lang="en-US" altLang="zh-CN" sz="600">
                <a:latin typeface="Calibri"/>
                <a:ea typeface="Calibri"/>
                <a:cs typeface="Calibri"/>
              </a:endParaRPr>
            </a:p>
          </p:txBody>
        </p:sp>
        <p:sp>
          <p:nvSpPr>
            <p:cNvPr id="417" name="Text Box417"/>
            <p:cNvSpPr txBox="1"/>
            <p:nvPr/>
          </p:nvSpPr>
          <p:spPr>
            <a:xfrm>
              <a:off x="379924" y="3975202"/>
              <a:ext cx="595381" cy="187528"/>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7" dirty="0">
                  <a:solidFill>
                    <a:srgbClr val="000000"/>
                  </a:solidFill>
                  <a:latin typeface="Calibri"/>
                  <a:ea typeface="Calibri"/>
                  <a:cs typeface="Calibri"/>
                </a:rPr>
                <a:t>Uzbekis</a:t>
              </a:r>
              <a:r>
                <a:rPr lang="en-US" altLang="zh-CN" sz="600" spc="-69" dirty="0">
                  <a:solidFill>
                    <a:srgbClr val="000000"/>
                  </a:solidFill>
                  <a:latin typeface="Calibri"/>
                  <a:ea typeface="Calibri"/>
                  <a:cs typeface="Calibri"/>
                </a:rPr>
                <a:t> </a:t>
              </a:r>
              <a:r>
                <a:rPr lang="en-US" altLang="zh-CN" sz="600" spc="4" dirty="0">
                  <a:solidFill>
                    <a:srgbClr val="000000"/>
                  </a:solidFill>
                  <a:latin typeface="Calibri"/>
                  <a:ea typeface="Calibri"/>
                  <a:cs typeface="Calibri"/>
                </a:rPr>
                <a:t>tan</a:t>
              </a:r>
              <a:r>
                <a:rPr lang="en-US" altLang="zh-CN" sz="600" spc="-55"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(2014)</a:t>
              </a:r>
              <a:endParaRPr lang="en-US" altLang="zh-CN" sz="600">
                <a:latin typeface="Calibri"/>
                <a:ea typeface="Calibri"/>
                <a:cs typeface="Calibri"/>
              </a:endParaRPr>
            </a:p>
            <a:p>
              <a:pPr marL="64198" algn="l" rtl="0">
                <a:lnSpc>
                  <a:spcPts val="733"/>
                </a:lnSpc>
                <a:spcBef>
                  <a:spcPts val="11"/>
                </a:spcBef>
              </a:pPr>
              <a:r>
                <a:rPr lang="en-US" altLang="zh-CN" sz="600" spc="-10" dirty="0">
                  <a:solidFill>
                    <a:srgbClr val="000000"/>
                  </a:solidFill>
                  <a:latin typeface="Calibri"/>
                  <a:ea typeface="Calibri"/>
                  <a:cs typeface="Calibri"/>
                </a:rPr>
                <a:t>Moro</a:t>
              </a:r>
              <a:r>
                <a:rPr lang="en-US" altLang="zh-CN" sz="600" spc="-50" dirty="0">
                  <a:solidFill>
                    <a:srgbClr val="000000"/>
                  </a:solidFill>
                  <a:latin typeface="Calibri"/>
                  <a:ea typeface="Calibri"/>
                  <a:cs typeface="Calibri"/>
                </a:rPr>
                <a:t> </a:t>
              </a:r>
              <a:r>
                <a:rPr lang="en-US" altLang="zh-CN" sz="600" spc="-2" dirty="0">
                  <a:solidFill>
                    <a:srgbClr val="000000"/>
                  </a:solidFill>
                  <a:latin typeface="Calibri"/>
                  <a:ea typeface="Calibri"/>
                  <a:cs typeface="Calibri"/>
                </a:rPr>
                <a:t>cco</a:t>
              </a:r>
              <a:r>
                <a:rPr lang="en-US" altLang="zh-CN" sz="600" spc="-53"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(2017)</a:t>
              </a:r>
              <a:endParaRPr lang="en-US" altLang="zh-CN" sz="600">
                <a:latin typeface="Calibri"/>
                <a:ea typeface="Calibri"/>
                <a:cs typeface="Calibri"/>
              </a:endParaRPr>
            </a:p>
          </p:txBody>
        </p:sp>
        <p:sp>
          <p:nvSpPr>
            <p:cNvPr id="418" name="Text Box418"/>
            <p:cNvSpPr txBox="1"/>
            <p:nvPr/>
          </p:nvSpPr>
          <p:spPr>
            <a:xfrm>
              <a:off x="427484" y="4167226"/>
              <a:ext cx="543687" cy="93040"/>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7" dirty="0">
                  <a:solidFill>
                    <a:srgbClr val="000000"/>
                  </a:solidFill>
                  <a:latin typeface="Calibri"/>
                  <a:ea typeface="Calibri"/>
                  <a:cs typeface="Calibri"/>
                </a:rPr>
                <a:t>Taji</a:t>
              </a:r>
              <a:r>
                <a:rPr lang="en-US" altLang="zh-CN" sz="600" spc="-69" dirty="0">
                  <a:solidFill>
                    <a:srgbClr val="000000"/>
                  </a:solidFill>
                  <a:latin typeface="Calibri"/>
                  <a:ea typeface="Calibri"/>
                  <a:cs typeface="Calibri"/>
                </a:rPr>
                <a:t> </a:t>
              </a:r>
              <a:r>
                <a:rPr lang="en-US" altLang="zh-CN" sz="600" spc="-40" dirty="0">
                  <a:solidFill>
                    <a:srgbClr val="000000"/>
                  </a:solidFill>
                  <a:latin typeface="Calibri"/>
                  <a:ea typeface="Calibri"/>
                  <a:cs typeface="Calibri"/>
                </a:rPr>
                <a:t>ki</a:t>
              </a:r>
              <a:r>
                <a:rPr lang="en-US" altLang="zh-CN" sz="600" spc="-67" dirty="0">
                  <a:solidFill>
                    <a:srgbClr val="000000"/>
                  </a:solidFill>
                  <a:latin typeface="Calibri"/>
                  <a:ea typeface="Calibri"/>
                  <a:cs typeface="Calibri"/>
                </a:rPr>
                <a:t> </a:t>
              </a:r>
              <a:r>
                <a:rPr lang="en-US" altLang="zh-CN" sz="600" spc="-6" dirty="0">
                  <a:solidFill>
                    <a:srgbClr val="000000"/>
                  </a:solidFill>
                  <a:latin typeface="Calibri"/>
                  <a:ea typeface="Calibri"/>
                  <a:cs typeface="Calibri"/>
                </a:rPr>
                <a:t>stan</a:t>
              </a:r>
              <a:r>
                <a:rPr lang="en-US" altLang="zh-CN" sz="600" spc="-50"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(2016)</a:t>
              </a:r>
              <a:endParaRPr lang="en-US" altLang="zh-CN" sz="600">
                <a:latin typeface="Calibri"/>
                <a:ea typeface="Calibri"/>
                <a:cs typeface="Calibri"/>
              </a:endParaRPr>
            </a:p>
          </p:txBody>
        </p:sp>
        <p:sp>
          <p:nvSpPr>
            <p:cNvPr id="419" name="Text Box419"/>
            <p:cNvSpPr txBox="1"/>
            <p:nvPr/>
          </p:nvSpPr>
          <p:spPr>
            <a:xfrm>
              <a:off x="393449" y="4264762"/>
              <a:ext cx="581863" cy="93040"/>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26" dirty="0">
                  <a:solidFill>
                    <a:srgbClr val="000000"/>
                  </a:solidFill>
                  <a:latin typeface="Calibri"/>
                  <a:ea typeface="Calibri"/>
                  <a:cs typeface="Calibri"/>
                </a:rPr>
                <a:t>Az</a:t>
              </a:r>
              <a:r>
                <a:rPr lang="en-US" altLang="zh-CN" sz="600" spc="-68" dirty="0">
                  <a:solidFill>
                    <a:srgbClr val="000000"/>
                  </a:solidFill>
                  <a:latin typeface="Calibri"/>
                  <a:ea typeface="Calibri"/>
                  <a:cs typeface="Calibri"/>
                </a:rPr>
                <a:t> </a:t>
              </a:r>
              <a:r>
                <a:rPr lang="en-US" altLang="zh-CN" sz="600" spc="3" dirty="0">
                  <a:solidFill>
                    <a:srgbClr val="000000"/>
                  </a:solidFill>
                  <a:latin typeface="Calibri"/>
                  <a:ea typeface="Calibri"/>
                  <a:cs typeface="Calibri"/>
                </a:rPr>
                <a:t>erbaijan</a:t>
              </a:r>
              <a:r>
                <a:rPr lang="en-US" altLang="zh-CN" sz="600" spc="-57"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(2017)</a:t>
              </a:r>
              <a:endParaRPr lang="en-US" altLang="zh-CN" sz="600">
                <a:latin typeface="Calibri"/>
                <a:ea typeface="Calibri"/>
                <a:cs typeface="Calibri"/>
              </a:endParaRPr>
            </a:p>
          </p:txBody>
        </p:sp>
        <p:sp>
          <p:nvSpPr>
            <p:cNvPr id="420" name="Text Box420"/>
            <p:cNvSpPr txBox="1"/>
            <p:nvPr/>
          </p:nvSpPr>
          <p:spPr>
            <a:xfrm>
              <a:off x="480126" y="4362298"/>
              <a:ext cx="495675" cy="187528"/>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5" dirty="0">
                  <a:solidFill>
                    <a:srgbClr val="000000"/>
                  </a:solidFill>
                  <a:latin typeface="Calibri"/>
                  <a:ea typeface="Calibri"/>
                  <a:cs typeface="Calibri"/>
                </a:rPr>
                <a:t>Senegal</a:t>
              </a:r>
              <a:r>
                <a:rPr lang="en-US" altLang="zh-CN" sz="600" spc="-71"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(2015)</a:t>
              </a:r>
              <a:endParaRPr lang="en-US" altLang="zh-CN" sz="600">
                <a:latin typeface="Calibri"/>
                <a:ea typeface="Calibri"/>
                <a:cs typeface="Calibri"/>
              </a:endParaRPr>
            </a:p>
            <a:p>
              <a:pPr marL="2859" algn="l" rtl="0">
                <a:lnSpc>
                  <a:spcPts val="733"/>
                </a:lnSpc>
                <a:spcBef>
                  <a:spcPts val="11"/>
                </a:spcBef>
              </a:pPr>
              <a:r>
                <a:rPr lang="en-US" altLang="zh-CN" sz="600" spc="2" dirty="0">
                  <a:solidFill>
                    <a:srgbClr val="000000"/>
                  </a:solidFill>
                  <a:latin typeface="Calibri"/>
                  <a:ea typeface="Calibri"/>
                  <a:cs typeface="Calibri"/>
                </a:rPr>
                <a:t>Uganda</a:t>
              </a:r>
              <a:r>
                <a:rPr lang="en-US" altLang="zh-CN" sz="600" spc="-23"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(2014)</a:t>
              </a:r>
              <a:endParaRPr lang="en-US" altLang="zh-CN" sz="600">
                <a:latin typeface="Calibri"/>
                <a:ea typeface="Calibri"/>
                <a:cs typeface="Calibri"/>
              </a:endParaRPr>
            </a:p>
          </p:txBody>
        </p:sp>
        <p:sp>
          <p:nvSpPr>
            <p:cNvPr id="421" name="Text Box421"/>
            <p:cNvSpPr txBox="1"/>
            <p:nvPr/>
          </p:nvSpPr>
          <p:spPr>
            <a:xfrm>
              <a:off x="598556" y="4554321"/>
              <a:ext cx="378714" cy="93041"/>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12" dirty="0">
                  <a:solidFill>
                    <a:srgbClr val="000000"/>
                  </a:solidFill>
                  <a:latin typeface="Calibri"/>
                  <a:ea typeface="Calibri"/>
                  <a:cs typeface="Calibri"/>
                </a:rPr>
                <a:t>Iraq</a:t>
              </a:r>
              <a:r>
                <a:rPr lang="en-US" altLang="zh-CN" sz="600" spc="49"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(2015)</a:t>
              </a:r>
              <a:endParaRPr lang="en-US" altLang="zh-CN" sz="600">
                <a:latin typeface="Calibri"/>
                <a:ea typeface="Calibri"/>
                <a:cs typeface="Calibri"/>
              </a:endParaRPr>
            </a:p>
          </p:txBody>
        </p:sp>
        <p:sp>
          <p:nvSpPr>
            <p:cNvPr id="422" name="Text Box422"/>
            <p:cNvSpPr txBox="1"/>
            <p:nvPr/>
          </p:nvSpPr>
          <p:spPr>
            <a:xfrm>
              <a:off x="325439" y="4651858"/>
              <a:ext cx="651885" cy="285064"/>
            </a:xfrm>
            <a:prstGeom prst="rect">
              <a:avLst/>
            </a:prstGeom>
          </p:spPr>
          <p:txBody>
            <a:bodyPr wrap="square" lIns="0" tIns="0" rIns="0" rtlCol="0">
              <a:spAutoFit/>
            </a:bodyPr>
            <a:lstStyle/>
            <a:p>
              <a:pPr algn="l">
                <a:lnSpc>
                  <a:spcPts val="0"/>
                </a:lnSpc>
              </a:pPr>
              <a:endParaRPr/>
            </a:p>
            <a:p>
              <a:pPr marL="95252" indent="-95252" algn="l" rtl="0">
                <a:lnSpc>
                  <a:spcPts val="750"/>
                </a:lnSpc>
              </a:pPr>
              <a:r>
                <a:rPr lang="en-US" altLang="zh-CN" sz="600" spc="-14" dirty="0">
                  <a:solidFill>
                    <a:srgbClr val="000000"/>
                  </a:solidFill>
                  <a:latin typeface="Calibri"/>
                  <a:ea typeface="Calibri"/>
                  <a:cs typeface="Calibri"/>
                </a:rPr>
                <a:t>Bur</a:t>
              </a:r>
              <a:r>
                <a:rPr lang="en-US" altLang="zh-CN" sz="600" spc="-44" dirty="0">
                  <a:solidFill>
                    <a:srgbClr val="000000"/>
                  </a:solidFill>
                  <a:latin typeface="Calibri"/>
                  <a:ea typeface="Calibri"/>
                  <a:cs typeface="Calibri"/>
                </a:rPr>
                <a:t> </a:t>
              </a:r>
              <a:r>
                <a:rPr lang="en-US" altLang="zh-CN" sz="600" spc="-40" dirty="0">
                  <a:solidFill>
                    <a:srgbClr val="000000"/>
                  </a:solidFill>
                  <a:latin typeface="Calibri"/>
                  <a:ea typeface="Calibri"/>
                  <a:cs typeface="Calibri"/>
                </a:rPr>
                <a:t>ki</a:t>
              </a:r>
              <a:r>
                <a:rPr lang="en-US" altLang="zh-CN" sz="600" spc="-67" dirty="0">
                  <a:solidFill>
                    <a:srgbClr val="000000"/>
                  </a:solidFill>
                  <a:latin typeface="Calibri"/>
                  <a:ea typeface="Calibri"/>
                  <a:cs typeface="Calibri"/>
                </a:rPr>
                <a:t> </a:t>
              </a:r>
              <a:r>
                <a:rPr lang="en-US" altLang="zh-CN" sz="600" spc="-7" dirty="0">
                  <a:solidFill>
                    <a:srgbClr val="000000"/>
                  </a:solidFill>
                  <a:latin typeface="Calibri"/>
                  <a:ea typeface="Calibri"/>
                  <a:cs typeface="Calibri"/>
                </a:rPr>
                <a:t>na</a:t>
              </a:r>
              <a:r>
                <a:rPr lang="en-US" altLang="zh-CN" sz="600" spc="-24"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Faso</a:t>
              </a:r>
              <a:r>
                <a:rPr lang="en-US" altLang="zh-CN" sz="600" spc="-49"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(2013)</a:t>
              </a:r>
              <a:r>
                <a:rPr lang="en-US" altLang="zh-CN" sz="600" dirty="0">
                  <a:solidFill>
                    <a:srgbClr val="000000"/>
                  </a:solidFill>
                  <a:latin typeface="Calibri"/>
                  <a:ea typeface="Calibri"/>
                  <a:cs typeface="Calibri"/>
                </a:rPr>
                <a:t> </a:t>
              </a:r>
              <a:r>
                <a:rPr lang="en-US" altLang="zh-CN" sz="600" spc="7" dirty="0">
                  <a:solidFill>
                    <a:srgbClr val="000000"/>
                  </a:solidFill>
                  <a:latin typeface="Calibri"/>
                  <a:ea typeface="Calibri"/>
                  <a:cs typeface="Calibri"/>
                </a:rPr>
                <a:t>Myanmar</a:t>
              </a:r>
              <a:r>
                <a:rPr lang="en-US" altLang="zh-CN" sz="600" spc="-55"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(2014)</a:t>
              </a:r>
              <a:endParaRPr lang="en-US" altLang="zh-CN" sz="600">
                <a:latin typeface="Calibri"/>
                <a:ea typeface="Calibri"/>
                <a:cs typeface="Calibri"/>
              </a:endParaRPr>
            </a:p>
            <a:p>
              <a:pPr marL="140972" algn="l" rtl="0">
                <a:lnSpc>
                  <a:spcPts val="733"/>
                </a:lnSpc>
                <a:spcBef>
                  <a:spcPts val="11"/>
                </a:spcBef>
              </a:pPr>
              <a:r>
                <a:rPr lang="en-US" altLang="zh-CN" sz="600" spc="-9" dirty="0">
                  <a:solidFill>
                    <a:srgbClr val="000000"/>
                  </a:solidFill>
                  <a:latin typeface="Calibri"/>
                  <a:ea typeface="Calibri"/>
                  <a:cs typeface="Calibri"/>
                </a:rPr>
                <a:t>Ethio</a:t>
              </a:r>
              <a:r>
                <a:rPr lang="en-US" altLang="zh-CN" sz="600" spc="-53" dirty="0">
                  <a:solidFill>
                    <a:srgbClr val="000000"/>
                  </a:solidFill>
                  <a:latin typeface="Calibri"/>
                  <a:ea typeface="Calibri"/>
                  <a:cs typeface="Calibri"/>
                </a:rPr>
                <a:t> </a:t>
              </a:r>
              <a:r>
                <a:rPr lang="en-US" altLang="zh-CN" sz="600" spc="-18" dirty="0">
                  <a:solidFill>
                    <a:srgbClr val="000000"/>
                  </a:solidFill>
                  <a:latin typeface="Calibri"/>
                  <a:ea typeface="Calibri"/>
                  <a:cs typeface="Calibri"/>
                </a:rPr>
                <a:t>pia</a:t>
              </a:r>
              <a:r>
                <a:rPr lang="en-US" altLang="zh-CN" sz="600" spc="-22"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(2015)</a:t>
              </a:r>
              <a:endParaRPr lang="en-US" altLang="zh-CN" sz="600">
                <a:latin typeface="Calibri"/>
                <a:ea typeface="Calibri"/>
                <a:cs typeface="Calibri"/>
              </a:endParaRPr>
            </a:p>
          </p:txBody>
        </p:sp>
        <p:sp>
          <p:nvSpPr>
            <p:cNvPr id="423" name="Text Box423"/>
            <p:cNvSpPr txBox="1"/>
            <p:nvPr/>
          </p:nvSpPr>
          <p:spPr>
            <a:xfrm>
              <a:off x="529277" y="4941418"/>
              <a:ext cx="442189" cy="93040"/>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1" dirty="0">
                  <a:solidFill>
                    <a:srgbClr val="000000"/>
                  </a:solidFill>
                  <a:latin typeface="Calibri"/>
                  <a:ea typeface="Calibri"/>
                  <a:cs typeface="Calibri"/>
                </a:rPr>
                <a:t>Sudan</a:t>
              </a:r>
              <a:r>
                <a:rPr lang="en-US" altLang="zh-CN" sz="600" spc="-49"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(2016)</a:t>
              </a:r>
              <a:endParaRPr lang="en-US" altLang="zh-CN" sz="600">
                <a:latin typeface="Calibri"/>
                <a:ea typeface="Calibri"/>
                <a:cs typeface="Calibri"/>
              </a:endParaRPr>
            </a:p>
          </p:txBody>
        </p:sp>
        <p:sp>
          <p:nvSpPr>
            <p:cNvPr id="424" name="Text Box424"/>
            <p:cNvSpPr txBox="1"/>
            <p:nvPr/>
          </p:nvSpPr>
          <p:spPr>
            <a:xfrm>
              <a:off x="547692" y="5038954"/>
              <a:ext cx="429463" cy="93040"/>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12" dirty="0">
                  <a:solidFill>
                    <a:srgbClr val="000000"/>
                  </a:solidFill>
                  <a:latin typeface="Calibri"/>
                  <a:ea typeface="Calibri"/>
                  <a:cs typeface="Calibri"/>
                </a:rPr>
                <a:t>Egyp</a:t>
              </a:r>
              <a:r>
                <a:rPr lang="en-US" altLang="zh-CN" sz="600" spc="-50"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t</a:t>
              </a:r>
              <a:r>
                <a:rPr lang="en-US" altLang="zh-CN" sz="600" spc="-37"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(2017)</a:t>
              </a:r>
              <a:endParaRPr lang="en-US" altLang="zh-CN" sz="600">
                <a:latin typeface="Calibri"/>
                <a:ea typeface="Calibri"/>
                <a:cs typeface="Calibri"/>
              </a:endParaRPr>
            </a:p>
          </p:txBody>
        </p:sp>
        <p:sp>
          <p:nvSpPr>
            <p:cNvPr id="425" name="Text Box425"/>
            <p:cNvSpPr txBox="1"/>
            <p:nvPr/>
          </p:nvSpPr>
          <p:spPr>
            <a:xfrm>
              <a:off x="352109" y="5136490"/>
              <a:ext cx="627154" cy="187528"/>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1" dirty="0">
                  <a:solidFill>
                    <a:srgbClr val="000000"/>
                  </a:solidFill>
                  <a:latin typeface="Calibri"/>
                  <a:ea typeface="Calibri"/>
                  <a:cs typeface="Calibri"/>
                </a:rPr>
                <a:t>Timor-Leste</a:t>
              </a:r>
              <a:r>
                <a:rPr lang="en-US" altLang="zh-CN" sz="600" spc="-29"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(2014)</a:t>
              </a:r>
              <a:endParaRPr lang="en-US" altLang="zh-CN" sz="600">
                <a:latin typeface="Calibri"/>
                <a:ea typeface="Calibri"/>
                <a:cs typeface="Calibri"/>
              </a:endParaRPr>
            </a:p>
            <a:p>
              <a:pPr marL="108841" algn="l" rtl="0">
                <a:lnSpc>
                  <a:spcPts val="733"/>
                </a:lnSpc>
                <a:spcBef>
                  <a:spcPts val="11"/>
                </a:spcBef>
              </a:pPr>
              <a:r>
                <a:rPr lang="en-US" altLang="zh-CN" sz="600" spc="-4" dirty="0">
                  <a:solidFill>
                    <a:srgbClr val="000000"/>
                  </a:solidFill>
                  <a:latin typeface="Calibri"/>
                  <a:ea typeface="Calibri"/>
                  <a:cs typeface="Calibri"/>
                </a:rPr>
                <a:t>Pakistan</a:t>
              </a:r>
              <a:r>
                <a:rPr lang="en-US" altLang="zh-CN" sz="600" spc="49"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(2013)</a:t>
              </a:r>
              <a:endParaRPr lang="en-US" altLang="zh-CN" sz="600">
                <a:latin typeface="Calibri"/>
                <a:ea typeface="Calibri"/>
                <a:cs typeface="Calibri"/>
              </a:endParaRPr>
            </a:p>
          </p:txBody>
        </p:sp>
        <p:sp>
          <p:nvSpPr>
            <p:cNvPr id="426" name="Text Box426"/>
            <p:cNvSpPr txBox="1"/>
            <p:nvPr/>
          </p:nvSpPr>
          <p:spPr>
            <a:xfrm>
              <a:off x="543945" y="5328514"/>
              <a:ext cx="429463" cy="93040"/>
            </a:xfrm>
            <a:prstGeom prst="rect">
              <a:avLst/>
            </a:prstGeom>
          </p:spPr>
          <p:txBody>
            <a:bodyPr wrap="square" lIns="0" tIns="0" rIns="0" rtlCol="0">
              <a:spAutoFit/>
            </a:bodyPr>
            <a:lstStyle/>
            <a:p>
              <a:pPr algn="l">
                <a:lnSpc>
                  <a:spcPts val="0"/>
                </a:lnSpc>
              </a:pPr>
              <a:endParaRPr/>
            </a:p>
            <a:p>
              <a:pPr algn="l" rtl="0">
                <a:lnSpc>
                  <a:spcPts val="733"/>
                </a:lnSpc>
              </a:pPr>
              <a:r>
                <a:rPr lang="en-US" altLang="zh-CN" sz="600" spc="-12" dirty="0">
                  <a:solidFill>
                    <a:srgbClr val="000000"/>
                  </a:solidFill>
                  <a:latin typeface="Calibri"/>
                  <a:ea typeface="Calibri"/>
                  <a:cs typeface="Calibri"/>
                </a:rPr>
                <a:t>Beni</a:t>
              </a:r>
              <a:r>
                <a:rPr lang="en-US" altLang="zh-CN" sz="600" spc="-66"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n</a:t>
              </a:r>
              <a:r>
                <a:rPr lang="en-US" altLang="zh-CN" sz="600" spc="-50" dirty="0">
                  <a:solidFill>
                    <a:srgbClr val="000000"/>
                  </a:solidFill>
                  <a:latin typeface="Calibri"/>
                  <a:ea typeface="Calibri"/>
                  <a:cs typeface="Calibri"/>
                </a:rPr>
                <a:t> </a:t>
              </a:r>
              <a:r>
                <a:rPr lang="en-US" altLang="zh-CN" sz="600" spc="0" dirty="0">
                  <a:solidFill>
                    <a:srgbClr val="000000"/>
                  </a:solidFill>
                  <a:latin typeface="Calibri"/>
                  <a:ea typeface="Calibri"/>
                  <a:cs typeface="Calibri"/>
                </a:rPr>
                <a:t>(2015)</a:t>
              </a:r>
              <a:endParaRPr lang="en-US" altLang="zh-CN" sz="600">
                <a:latin typeface="Calibri"/>
                <a:ea typeface="Calibri"/>
                <a:cs typeface="Calibri"/>
              </a:endParaRPr>
            </a:p>
          </p:txBody>
        </p:sp>
        <p:sp>
          <p:nvSpPr>
            <p:cNvPr id="427" name="Text Box427"/>
            <p:cNvSpPr txBox="1"/>
            <p:nvPr/>
          </p:nvSpPr>
          <p:spPr>
            <a:xfrm>
              <a:off x="870950" y="5508854"/>
              <a:ext cx="8350994" cy="170574"/>
            </a:xfrm>
            <a:prstGeom prst="rect">
              <a:avLst/>
            </a:prstGeom>
          </p:spPr>
          <p:txBody>
            <a:bodyPr wrap="square" lIns="0" tIns="0" rIns="0" rtlCol="0">
              <a:spAutoFit/>
            </a:bodyPr>
            <a:lstStyle/>
            <a:p>
              <a:pPr algn="l">
                <a:lnSpc>
                  <a:spcPts val="0"/>
                </a:lnSpc>
              </a:pPr>
              <a:endParaRPr/>
            </a:p>
            <a:p>
              <a:pPr algn="l" rtl="0">
                <a:lnSpc>
                  <a:spcPts val="1343"/>
                </a:lnSpc>
              </a:pPr>
              <a:r>
                <a:rPr lang="en-US" altLang="zh-CN" sz="1100" spc="2" dirty="0">
                  <a:solidFill>
                    <a:srgbClr val="000000"/>
                  </a:solidFill>
                  <a:latin typeface="Calibri"/>
                  <a:ea typeface="Calibri"/>
                  <a:cs typeface="Calibri"/>
                </a:rPr>
                <a:t>0.0%</a:t>
              </a:r>
              <a:r>
                <a:rPr lang="en-US" altLang="zh-CN" sz="1100" spc="3558" dirty="0">
                  <a:solidFill>
                    <a:srgbClr val="000000"/>
                  </a:solidFill>
                  <a:latin typeface="Calibri"/>
                  <a:ea typeface="Calibri"/>
                  <a:cs typeface="Calibri"/>
                </a:rPr>
                <a:t> </a:t>
              </a:r>
              <a:r>
                <a:rPr lang="en-US" altLang="zh-CN" sz="1100" spc="10" dirty="0">
                  <a:solidFill>
                    <a:srgbClr val="000000"/>
                  </a:solidFill>
                  <a:latin typeface="Calibri"/>
                  <a:ea typeface="Calibri"/>
                  <a:cs typeface="Calibri"/>
                </a:rPr>
                <a:t>10.0%</a:t>
              </a:r>
              <a:r>
                <a:rPr lang="en-US" altLang="zh-CN" sz="1100" spc="3230" dirty="0">
                  <a:solidFill>
                    <a:srgbClr val="000000"/>
                  </a:solidFill>
                  <a:latin typeface="Calibri"/>
                  <a:ea typeface="Calibri"/>
                  <a:cs typeface="Calibri"/>
                </a:rPr>
                <a:t> </a:t>
              </a:r>
              <a:r>
                <a:rPr lang="en-US" altLang="zh-CN" sz="1100" spc="10" dirty="0">
                  <a:solidFill>
                    <a:srgbClr val="000000"/>
                  </a:solidFill>
                  <a:latin typeface="Calibri"/>
                  <a:ea typeface="Calibri"/>
                  <a:cs typeface="Calibri"/>
                </a:rPr>
                <a:t>20.0%</a:t>
              </a:r>
              <a:r>
                <a:rPr lang="en-US" altLang="zh-CN" sz="1100" spc="3230" dirty="0">
                  <a:solidFill>
                    <a:srgbClr val="000000"/>
                  </a:solidFill>
                  <a:latin typeface="Calibri"/>
                  <a:ea typeface="Calibri"/>
                  <a:cs typeface="Calibri"/>
                </a:rPr>
                <a:t> </a:t>
              </a:r>
              <a:r>
                <a:rPr lang="en-US" altLang="zh-CN" sz="1100" spc="10" dirty="0">
                  <a:solidFill>
                    <a:srgbClr val="000000"/>
                  </a:solidFill>
                  <a:latin typeface="Calibri"/>
                  <a:ea typeface="Calibri"/>
                  <a:cs typeface="Calibri"/>
                </a:rPr>
                <a:t>30.0%</a:t>
              </a:r>
              <a:r>
                <a:rPr lang="en-US" altLang="zh-CN" sz="1100" spc="3230" dirty="0">
                  <a:solidFill>
                    <a:srgbClr val="000000"/>
                  </a:solidFill>
                  <a:latin typeface="Calibri"/>
                  <a:ea typeface="Calibri"/>
                  <a:cs typeface="Calibri"/>
                </a:rPr>
                <a:t> </a:t>
              </a:r>
              <a:r>
                <a:rPr lang="en-US" altLang="zh-CN" sz="1100" spc="10" dirty="0">
                  <a:solidFill>
                    <a:srgbClr val="000000"/>
                  </a:solidFill>
                  <a:latin typeface="Calibri"/>
                  <a:ea typeface="Calibri"/>
                  <a:cs typeface="Calibri"/>
                </a:rPr>
                <a:t>40.0%</a:t>
              </a:r>
              <a:r>
                <a:rPr lang="en-US" altLang="zh-CN" sz="1100" spc="3230" dirty="0">
                  <a:solidFill>
                    <a:srgbClr val="000000"/>
                  </a:solidFill>
                  <a:latin typeface="Calibri"/>
                  <a:ea typeface="Calibri"/>
                  <a:cs typeface="Calibri"/>
                </a:rPr>
                <a:t> </a:t>
              </a:r>
              <a:r>
                <a:rPr lang="en-US" altLang="zh-CN" sz="1100" spc="10" dirty="0">
                  <a:solidFill>
                    <a:srgbClr val="000000"/>
                  </a:solidFill>
                  <a:latin typeface="Calibri"/>
                  <a:ea typeface="Calibri"/>
                  <a:cs typeface="Calibri"/>
                </a:rPr>
                <a:t>50.0%</a:t>
              </a:r>
              <a:r>
                <a:rPr lang="en-US" altLang="zh-CN" sz="1100" spc="3230" dirty="0">
                  <a:solidFill>
                    <a:srgbClr val="000000"/>
                  </a:solidFill>
                  <a:latin typeface="Calibri"/>
                  <a:ea typeface="Calibri"/>
                  <a:cs typeface="Calibri"/>
                </a:rPr>
                <a:t> </a:t>
              </a:r>
              <a:r>
                <a:rPr lang="en-US" altLang="zh-CN" sz="1100" spc="10" dirty="0">
                  <a:solidFill>
                    <a:srgbClr val="000000"/>
                  </a:solidFill>
                  <a:latin typeface="Calibri"/>
                  <a:ea typeface="Calibri"/>
                  <a:cs typeface="Calibri"/>
                </a:rPr>
                <a:t>60.0%</a:t>
              </a:r>
              <a:r>
                <a:rPr lang="en-US" altLang="zh-CN" sz="1100" spc="3229" dirty="0">
                  <a:solidFill>
                    <a:srgbClr val="000000"/>
                  </a:solidFill>
                  <a:latin typeface="Calibri"/>
                  <a:ea typeface="Calibri"/>
                  <a:cs typeface="Calibri"/>
                </a:rPr>
                <a:t> </a:t>
              </a:r>
              <a:r>
                <a:rPr lang="en-US" altLang="zh-CN" sz="1100" spc="10" dirty="0">
                  <a:solidFill>
                    <a:srgbClr val="000000"/>
                  </a:solidFill>
                  <a:latin typeface="Calibri"/>
                  <a:ea typeface="Calibri"/>
                  <a:cs typeface="Calibri"/>
                </a:rPr>
                <a:t>70.0%</a:t>
              </a:r>
              <a:r>
                <a:rPr lang="en-US" altLang="zh-CN" sz="1100" spc="3230" dirty="0">
                  <a:solidFill>
                    <a:srgbClr val="000000"/>
                  </a:solidFill>
                  <a:latin typeface="Calibri"/>
                  <a:ea typeface="Calibri"/>
                  <a:cs typeface="Calibri"/>
                </a:rPr>
                <a:t> </a:t>
              </a:r>
              <a:r>
                <a:rPr lang="en-US" altLang="zh-CN" sz="1100" spc="10" dirty="0">
                  <a:solidFill>
                    <a:srgbClr val="000000"/>
                  </a:solidFill>
                  <a:latin typeface="Calibri"/>
                  <a:ea typeface="Calibri"/>
                  <a:cs typeface="Calibri"/>
                </a:rPr>
                <a:t>80.0%</a:t>
              </a:r>
              <a:r>
                <a:rPr lang="en-US" altLang="zh-CN" sz="1100" spc="3230" dirty="0">
                  <a:solidFill>
                    <a:srgbClr val="000000"/>
                  </a:solidFill>
                  <a:latin typeface="Calibri"/>
                  <a:ea typeface="Calibri"/>
                  <a:cs typeface="Calibri"/>
                </a:rPr>
                <a:t> </a:t>
              </a:r>
              <a:r>
                <a:rPr lang="en-US" altLang="zh-CN" sz="1100" spc="10" dirty="0">
                  <a:solidFill>
                    <a:srgbClr val="000000"/>
                  </a:solidFill>
                  <a:latin typeface="Calibri"/>
                  <a:ea typeface="Calibri"/>
                  <a:cs typeface="Calibri"/>
                </a:rPr>
                <a:t>90.0%</a:t>
              </a:r>
              <a:r>
                <a:rPr lang="en-US" altLang="zh-CN" sz="1100" spc="2951" dirty="0">
                  <a:solidFill>
                    <a:srgbClr val="000000"/>
                  </a:solidFill>
                  <a:latin typeface="Calibri"/>
                  <a:ea typeface="Calibri"/>
                  <a:cs typeface="Calibri"/>
                </a:rPr>
                <a:t> </a:t>
              </a:r>
              <a:r>
                <a:rPr lang="en-US" altLang="zh-CN" sz="1100" spc="-1" dirty="0">
                  <a:solidFill>
                    <a:srgbClr val="000000"/>
                  </a:solidFill>
                  <a:latin typeface="Calibri"/>
                  <a:ea typeface="Calibri"/>
                  <a:cs typeface="Calibri"/>
                </a:rPr>
                <a:t>100.0%</a:t>
              </a:r>
              <a:endParaRPr lang="en-US" altLang="zh-CN" sz="1100">
                <a:latin typeface="Calibri"/>
                <a:ea typeface="Calibri"/>
                <a:cs typeface="Calibri"/>
              </a:endParaRPr>
            </a:p>
          </p:txBody>
        </p:sp>
        <p:sp>
          <p:nvSpPr>
            <p:cNvPr id="428" name="Text Box428"/>
            <p:cNvSpPr txBox="1"/>
            <p:nvPr/>
          </p:nvSpPr>
          <p:spPr>
            <a:xfrm>
              <a:off x="3779912" y="5728107"/>
              <a:ext cx="1820185" cy="187231"/>
            </a:xfrm>
            <a:prstGeom prst="rect">
              <a:avLst/>
            </a:prstGeom>
          </p:spPr>
          <p:txBody>
            <a:bodyPr wrap="square" lIns="0" tIns="0" rIns="0" rtlCol="0">
              <a:spAutoFit/>
            </a:bodyPr>
            <a:lstStyle/>
            <a:p>
              <a:pPr algn="ctr" rtl="0">
                <a:lnSpc>
                  <a:spcPts val="1099"/>
                </a:lnSpc>
              </a:pPr>
              <a:r>
                <a:rPr lang="en-US" altLang="zh-CN" sz="900" b="1" spc="0" dirty="0">
                  <a:solidFill>
                    <a:srgbClr val="000000"/>
                  </a:solidFill>
                  <a:latin typeface="Calibri"/>
                  <a:ea typeface="Calibri"/>
                  <a:cs typeface="Calibri"/>
                </a:rPr>
                <a:t>30-49</a:t>
              </a:r>
              <a:r>
                <a:rPr lang="ja-JP" altLang="en-US" sz="900" b="1" spc="0" dirty="0">
                  <a:solidFill>
                    <a:srgbClr val="000000"/>
                  </a:solidFill>
                  <a:latin typeface="Calibri"/>
                  <a:ea typeface="Calibri"/>
                  <a:cs typeface="Calibri"/>
                </a:rPr>
                <a:t>歳の女性に占める割合</a:t>
              </a:r>
              <a:endParaRPr lang="en-US" altLang="zh-CN" sz="900" dirty="0">
                <a:latin typeface="Calibri"/>
                <a:ea typeface="Calibri"/>
                <a:cs typeface="Calibri"/>
              </a:endParaRPr>
            </a:p>
          </p:txBody>
        </p:sp>
        <p:sp>
          <p:nvSpPr>
            <p:cNvPr id="429" name="Text Box429"/>
            <p:cNvSpPr txBox="1"/>
            <p:nvPr/>
          </p:nvSpPr>
          <p:spPr>
            <a:xfrm>
              <a:off x="775008" y="6133694"/>
              <a:ext cx="1153884" cy="46231"/>
            </a:xfrm>
            <a:prstGeom prst="rect">
              <a:avLst/>
            </a:prstGeom>
          </p:spPr>
          <p:txBody>
            <a:bodyPr wrap="square" lIns="0" tIns="0" rIns="0" rtlCol="0">
              <a:spAutoFit/>
            </a:bodyPr>
            <a:lstStyle/>
            <a:p>
              <a:pPr algn="l">
                <a:lnSpc>
                  <a:spcPts val="0"/>
                </a:lnSpc>
              </a:pPr>
              <a:r>
                <a:rPr lang="ja-JP" altLang="en-US" sz="1100" i="1" spc="0" dirty="0">
                  <a:solidFill>
                    <a:srgbClr val="000000"/>
                  </a:solidFill>
                  <a:latin typeface="Calibri"/>
                  <a:ea typeface="Calibri"/>
                  <a:cs typeface="Calibri"/>
                </a:rPr>
                <a:t>出典：</a:t>
              </a:r>
              <a:r>
                <a:rPr lang="en-US" altLang="zh-CN" sz="1100" i="1" spc="0" dirty="0">
                  <a:solidFill>
                    <a:srgbClr val="000000"/>
                  </a:solidFill>
                  <a:latin typeface="Calibri"/>
                  <a:ea typeface="Calibri"/>
                  <a:cs typeface="Calibri"/>
                </a:rPr>
                <a:t>WHO</a:t>
              </a:r>
              <a:r>
                <a:rPr lang="en-US" altLang="zh-CN" sz="1100" i="1" spc="5" dirty="0">
                  <a:solidFill>
                    <a:srgbClr val="000000"/>
                  </a:solidFill>
                  <a:latin typeface="Calibri"/>
                  <a:ea typeface="Calibri"/>
                  <a:cs typeface="Calibri"/>
                </a:rPr>
                <a:t> </a:t>
              </a:r>
              <a:r>
                <a:rPr lang="en-US" altLang="zh-CN" sz="1100" i="1" spc="-3" dirty="0">
                  <a:solidFill>
                    <a:srgbClr val="000000"/>
                  </a:solidFill>
                  <a:latin typeface="Calibri"/>
                  <a:ea typeface="Calibri"/>
                  <a:cs typeface="Calibri"/>
                </a:rPr>
                <a:t>STEPS</a:t>
              </a:r>
              <a:endParaRPr lang="en-US" altLang="zh-CN" sz="1100" dirty="0">
                <a:latin typeface="Calibri"/>
                <a:ea typeface="Calibri"/>
                <a:cs typeface="Calibri"/>
              </a:endParaRPr>
            </a:p>
          </p:txBody>
        </p:sp>
      </p:grpSp>
      <p:sp>
        <p:nvSpPr>
          <p:cNvPr id="393" name="Text Box393"/>
          <p:cNvSpPr txBox="1"/>
          <p:nvPr/>
        </p:nvSpPr>
        <p:spPr>
          <a:xfrm>
            <a:off x="216916" y="365951"/>
            <a:ext cx="8578290" cy="918265"/>
          </a:xfrm>
          <a:prstGeom prst="rect">
            <a:avLst/>
          </a:prstGeom>
          <a:solidFill>
            <a:schemeClr val="bg2"/>
          </a:solidFill>
        </p:spPr>
        <p:txBody>
          <a:bodyPr wrap="square" lIns="0" tIns="0" rIns="0" rtlCol="0">
            <a:spAutoFit/>
          </a:bodyPr>
          <a:lstStyle/>
          <a:p>
            <a:pPr algn="ctr">
              <a:lnSpc>
                <a:spcPts val="0"/>
              </a:lnSpc>
            </a:pPr>
            <a:endParaRPr dirty="0"/>
          </a:p>
          <a:p>
            <a:pPr algn="ctr">
              <a:lnSpc>
                <a:spcPts val="3419"/>
              </a:lnSpc>
            </a:pPr>
            <a:r>
              <a:rPr lang="ja-JP" altLang="en-US" sz="2800" b="1" spc="3" dirty="0">
                <a:solidFill>
                  <a:srgbClr val="1F497D"/>
                </a:solidFill>
                <a:latin typeface="Calibri"/>
                <a:ea typeface="Calibri"/>
                <a:cs typeface="Calibri"/>
              </a:rPr>
              <a:t>少なくとも１回は子宮頸がん検診を受けた</a:t>
            </a:r>
            <a:endParaRPr lang="en-US" altLang="ja-JP" sz="2800" b="1" spc="3" dirty="0">
              <a:solidFill>
                <a:srgbClr val="1F497D"/>
              </a:solidFill>
              <a:latin typeface="Calibri"/>
              <a:ea typeface="Calibri"/>
              <a:cs typeface="Calibri"/>
            </a:endParaRPr>
          </a:p>
          <a:p>
            <a:pPr algn="ctr">
              <a:lnSpc>
                <a:spcPts val="3419"/>
              </a:lnSpc>
            </a:pPr>
            <a:r>
              <a:rPr lang="en-US" altLang="zh-CN" sz="2800" b="1" spc="5" dirty="0">
                <a:solidFill>
                  <a:srgbClr val="1F497D"/>
                </a:solidFill>
                <a:ea typeface="Calibri"/>
                <a:cs typeface="Calibri"/>
              </a:rPr>
              <a:t>30</a:t>
            </a:r>
            <a:r>
              <a:rPr lang="en-US" altLang="zh-CN" sz="2800" b="1" dirty="0">
                <a:solidFill>
                  <a:srgbClr val="1F497D"/>
                </a:solidFill>
                <a:ea typeface="Calibri"/>
                <a:cs typeface="Calibri"/>
              </a:rPr>
              <a:t> –</a:t>
            </a:r>
            <a:r>
              <a:rPr lang="en-US" altLang="zh-CN" sz="2800" b="1" spc="13" dirty="0">
                <a:solidFill>
                  <a:srgbClr val="1F497D"/>
                </a:solidFill>
                <a:ea typeface="Calibri"/>
                <a:cs typeface="Calibri"/>
              </a:rPr>
              <a:t> </a:t>
            </a:r>
            <a:r>
              <a:rPr lang="en-US" altLang="zh-CN" sz="2800" b="1" spc="3" dirty="0">
                <a:solidFill>
                  <a:srgbClr val="1F497D"/>
                </a:solidFill>
                <a:ea typeface="Calibri"/>
                <a:cs typeface="Calibri"/>
              </a:rPr>
              <a:t>49</a:t>
            </a:r>
            <a:r>
              <a:rPr lang="ja-JP" altLang="en-US" sz="2800" b="1" spc="3" dirty="0">
                <a:solidFill>
                  <a:srgbClr val="1F497D"/>
                </a:solidFill>
                <a:ea typeface="Calibri"/>
                <a:cs typeface="Calibri"/>
              </a:rPr>
              <a:t>歳の女性</a:t>
            </a:r>
            <a:r>
              <a:rPr lang="ja-JP" altLang="en-US" sz="2800" b="1" spc="3" dirty="0">
                <a:solidFill>
                  <a:srgbClr val="1F497D"/>
                </a:solidFill>
                <a:latin typeface="Calibri"/>
                <a:ea typeface="Calibri"/>
                <a:cs typeface="Calibri"/>
              </a:rPr>
              <a:t>の割合</a:t>
            </a:r>
            <a:endParaRPr lang="en-US" altLang="zh-CN" sz="2800" dirty="0">
              <a:latin typeface="Calibri"/>
              <a:ea typeface="Calibri"/>
              <a:cs typeface="Calibri"/>
            </a:endParaRPr>
          </a:p>
        </p:txBody>
      </p:sp>
    </p:spTree>
    <p:extLst>
      <p:ext uri="{BB962C8B-B14F-4D97-AF65-F5344CB8AC3E}">
        <p14:creationId xmlns:p14="http://schemas.microsoft.com/office/powerpoint/2010/main" val="461854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Path430"/>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431" name="Path431"/>
          <p:cNvSpPr/>
          <p:nvPr/>
        </p:nvSpPr>
        <p:spPr>
          <a:xfrm>
            <a:off x="104644" y="162149"/>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rgbClr val="FFFFFF">
              <a:alpha val="100000"/>
            </a:srgbClr>
          </a:solidFill>
          <a:ln w="0" cap="sq">
            <a:solidFill>
              <a:srgbClr val="FFFFFF"/>
            </a:solidFill>
            <a:prstDash val="solid"/>
          </a:ln>
        </p:spPr>
        <p:txBody>
          <a:bodyPr rtlCol="0" anchor="ctr"/>
          <a:lstStyle/>
          <a:p>
            <a:pPr algn="ctr"/>
            <a:endParaRPr lang="en-US" altLang="zh-CN"/>
          </a:p>
        </p:txBody>
      </p:sp>
      <p:pic>
        <p:nvPicPr>
          <p:cNvPr id="432" name="Image432"/>
          <p:cNvPicPr>
            <a:picLocks noChangeAspect="1"/>
          </p:cNvPicPr>
          <p:nvPr/>
        </p:nvPicPr>
        <p:blipFill>
          <a:blip r:embed="rId3"/>
          <a:stretch>
            <a:fillRect/>
          </a:stretch>
        </p:blipFill>
        <p:spPr>
          <a:xfrm>
            <a:off x="251520" y="116634"/>
            <a:ext cx="8644334" cy="968732"/>
          </a:xfrm>
          <a:prstGeom prst="rect">
            <a:avLst/>
          </a:prstGeom>
          <a:noFill/>
        </p:spPr>
      </p:pic>
      <p:grpSp>
        <p:nvGrpSpPr>
          <p:cNvPr id="433" name="Group433"/>
          <p:cNvGrpSpPr/>
          <p:nvPr/>
        </p:nvGrpSpPr>
        <p:grpSpPr>
          <a:xfrm>
            <a:off x="7750911" y="6308659"/>
            <a:ext cx="1254503" cy="387192"/>
            <a:chOff x="7750911" y="6308659"/>
            <a:chExt cx="1254503" cy="387192"/>
          </a:xfrm>
        </p:grpSpPr>
        <p:pic>
          <p:nvPicPr>
            <p:cNvPr id="434" name="Image434"/>
            <p:cNvPicPr>
              <a:picLocks noChangeAspect="1"/>
            </p:cNvPicPr>
            <p:nvPr/>
          </p:nvPicPr>
          <p:blipFill>
            <a:blip r:embed="rId4"/>
            <a:stretch>
              <a:fillRect/>
            </a:stretch>
          </p:blipFill>
          <p:spPr>
            <a:xfrm>
              <a:off x="8225828" y="6358790"/>
              <a:ext cx="126779" cy="109721"/>
            </a:xfrm>
            <a:prstGeom prst="rect">
              <a:avLst/>
            </a:prstGeom>
            <a:noFill/>
          </p:spPr>
        </p:pic>
        <p:pic>
          <p:nvPicPr>
            <p:cNvPr id="435" name="Image435"/>
            <p:cNvPicPr>
              <a:picLocks noChangeAspect="1"/>
            </p:cNvPicPr>
            <p:nvPr/>
          </p:nvPicPr>
          <p:blipFill>
            <a:blip r:embed="rId5"/>
            <a:stretch>
              <a:fillRect/>
            </a:stretch>
          </p:blipFill>
          <p:spPr>
            <a:xfrm>
              <a:off x="8347119" y="6386314"/>
              <a:ext cx="71425" cy="83370"/>
            </a:xfrm>
            <a:prstGeom prst="rect">
              <a:avLst/>
            </a:prstGeom>
            <a:noFill/>
          </p:spPr>
        </p:pic>
        <p:pic>
          <p:nvPicPr>
            <p:cNvPr id="436" name="Image436"/>
            <p:cNvPicPr>
              <a:picLocks noChangeAspect="1"/>
            </p:cNvPicPr>
            <p:nvPr/>
          </p:nvPicPr>
          <p:blipFill>
            <a:blip r:embed="rId6"/>
            <a:stretch>
              <a:fillRect/>
            </a:stretch>
          </p:blipFill>
          <p:spPr>
            <a:xfrm>
              <a:off x="8426774" y="6386312"/>
              <a:ext cx="42576" cy="82199"/>
            </a:xfrm>
            <a:prstGeom prst="rect">
              <a:avLst/>
            </a:prstGeom>
            <a:noFill/>
          </p:spPr>
        </p:pic>
        <p:pic>
          <p:nvPicPr>
            <p:cNvPr id="437" name="Image437"/>
            <p:cNvPicPr>
              <a:picLocks noChangeAspect="1"/>
            </p:cNvPicPr>
            <p:nvPr/>
          </p:nvPicPr>
          <p:blipFill>
            <a:blip r:embed="rId7"/>
            <a:stretch>
              <a:fillRect/>
            </a:stretch>
          </p:blipFill>
          <p:spPr>
            <a:xfrm>
              <a:off x="8476884" y="6350657"/>
              <a:ext cx="19604" cy="117852"/>
            </a:xfrm>
            <a:prstGeom prst="rect">
              <a:avLst/>
            </a:prstGeom>
            <a:noFill/>
          </p:spPr>
        </p:pic>
        <p:pic>
          <p:nvPicPr>
            <p:cNvPr id="438" name="Image438"/>
            <p:cNvPicPr>
              <a:picLocks noChangeAspect="1"/>
            </p:cNvPicPr>
            <p:nvPr/>
          </p:nvPicPr>
          <p:blipFill>
            <a:blip r:embed="rId8"/>
            <a:stretch>
              <a:fillRect/>
            </a:stretch>
          </p:blipFill>
          <p:spPr>
            <a:xfrm>
              <a:off x="8506604" y="6350661"/>
              <a:ext cx="69462" cy="119025"/>
            </a:xfrm>
            <a:prstGeom prst="rect">
              <a:avLst/>
            </a:prstGeom>
            <a:noFill/>
          </p:spPr>
        </p:pic>
        <p:pic>
          <p:nvPicPr>
            <p:cNvPr id="439" name="Image439"/>
            <p:cNvPicPr>
              <a:picLocks noChangeAspect="1"/>
            </p:cNvPicPr>
            <p:nvPr/>
          </p:nvPicPr>
          <p:blipFill>
            <a:blip r:embed="rId9"/>
            <a:stretch>
              <a:fillRect/>
            </a:stretch>
          </p:blipFill>
          <p:spPr>
            <a:xfrm>
              <a:off x="8630014" y="6358790"/>
              <a:ext cx="72918" cy="109721"/>
            </a:xfrm>
            <a:prstGeom prst="rect">
              <a:avLst/>
            </a:prstGeom>
            <a:noFill/>
          </p:spPr>
        </p:pic>
        <p:pic>
          <p:nvPicPr>
            <p:cNvPr id="440" name="Image440"/>
            <p:cNvPicPr>
              <a:picLocks noChangeAspect="1"/>
            </p:cNvPicPr>
            <p:nvPr/>
          </p:nvPicPr>
          <p:blipFill>
            <a:blip r:embed="rId10"/>
            <a:stretch>
              <a:fillRect/>
            </a:stretch>
          </p:blipFill>
          <p:spPr>
            <a:xfrm>
              <a:off x="8713982" y="6386312"/>
              <a:ext cx="65852" cy="83377"/>
            </a:xfrm>
            <a:prstGeom prst="rect">
              <a:avLst/>
            </a:prstGeom>
            <a:noFill/>
          </p:spPr>
        </p:pic>
        <p:pic>
          <p:nvPicPr>
            <p:cNvPr id="441" name="Image441"/>
            <p:cNvPicPr>
              <a:picLocks noChangeAspect="1"/>
            </p:cNvPicPr>
            <p:nvPr/>
          </p:nvPicPr>
          <p:blipFill>
            <a:blip r:embed="rId11"/>
            <a:stretch>
              <a:fillRect/>
            </a:stretch>
          </p:blipFill>
          <p:spPr>
            <a:xfrm>
              <a:off x="8783452" y="6386313"/>
              <a:ext cx="66106" cy="83370"/>
            </a:xfrm>
            <a:prstGeom prst="rect">
              <a:avLst/>
            </a:prstGeom>
            <a:noFill/>
          </p:spPr>
        </p:pic>
        <p:pic>
          <p:nvPicPr>
            <p:cNvPr id="442" name="Image442"/>
            <p:cNvPicPr>
              <a:picLocks noChangeAspect="1"/>
            </p:cNvPicPr>
            <p:nvPr/>
          </p:nvPicPr>
          <p:blipFill>
            <a:blip r:embed="rId7"/>
            <a:stretch>
              <a:fillRect/>
            </a:stretch>
          </p:blipFill>
          <p:spPr>
            <a:xfrm>
              <a:off x="8861224" y="6350657"/>
              <a:ext cx="19524" cy="117852"/>
            </a:xfrm>
            <a:prstGeom prst="rect">
              <a:avLst/>
            </a:prstGeom>
            <a:noFill/>
          </p:spPr>
        </p:pic>
        <p:pic>
          <p:nvPicPr>
            <p:cNvPr id="443" name="Image443"/>
            <p:cNvPicPr>
              <a:picLocks noChangeAspect="1"/>
            </p:cNvPicPr>
            <p:nvPr/>
          </p:nvPicPr>
          <p:blipFill>
            <a:blip r:embed="rId12"/>
            <a:stretch>
              <a:fillRect/>
            </a:stretch>
          </p:blipFill>
          <p:spPr>
            <a:xfrm>
              <a:off x="8887428" y="6364964"/>
              <a:ext cx="48682" cy="104719"/>
            </a:xfrm>
            <a:prstGeom prst="rect">
              <a:avLst/>
            </a:prstGeom>
            <a:noFill/>
          </p:spPr>
        </p:pic>
        <p:pic>
          <p:nvPicPr>
            <p:cNvPr id="444" name="Image444"/>
            <p:cNvPicPr>
              <a:picLocks noChangeAspect="1"/>
            </p:cNvPicPr>
            <p:nvPr/>
          </p:nvPicPr>
          <p:blipFill>
            <a:blip r:embed="rId13"/>
            <a:stretch>
              <a:fillRect/>
            </a:stretch>
          </p:blipFill>
          <p:spPr>
            <a:xfrm>
              <a:off x="8941362" y="6350660"/>
              <a:ext cx="64050" cy="117853"/>
            </a:xfrm>
            <a:prstGeom prst="rect">
              <a:avLst/>
            </a:prstGeom>
            <a:noFill/>
          </p:spPr>
        </p:pic>
        <p:pic>
          <p:nvPicPr>
            <p:cNvPr id="445" name="Image445"/>
            <p:cNvPicPr>
              <a:picLocks noChangeAspect="1"/>
            </p:cNvPicPr>
            <p:nvPr/>
          </p:nvPicPr>
          <p:blipFill>
            <a:blip r:embed="rId14"/>
            <a:stretch>
              <a:fillRect/>
            </a:stretch>
          </p:blipFill>
          <p:spPr>
            <a:xfrm>
              <a:off x="8230929" y="6507774"/>
              <a:ext cx="87487" cy="112758"/>
            </a:xfrm>
            <a:prstGeom prst="rect">
              <a:avLst/>
            </a:prstGeom>
            <a:noFill/>
          </p:spPr>
        </p:pic>
        <p:pic>
          <p:nvPicPr>
            <p:cNvPr id="446" name="Image446"/>
            <p:cNvPicPr>
              <a:picLocks noChangeAspect="1"/>
            </p:cNvPicPr>
            <p:nvPr/>
          </p:nvPicPr>
          <p:blipFill>
            <a:blip r:embed="rId15"/>
            <a:stretch>
              <a:fillRect/>
            </a:stretch>
          </p:blipFill>
          <p:spPr>
            <a:xfrm>
              <a:off x="8329327" y="6536787"/>
              <a:ext cx="42576" cy="82190"/>
            </a:xfrm>
            <a:prstGeom prst="rect">
              <a:avLst/>
            </a:prstGeom>
            <a:noFill/>
          </p:spPr>
        </p:pic>
        <p:pic>
          <p:nvPicPr>
            <p:cNvPr id="447" name="Image447"/>
            <p:cNvPicPr>
              <a:picLocks noChangeAspect="1"/>
            </p:cNvPicPr>
            <p:nvPr/>
          </p:nvPicPr>
          <p:blipFill>
            <a:blip r:embed="rId16"/>
            <a:stretch>
              <a:fillRect/>
            </a:stretch>
          </p:blipFill>
          <p:spPr>
            <a:xfrm>
              <a:off x="8375818" y="6536787"/>
              <a:ext cx="69624" cy="117065"/>
            </a:xfrm>
            <a:prstGeom prst="rect">
              <a:avLst/>
            </a:prstGeom>
            <a:noFill/>
          </p:spPr>
        </p:pic>
        <p:pic>
          <p:nvPicPr>
            <p:cNvPr id="448" name="Image448"/>
            <p:cNvPicPr>
              <a:picLocks noChangeAspect="1"/>
            </p:cNvPicPr>
            <p:nvPr/>
          </p:nvPicPr>
          <p:blipFill>
            <a:blip r:embed="rId17"/>
            <a:stretch>
              <a:fillRect/>
            </a:stretch>
          </p:blipFill>
          <p:spPr>
            <a:xfrm>
              <a:off x="8453118" y="6536787"/>
              <a:ext cx="66106" cy="83439"/>
            </a:xfrm>
            <a:prstGeom prst="rect">
              <a:avLst/>
            </a:prstGeom>
            <a:noFill/>
          </p:spPr>
        </p:pic>
        <p:pic>
          <p:nvPicPr>
            <p:cNvPr id="449" name="Image449"/>
            <p:cNvPicPr>
              <a:picLocks noChangeAspect="1"/>
            </p:cNvPicPr>
            <p:nvPr/>
          </p:nvPicPr>
          <p:blipFill>
            <a:blip r:embed="rId18"/>
            <a:stretch>
              <a:fillRect/>
            </a:stretch>
          </p:blipFill>
          <p:spPr>
            <a:xfrm>
              <a:off x="8530356" y="6536787"/>
              <a:ext cx="64760" cy="82190"/>
            </a:xfrm>
            <a:prstGeom prst="rect">
              <a:avLst/>
            </a:prstGeom>
            <a:noFill/>
          </p:spPr>
        </p:pic>
        <p:pic>
          <p:nvPicPr>
            <p:cNvPr id="450" name="Image450"/>
            <p:cNvPicPr>
              <a:picLocks noChangeAspect="1"/>
            </p:cNvPicPr>
            <p:nvPr/>
          </p:nvPicPr>
          <p:blipFill>
            <a:blip r:embed="rId19"/>
            <a:stretch>
              <a:fillRect/>
            </a:stretch>
          </p:blipFill>
          <p:spPr>
            <a:xfrm>
              <a:off x="8609150" y="6503701"/>
              <a:ext cx="20146" cy="115278"/>
            </a:xfrm>
            <a:prstGeom prst="rect">
              <a:avLst/>
            </a:prstGeom>
            <a:noFill/>
          </p:spPr>
        </p:pic>
        <p:pic>
          <p:nvPicPr>
            <p:cNvPr id="451" name="Image451"/>
            <p:cNvPicPr>
              <a:picLocks noChangeAspect="1"/>
            </p:cNvPicPr>
            <p:nvPr/>
          </p:nvPicPr>
          <p:blipFill>
            <a:blip r:embed="rId20"/>
            <a:stretch>
              <a:fillRect/>
            </a:stretch>
          </p:blipFill>
          <p:spPr>
            <a:xfrm>
              <a:off x="8638954" y="6538035"/>
              <a:ext cx="55260" cy="80942"/>
            </a:xfrm>
            <a:prstGeom prst="rect">
              <a:avLst/>
            </a:prstGeom>
            <a:noFill/>
          </p:spPr>
        </p:pic>
        <p:pic>
          <p:nvPicPr>
            <p:cNvPr id="452" name="Image452"/>
            <p:cNvPicPr>
              <a:picLocks noChangeAspect="1"/>
            </p:cNvPicPr>
            <p:nvPr/>
          </p:nvPicPr>
          <p:blipFill>
            <a:blip r:embed="rId21"/>
            <a:stretch>
              <a:fillRect/>
            </a:stretch>
          </p:blipFill>
          <p:spPr>
            <a:xfrm>
              <a:off x="8697976" y="6536787"/>
              <a:ext cx="66106" cy="83439"/>
            </a:xfrm>
            <a:prstGeom prst="rect">
              <a:avLst/>
            </a:prstGeom>
            <a:noFill/>
          </p:spPr>
        </p:pic>
        <p:pic>
          <p:nvPicPr>
            <p:cNvPr id="453" name="Image453"/>
            <p:cNvPicPr>
              <a:picLocks noChangeAspect="1"/>
            </p:cNvPicPr>
            <p:nvPr/>
          </p:nvPicPr>
          <p:blipFill>
            <a:blip r:embed="rId22"/>
            <a:stretch>
              <a:fillRect/>
            </a:stretch>
          </p:blipFill>
          <p:spPr>
            <a:xfrm>
              <a:off x="8770194" y="6515430"/>
              <a:ext cx="48700" cy="104796"/>
            </a:xfrm>
            <a:prstGeom prst="rect">
              <a:avLst/>
            </a:prstGeom>
            <a:noFill/>
          </p:spPr>
        </p:pic>
        <p:pic>
          <p:nvPicPr>
            <p:cNvPr id="454" name="Image454"/>
            <p:cNvPicPr>
              <a:picLocks noChangeAspect="1"/>
            </p:cNvPicPr>
            <p:nvPr/>
          </p:nvPicPr>
          <p:blipFill>
            <a:blip r:embed="rId23"/>
            <a:stretch>
              <a:fillRect/>
            </a:stretch>
          </p:blipFill>
          <p:spPr>
            <a:xfrm>
              <a:off x="8827738" y="6503701"/>
              <a:ext cx="20152" cy="115278"/>
            </a:xfrm>
            <a:prstGeom prst="rect">
              <a:avLst/>
            </a:prstGeom>
            <a:noFill/>
          </p:spPr>
        </p:pic>
        <p:pic>
          <p:nvPicPr>
            <p:cNvPr id="455" name="Image455"/>
            <p:cNvPicPr>
              <a:picLocks noChangeAspect="1"/>
            </p:cNvPicPr>
            <p:nvPr/>
          </p:nvPicPr>
          <p:blipFill>
            <a:blip r:embed="rId24"/>
            <a:stretch>
              <a:fillRect/>
            </a:stretch>
          </p:blipFill>
          <p:spPr>
            <a:xfrm>
              <a:off x="8859732" y="6536787"/>
              <a:ext cx="71356" cy="83439"/>
            </a:xfrm>
            <a:prstGeom prst="rect">
              <a:avLst/>
            </a:prstGeom>
            <a:noFill/>
          </p:spPr>
        </p:pic>
        <p:pic>
          <p:nvPicPr>
            <p:cNvPr id="456" name="Image456"/>
            <p:cNvPicPr>
              <a:picLocks noChangeAspect="1"/>
            </p:cNvPicPr>
            <p:nvPr/>
          </p:nvPicPr>
          <p:blipFill>
            <a:blip r:embed="rId25"/>
            <a:stretch>
              <a:fillRect/>
            </a:stretch>
          </p:blipFill>
          <p:spPr>
            <a:xfrm>
              <a:off x="8940646" y="6536781"/>
              <a:ext cx="64768" cy="82190"/>
            </a:xfrm>
            <a:prstGeom prst="rect">
              <a:avLst/>
            </a:prstGeom>
            <a:noFill/>
          </p:spPr>
        </p:pic>
        <p:pic>
          <p:nvPicPr>
            <p:cNvPr id="457" name="Image457"/>
            <p:cNvPicPr>
              <a:picLocks noChangeAspect="1"/>
            </p:cNvPicPr>
            <p:nvPr/>
          </p:nvPicPr>
          <p:blipFill>
            <a:blip r:embed="rId26"/>
            <a:stretch>
              <a:fillRect/>
            </a:stretch>
          </p:blipFill>
          <p:spPr>
            <a:xfrm>
              <a:off x="7750911" y="6308659"/>
              <a:ext cx="439802" cy="387192"/>
            </a:xfrm>
            <a:prstGeom prst="rect">
              <a:avLst/>
            </a:prstGeom>
            <a:noFill/>
          </p:spPr>
        </p:pic>
      </p:grpSp>
      <p:pic>
        <p:nvPicPr>
          <p:cNvPr id="458" name="Image458"/>
          <p:cNvPicPr>
            <a:picLocks noChangeAspect="1"/>
          </p:cNvPicPr>
          <p:nvPr/>
        </p:nvPicPr>
        <p:blipFill>
          <a:blip r:embed="rId27"/>
          <a:stretch>
            <a:fillRect/>
          </a:stretch>
        </p:blipFill>
        <p:spPr>
          <a:xfrm>
            <a:off x="245699" y="1187936"/>
            <a:ext cx="8676620" cy="1147160"/>
          </a:xfrm>
          <a:prstGeom prst="rect">
            <a:avLst/>
          </a:prstGeom>
          <a:noFill/>
        </p:spPr>
      </p:pic>
      <p:pic>
        <p:nvPicPr>
          <p:cNvPr id="459" name="Image459"/>
          <p:cNvPicPr>
            <a:picLocks noChangeAspect="1"/>
          </p:cNvPicPr>
          <p:nvPr/>
        </p:nvPicPr>
        <p:blipFill>
          <a:blip r:embed="rId28"/>
          <a:stretch>
            <a:fillRect/>
          </a:stretch>
        </p:blipFill>
        <p:spPr>
          <a:xfrm>
            <a:off x="2532083" y="5637738"/>
            <a:ext cx="4183232" cy="792088"/>
          </a:xfrm>
          <a:prstGeom prst="rect">
            <a:avLst/>
          </a:prstGeom>
          <a:noFill/>
        </p:spPr>
      </p:pic>
      <p:sp>
        <p:nvSpPr>
          <p:cNvPr id="463" name="Text Box463"/>
          <p:cNvSpPr txBox="1"/>
          <p:nvPr/>
        </p:nvSpPr>
        <p:spPr>
          <a:xfrm>
            <a:off x="1187624" y="1568728"/>
            <a:ext cx="7710677" cy="636136"/>
          </a:xfrm>
          <a:prstGeom prst="rect">
            <a:avLst/>
          </a:prstGeom>
        </p:spPr>
        <p:txBody>
          <a:bodyPr wrap="square" lIns="0" tIns="0" rIns="0" rtlCol="0">
            <a:spAutoFit/>
          </a:bodyPr>
          <a:lstStyle/>
          <a:p>
            <a:pPr algn="l">
              <a:lnSpc>
                <a:spcPts val="0"/>
              </a:lnSpc>
            </a:pPr>
            <a:endParaRPr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l" rtl="0">
              <a:lnSpc>
                <a:spcPts val="2317"/>
              </a:lnSpc>
            </a:pPr>
            <a:r>
              <a:rPr lang="ja-JP" altLang="en-US" b="1" spc="-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基本理念</a:t>
            </a:r>
            <a:r>
              <a:rPr lang="en-US" altLang="zh-CN" b="1" spc="-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zh-CN" b="1" spc="7"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spc="7"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*ライフコースアプローチと公衆衛生的なアプローチ</a:t>
            </a:r>
            <a:r>
              <a:rPr lang="en-US" altLang="zh-CN" b="1" spc="2"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p>
          <a:p>
            <a:pPr algn="l" rtl="0">
              <a:lnSpc>
                <a:spcPts val="2317"/>
              </a:lnSpc>
            </a:pPr>
            <a:r>
              <a:rPr lang="en-US" altLang="zh-CN" b="1" spc="2"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zh-CN" b="1" spc="-18"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spc="-18"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社会的な正義と公平</a:t>
            </a:r>
            <a:r>
              <a:rPr lang="en-US" altLang="zh-CN" b="1" spc="-22"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患者を中心とした包括的医療制度</a:t>
            </a:r>
            <a:r>
              <a:rPr kumimoji="1" lang="en-US" altLang="ja-JP"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5" name="Text Box465"/>
          <p:cNvSpPr txBox="1"/>
          <p:nvPr/>
        </p:nvSpPr>
        <p:spPr>
          <a:xfrm>
            <a:off x="101196" y="1219433"/>
            <a:ext cx="478634" cy="698589"/>
          </a:xfrm>
          <a:prstGeom prst="rect">
            <a:avLst/>
          </a:prstGeom>
          <a:solidFill>
            <a:srgbClr val="7F7F7F"/>
          </a:solidFill>
        </p:spPr>
        <p:txBody>
          <a:bodyPr wrap="square" lIns="0" tIns="0" rIns="0" rtlCol="0">
            <a:spAutoFit/>
          </a:bodyPr>
          <a:lstStyle/>
          <a:p>
            <a:pPr algn="ctr">
              <a:lnSpc>
                <a:spcPts val="590"/>
              </a:lnSpc>
            </a:pPr>
            <a:endParaRPr dirty="0"/>
          </a:p>
          <a:p>
            <a:pPr marL="139284" algn="ctr" rtl="0">
              <a:lnSpc>
                <a:spcPts val="2234"/>
              </a:lnSpc>
            </a:pPr>
            <a:r>
              <a:rPr lang="en-US" altLang="zh-CN" sz="2800" b="1" spc="0" dirty="0">
                <a:solidFill>
                  <a:srgbClr val="FFFFFF"/>
                </a:solidFill>
                <a:latin typeface="Arial"/>
                <a:ea typeface="Arial"/>
                <a:cs typeface="Arial"/>
              </a:rPr>
              <a:t>1</a:t>
            </a:r>
          </a:p>
          <a:p>
            <a:pPr marL="139284" algn="ctr" rtl="0">
              <a:lnSpc>
                <a:spcPts val="2234"/>
              </a:lnSpc>
            </a:pPr>
            <a:endParaRPr lang="en-US" altLang="zh-CN" sz="2800" dirty="0">
              <a:latin typeface="Arial"/>
              <a:ea typeface="Arial"/>
              <a:cs typeface="Arial"/>
            </a:endParaRPr>
          </a:p>
        </p:txBody>
      </p:sp>
      <p:sp>
        <p:nvSpPr>
          <p:cNvPr id="467" name="Text Box467"/>
          <p:cNvSpPr txBox="1"/>
          <p:nvPr/>
        </p:nvSpPr>
        <p:spPr>
          <a:xfrm>
            <a:off x="539552" y="203080"/>
            <a:ext cx="8176012" cy="849656"/>
          </a:xfrm>
          <a:prstGeom prst="rect">
            <a:avLst/>
          </a:prstGeom>
        </p:spPr>
        <p:txBody>
          <a:bodyPr wrap="square" lIns="0" tIns="0" rIns="0" rtlCol="0">
            <a:spAutoFit/>
          </a:bodyPr>
          <a:lstStyle/>
          <a:p>
            <a:pPr algn="l">
              <a:lnSpc>
                <a:spcPts val="0"/>
              </a:lnSpc>
            </a:pPr>
            <a:endParaRPr dirty="0">
              <a:latin typeface="メイリオ" panose="020B0604030504040204" pitchFamily="50" charset="-128"/>
              <a:ea typeface="メイリオ" panose="020B0604030504040204" pitchFamily="50" charset="-128"/>
              <a:cs typeface="メイリオ" panose="020B0604030504040204" pitchFamily="50" charset="-128"/>
            </a:endParaRPr>
          </a:p>
          <a:p>
            <a:pPr algn="ctr" rtl="0">
              <a:lnSpc>
                <a:spcPts val="3053"/>
              </a:lnSpc>
            </a:pP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子宮</a:t>
            </a:r>
            <a:r>
              <a:rPr lang="ja-JP" altLang="en-US" sz="2800" b="1" spc="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頸がん排除のための戦略</a:t>
            </a:r>
            <a:endParaRPr lang="en-US" altLang="ja-JP" sz="2800" b="1" spc="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a:p>
            <a:pPr algn="ctr" rtl="0">
              <a:lnSpc>
                <a:spcPts val="3053"/>
              </a:lnSpc>
            </a:pPr>
            <a:r>
              <a:rPr lang="ja-JP" altLang="en-US" sz="2800" b="1" spc="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全世界的な公衆衛生上の問題として</a:t>
            </a:r>
            <a:endParaRPr lang="en-US" altLang="zh-CN"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8" name="Text Box468"/>
          <p:cNvSpPr txBox="1"/>
          <p:nvPr/>
        </p:nvSpPr>
        <p:spPr>
          <a:xfrm>
            <a:off x="683568" y="1268760"/>
            <a:ext cx="3746498" cy="328295"/>
          </a:xfrm>
          <a:prstGeom prst="rect">
            <a:avLst/>
          </a:prstGeom>
        </p:spPr>
        <p:txBody>
          <a:bodyPr wrap="square" lIns="0" tIns="0" rIns="0" rtlCol="0">
            <a:spAutoFit/>
          </a:bodyPr>
          <a:lstStyle/>
          <a:p>
            <a:pPr algn="l" rtl="0">
              <a:lnSpc>
                <a:spcPts val="2198"/>
              </a:lnSpc>
            </a:pPr>
            <a:r>
              <a:rPr lang="ja-JP" altLang="en-US" sz="1800" b="1" spc="-3"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展望</a:t>
            </a:r>
            <a:r>
              <a:rPr lang="en-US" altLang="ja-JP" sz="1800" b="1" spc="-3"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zh-CN" sz="1800" b="1" spc="1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00" b="1" spc="1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子宮頸がんのない世界</a:t>
            </a:r>
            <a:endParaRPr lang="en-US" altLang="zh-CN" sz="1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9" name="Text Box479"/>
          <p:cNvSpPr txBox="1"/>
          <p:nvPr/>
        </p:nvSpPr>
        <p:spPr>
          <a:xfrm>
            <a:off x="3822442" y="5893562"/>
            <a:ext cx="2002286" cy="328360"/>
          </a:xfrm>
          <a:prstGeom prst="rect">
            <a:avLst/>
          </a:prstGeom>
        </p:spPr>
        <p:txBody>
          <a:bodyPr wrap="square" lIns="0" tIns="0" rIns="0" rtlCol="0">
            <a:spAutoFit/>
          </a:bodyPr>
          <a:lstStyle/>
          <a:p>
            <a:pPr algn="l">
              <a:lnSpc>
                <a:spcPts val="0"/>
              </a:lnSpc>
            </a:pPr>
            <a:endParaRPr dirty="0"/>
          </a:p>
          <a:p>
            <a:pPr algn="l" rtl="0">
              <a:lnSpc>
                <a:spcPts val="2234"/>
              </a:lnSpc>
            </a:pPr>
            <a:r>
              <a:rPr lang="ja-JP" altLang="en-US" sz="2000" b="1" spc="-1" dirty="0">
                <a:solidFill>
                  <a:srgbClr val="000066"/>
                </a:solidFill>
                <a:latin typeface="Arial"/>
                <a:ea typeface="Arial"/>
                <a:cs typeface="Arial"/>
              </a:rPr>
              <a:t>複数の推進策</a:t>
            </a:r>
            <a:endParaRPr lang="en-US" altLang="zh-CN" sz="2000" dirty="0">
              <a:latin typeface="Arial"/>
              <a:ea typeface="Arial"/>
              <a:cs typeface="Arial"/>
            </a:endParaRPr>
          </a:p>
        </p:txBody>
      </p:sp>
      <p:grpSp>
        <p:nvGrpSpPr>
          <p:cNvPr id="4" name="グループ化 3">
            <a:extLst>
              <a:ext uri="{FF2B5EF4-FFF2-40B4-BE49-F238E27FC236}">
                <a16:creationId xmlns:a16="http://schemas.microsoft.com/office/drawing/2014/main" id="{EE161C12-72A8-468E-B3F7-9A2A5FB50DDA}"/>
              </a:ext>
            </a:extLst>
          </p:cNvPr>
          <p:cNvGrpSpPr/>
          <p:nvPr/>
        </p:nvGrpSpPr>
        <p:grpSpPr>
          <a:xfrm>
            <a:off x="880872" y="2885280"/>
            <a:ext cx="7382256" cy="2919984"/>
            <a:chOff x="880872" y="2615184"/>
            <a:chExt cx="7382256" cy="2919984"/>
          </a:xfrm>
        </p:grpSpPr>
        <p:pic>
          <p:nvPicPr>
            <p:cNvPr id="460" name="Image460"/>
            <p:cNvPicPr>
              <a:picLocks noChangeAspect="1"/>
            </p:cNvPicPr>
            <p:nvPr/>
          </p:nvPicPr>
          <p:blipFill>
            <a:blip r:embed="rId29"/>
            <a:stretch>
              <a:fillRect/>
            </a:stretch>
          </p:blipFill>
          <p:spPr>
            <a:xfrm>
              <a:off x="1350264" y="2615184"/>
              <a:ext cx="2011680" cy="2761488"/>
            </a:xfrm>
            <a:prstGeom prst="rect">
              <a:avLst/>
            </a:prstGeom>
            <a:noFill/>
          </p:spPr>
        </p:pic>
        <p:pic>
          <p:nvPicPr>
            <p:cNvPr id="461" name="Image461"/>
            <p:cNvPicPr>
              <a:picLocks noChangeAspect="1"/>
            </p:cNvPicPr>
            <p:nvPr/>
          </p:nvPicPr>
          <p:blipFill>
            <a:blip r:embed="rId30"/>
            <a:stretch>
              <a:fillRect/>
            </a:stretch>
          </p:blipFill>
          <p:spPr>
            <a:xfrm>
              <a:off x="3681984" y="2615184"/>
              <a:ext cx="2142744" cy="2761488"/>
            </a:xfrm>
            <a:prstGeom prst="rect">
              <a:avLst/>
            </a:prstGeom>
            <a:noFill/>
          </p:spPr>
        </p:pic>
        <p:pic>
          <p:nvPicPr>
            <p:cNvPr id="462" name="Image462"/>
            <p:cNvPicPr>
              <a:picLocks noChangeAspect="1"/>
            </p:cNvPicPr>
            <p:nvPr/>
          </p:nvPicPr>
          <p:blipFill>
            <a:blip r:embed="rId31"/>
            <a:stretch>
              <a:fillRect/>
            </a:stretch>
          </p:blipFill>
          <p:spPr>
            <a:xfrm>
              <a:off x="5992368" y="2615184"/>
              <a:ext cx="2270760" cy="2919984"/>
            </a:xfrm>
            <a:prstGeom prst="rect">
              <a:avLst/>
            </a:prstGeom>
            <a:noFill/>
          </p:spPr>
        </p:pic>
        <p:sp>
          <p:nvSpPr>
            <p:cNvPr id="471" name="Text Box471"/>
            <p:cNvSpPr txBox="1"/>
            <p:nvPr/>
          </p:nvSpPr>
          <p:spPr>
            <a:xfrm>
              <a:off x="1403648" y="3455823"/>
              <a:ext cx="1872208" cy="790024"/>
            </a:xfrm>
            <a:prstGeom prst="rect">
              <a:avLst/>
            </a:prstGeom>
          </p:spPr>
          <p:txBody>
            <a:bodyPr wrap="square" lIns="0" tIns="0" rIns="0" rtlCol="0">
              <a:spAutoFit/>
            </a:bodyPr>
            <a:lstStyle/>
            <a:p>
              <a:pPr algn="ctr">
                <a:lnSpc>
                  <a:spcPts val="0"/>
                </a:lnSpc>
              </a:pPr>
              <a:endParaRPr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2930"/>
                </a:lnSpc>
              </a:pPr>
              <a:r>
                <a:rPr lang="en-US" altLang="zh-CN" b="1" spc="-5"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HPV</a:t>
              </a:r>
              <a:r>
                <a:rPr lang="ja-JP" altLang="en-US" b="1" spc="-5"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ワクチン</a:t>
              </a:r>
              <a:endParaRPr lang="en-US" altLang="ja-JP" b="1" spc="-5"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2930"/>
                </a:lnSpc>
              </a:pPr>
              <a:r>
                <a:rPr lang="ja-JP" altLang="en-US" b="1" spc="-5"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接種率の向上</a:t>
              </a:r>
              <a:endParaRPr lang="en-US" altLang="ja-JP" b="1" spc="-2"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3" name="Text Box473"/>
            <p:cNvSpPr txBox="1"/>
            <p:nvPr/>
          </p:nvSpPr>
          <p:spPr>
            <a:xfrm>
              <a:off x="3779912" y="3491215"/>
              <a:ext cx="1872207" cy="1161921"/>
            </a:xfrm>
            <a:prstGeom prst="rect">
              <a:avLst/>
            </a:prstGeom>
          </p:spPr>
          <p:txBody>
            <a:bodyPr wrap="square" lIns="0" tIns="0" rIns="0" rtlCol="0">
              <a:spAutoFit/>
            </a:bodyPr>
            <a:lstStyle/>
            <a:p>
              <a:pPr algn="ctr">
                <a:lnSpc>
                  <a:spcPts val="0"/>
                </a:lnSpc>
              </a:pPr>
              <a:endParaRPr dirty="0">
                <a:latin typeface="メイリオ" panose="020B0604030504040204" pitchFamily="50" charset="-128"/>
                <a:ea typeface="メイリオ" panose="020B0604030504040204" pitchFamily="50" charset="-128"/>
                <a:cs typeface="メイリオ" panose="020B0604030504040204" pitchFamily="50" charset="-128"/>
              </a:endParaRPr>
            </a:p>
            <a:p>
              <a:pPr algn="ctr" rtl="0">
                <a:lnSpc>
                  <a:spcPts val="2930"/>
                </a:lnSpc>
              </a:pPr>
              <a:r>
                <a:rPr lang="ja-JP" altLang="en-US" b="1" spc="-2"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前がん病変の</a:t>
              </a:r>
              <a:endParaRPr lang="en-US" altLang="ja-JP" b="1" spc="-2"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a:p>
              <a:pPr algn="ctr" rtl="0">
                <a:lnSpc>
                  <a:spcPts val="2930"/>
                </a:lnSpc>
              </a:pPr>
              <a:r>
                <a:rPr lang="ja-JP" altLang="en-US" b="1" spc="-2"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検診と治療</a:t>
              </a:r>
              <a:endParaRPr lang="en-US" altLang="ja-JP" b="1" spc="-2"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a:p>
              <a:pPr algn="ctr" rtl="0">
                <a:lnSpc>
                  <a:spcPts val="2930"/>
                </a:lnSpc>
              </a:pPr>
              <a:r>
                <a:rPr lang="ja-JP" altLang="en-US" b="1" spc="-2"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の対象拡大</a:t>
              </a:r>
              <a:endParaRPr lang="en-US" altLang="ja-JP" b="1" spc="-2"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3" name="Text Box483"/>
            <p:cNvSpPr txBox="1"/>
            <p:nvPr/>
          </p:nvSpPr>
          <p:spPr>
            <a:xfrm>
              <a:off x="6156176" y="3491215"/>
              <a:ext cx="1872208" cy="1161921"/>
            </a:xfrm>
            <a:prstGeom prst="rect">
              <a:avLst/>
            </a:prstGeom>
          </p:spPr>
          <p:txBody>
            <a:bodyPr wrap="square" lIns="0" tIns="0" rIns="0" rtlCol="0">
              <a:spAutoFit/>
            </a:bodyPr>
            <a:lstStyle/>
            <a:p>
              <a:pPr algn="ctr">
                <a:lnSpc>
                  <a:spcPts val="0"/>
                </a:lnSpc>
              </a:pPr>
              <a:endParaRPr sz="1600" b="1" dirty="0">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2930"/>
                </a:lnSpc>
              </a:pPr>
              <a:r>
                <a:rPr lang="ja-JP" altLang="en-US" sz="1600" b="1" spc="-14"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浸潤癌の診断と治療</a:t>
              </a:r>
              <a:endParaRPr lang="en-US" altLang="ja-JP" sz="1600" b="1" spc="-14"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2930"/>
                </a:lnSpc>
              </a:pPr>
              <a:r>
                <a:rPr lang="ja-JP" altLang="en-US" b="1" spc="-14"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および緩和ケア</a:t>
              </a:r>
              <a:endParaRPr lang="en-US" altLang="ja-JP" b="1" spc="-14"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2930"/>
                </a:lnSpc>
              </a:pPr>
              <a:r>
                <a:rPr lang="ja-JP" altLang="en-US" b="1" spc="-2"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の対象拡大</a:t>
              </a:r>
              <a:endParaRPr lang="en-US" altLang="ja-JP" b="1" spc="-2"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Text Box465">
              <a:extLst>
                <a:ext uri="{FF2B5EF4-FFF2-40B4-BE49-F238E27FC236}">
                  <a16:creationId xmlns:a16="http://schemas.microsoft.com/office/drawing/2014/main" id="{EC7D597A-DC99-48FD-B90D-7F75B041E7C2}"/>
                </a:ext>
              </a:extLst>
            </p:cNvPr>
            <p:cNvSpPr txBox="1"/>
            <p:nvPr/>
          </p:nvSpPr>
          <p:spPr>
            <a:xfrm>
              <a:off x="880872" y="2620518"/>
              <a:ext cx="478634" cy="698589"/>
            </a:xfrm>
            <a:prstGeom prst="rect">
              <a:avLst/>
            </a:prstGeom>
            <a:solidFill>
              <a:srgbClr val="7F7F7F"/>
            </a:solidFill>
          </p:spPr>
          <p:txBody>
            <a:bodyPr wrap="square" lIns="0" tIns="0" rIns="0" rtlCol="0">
              <a:spAutoFit/>
            </a:bodyPr>
            <a:lstStyle/>
            <a:p>
              <a:pPr algn="ctr">
                <a:lnSpc>
                  <a:spcPts val="590"/>
                </a:lnSpc>
              </a:pPr>
              <a:endParaRPr b="1" dirty="0">
                <a:solidFill>
                  <a:schemeClr val="bg1"/>
                </a:solidFill>
              </a:endParaRPr>
            </a:p>
            <a:p>
              <a:pPr marL="139284" algn="ctr" rtl="0">
                <a:lnSpc>
                  <a:spcPts val="2234"/>
                </a:lnSpc>
              </a:pPr>
              <a:r>
                <a:rPr lang="en-US" altLang="zh-CN" sz="2800" b="1" dirty="0">
                  <a:solidFill>
                    <a:schemeClr val="bg1"/>
                  </a:solidFill>
                  <a:latin typeface="Arial"/>
                  <a:ea typeface="Arial"/>
                  <a:cs typeface="Arial"/>
                </a:rPr>
                <a:t>2</a:t>
              </a:r>
            </a:p>
            <a:p>
              <a:pPr marL="139284" algn="ctr" rtl="0">
                <a:lnSpc>
                  <a:spcPts val="2234"/>
                </a:lnSpc>
              </a:pPr>
              <a:endParaRPr lang="en-US" altLang="zh-CN" sz="2800" b="1" dirty="0">
                <a:solidFill>
                  <a:schemeClr val="bg1"/>
                </a:solidFill>
                <a:latin typeface="Arial"/>
                <a:ea typeface="Arial"/>
                <a:cs typeface="Arial"/>
              </a:endParaRPr>
            </a:p>
          </p:txBody>
        </p:sp>
      </p:grpSp>
      <p:sp>
        <p:nvSpPr>
          <p:cNvPr id="48" name="Text Box465">
            <a:extLst>
              <a:ext uri="{FF2B5EF4-FFF2-40B4-BE49-F238E27FC236}">
                <a16:creationId xmlns:a16="http://schemas.microsoft.com/office/drawing/2014/main" id="{2CBEC474-54FE-4EEC-956C-B7677EE94BD1}"/>
              </a:ext>
            </a:extLst>
          </p:cNvPr>
          <p:cNvSpPr txBox="1"/>
          <p:nvPr/>
        </p:nvSpPr>
        <p:spPr>
          <a:xfrm>
            <a:off x="2064083" y="5827985"/>
            <a:ext cx="439803" cy="698589"/>
          </a:xfrm>
          <a:prstGeom prst="rect">
            <a:avLst/>
          </a:prstGeom>
          <a:solidFill>
            <a:srgbClr val="7F7F7F"/>
          </a:solidFill>
        </p:spPr>
        <p:txBody>
          <a:bodyPr wrap="square" lIns="0" tIns="0" rIns="0" rtlCol="0">
            <a:spAutoFit/>
          </a:bodyPr>
          <a:lstStyle/>
          <a:p>
            <a:pPr algn="ctr">
              <a:lnSpc>
                <a:spcPts val="590"/>
              </a:lnSpc>
            </a:pPr>
            <a:endParaRPr b="1" dirty="0">
              <a:solidFill>
                <a:schemeClr val="bg1"/>
              </a:solidFill>
            </a:endParaRPr>
          </a:p>
          <a:p>
            <a:pPr marL="139284" algn="ctr" rtl="0">
              <a:lnSpc>
                <a:spcPts val="2234"/>
              </a:lnSpc>
            </a:pPr>
            <a:r>
              <a:rPr lang="en-US" altLang="zh-CN" sz="2800" b="1" dirty="0">
                <a:solidFill>
                  <a:schemeClr val="bg1"/>
                </a:solidFill>
                <a:latin typeface="Arial"/>
                <a:ea typeface="Arial"/>
                <a:cs typeface="Arial"/>
              </a:rPr>
              <a:t>3</a:t>
            </a:r>
          </a:p>
          <a:p>
            <a:pPr marL="139284" algn="ctr" rtl="0">
              <a:lnSpc>
                <a:spcPts val="2234"/>
              </a:lnSpc>
            </a:pPr>
            <a:endParaRPr lang="en-US" altLang="zh-CN" sz="2800" b="1" dirty="0">
              <a:solidFill>
                <a:schemeClr val="bg1"/>
              </a:solidFill>
              <a:latin typeface="Arial"/>
              <a:ea typeface="Arial"/>
              <a:cs typeface="Arial"/>
            </a:endParaRPr>
          </a:p>
        </p:txBody>
      </p:sp>
      <p:sp>
        <p:nvSpPr>
          <p:cNvPr id="3" name="テキスト ボックス 2">
            <a:extLst>
              <a:ext uri="{FF2B5EF4-FFF2-40B4-BE49-F238E27FC236}">
                <a16:creationId xmlns:a16="http://schemas.microsoft.com/office/drawing/2014/main" id="{8A33826B-7F00-41ED-9947-B79A7F94E8AE}"/>
              </a:ext>
            </a:extLst>
          </p:cNvPr>
          <p:cNvSpPr txBox="1"/>
          <p:nvPr/>
        </p:nvSpPr>
        <p:spPr>
          <a:xfrm>
            <a:off x="104436" y="2271113"/>
            <a:ext cx="9038525" cy="584775"/>
          </a:xfrm>
          <a:prstGeom prst="rect">
            <a:avLst/>
          </a:prstGeom>
          <a:noFill/>
        </p:spPr>
        <p:txBody>
          <a:bodyPr wrap="square" rtlCol="0">
            <a:spAutoFit/>
          </a:bodyPr>
          <a:lstStyle/>
          <a:p>
            <a:r>
              <a:rPr lang="ja-JP" altLang="en-US" sz="1600" dirty="0"/>
              <a:t>*ライフコースアプローチ：成人における疾病の原因を胎児期、乳幼児期、およびその後の人生を どのような環境で過ごし、どのような軌跡をたどってきたのかという要因で説明しようとする学問</a:t>
            </a:r>
            <a:endParaRPr kumimoji="1" lang="ja-JP" altLang="en-US" sz="1600" dirty="0"/>
          </a:p>
        </p:txBody>
      </p:sp>
    </p:spTree>
    <p:extLst>
      <p:ext uri="{BB962C8B-B14F-4D97-AF65-F5344CB8AC3E}">
        <p14:creationId xmlns:p14="http://schemas.microsoft.com/office/powerpoint/2010/main" val="388999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Path487"/>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488" name="Path488"/>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rgbClr val="FFFFFF">
              <a:alpha val="100000"/>
            </a:srgbClr>
          </a:solidFill>
          <a:ln w="0" cap="sq">
            <a:solidFill>
              <a:srgbClr val="FFFFFF"/>
            </a:solidFill>
            <a:prstDash val="solid"/>
          </a:ln>
        </p:spPr>
        <p:txBody>
          <a:bodyPr rtlCol="0" anchor="ctr"/>
          <a:lstStyle/>
          <a:p>
            <a:pPr algn="ctr"/>
            <a:endParaRPr lang="en-US" altLang="zh-CN"/>
          </a:p>
        </p:txBody>
      </p:sp>
      <p:pic>
        <p:nvPicPr>
          <p:cNvPr id="489" name="Image489"/>
          <p:cNvPicPr>
            <a:picLocks noChangeAspect="1"/>
          </p:cNvPicPr>
          <p:nvPr/>
        </p:nvPicPr>
        <p:blipFill>
          <a:blip r:embed="rId2"/>
          <a:stretch>
            <a:fillRect/>
          </a:stretch>
        </p:blipFill>
        <p:spPr>
          <a:xfrm>
            <a:off x="251520" y="228020"/>
            <a:ext cx="7348743" cy="968732"/>
          </a:xfrm>
          <a:prstGeom prst="rect">
            <a:avLst/>
          </a:prstGeom>
          <a:noFill/>
        </p:spPr>
      </p:pic>
      <p:pic>
        <p:nvPicPr>
          <p:cNvPr id="490" name="Image490"/>
          <p:cNvPicPr>
            <a:picLocks noChangeAspect="1"/>
          </p:cNvPicPr>
          <p:nvPr/>
        </p:nvPicPr>
        <p:blipFill>
          <a:blip r:embed="rId3"/>
          <a:stretch>
            <a:fillRect/>
          </a:stretch>
        </p:blipFill>
        <p:spPr>
          <a:xfrm>
            <a:off x="1028993" y="1271318"/>
            <a:ext cx="7976421" cy="5424533"/>
          </a:xfrm>
          <a:prstGeom prst="rect">
            <a:avLst/>
          </a:prstGeom>
          <a:noFill/>
        </p:spPr>
      </p:pic>
      <p:grpSp>
        <p:nvGrpSpPr>
          <p:cNvPr id="491" name="Group491"/>
          <p:cNvGrpSpPr/>
          <p:nvPr/>
        </p:nvGrpSpPr>
        <p:grpSpPr>
          <a:xfrm>
            <a:off x="328922" y="1271267"/>
            <a:ext cx="542496" cy="751006"/>
            <a:chOff x="328922" y="1271267"/>
            <a:chExt cx="542496" cy="751006"/>
          </a:xfrm>
        </p:grpSpPr>
        <p:pic>
          <p:nvPicPr>
            <p:cNvPr id="492" name="Image492"/>
            <p:cNvPicPr>
              <a:picLocks noChangeAspect="1"/>
            </p:cNvPicPr>
            <p:nvPr/>
          </p:nvPicPr>
          <p:blipFill>
            <a:blip r:embed="rId4"/>
            <a:stretch>
              <a:fillRect/>
            </a:stretch>
          </p:blipFill>
          <p:spPr>
            <a:xfrm>
              <a:off x="479100" y="1411247"/>
              <a:ext cx="369214" cy="611026"/>
            </a:xfrm>
            <a:prstGeom prst="rect">
              <a:avLst/>
            </a:prstGeom>
            <a:noFill/>
          </p:spPr>
        </p:pic>
        <p:pic>
          <p:nvPicPr>
            <p:cNvPr id="493" name="Image493"/>
            <p:cNvPicPr>
              <a:picLocks noChangeAspect="1"/>
            </p:cNvPicPr>
            <p:nvPr/>
          </p:nvPicPr>
          <p:blipFill>
            <a:blip r:embed="rId5"/>
            <a:stretch>
              <a:fillRect/>
            </a:stretch>
          </p:blipFill>
          <p:spPr>
            <a:xfrm>
              <a:off x="593735" y="1340185"/>
              <a:ext cx="277683" cy="139261"/>
            </a:xfrm>
            <a:prstGeom prst="rect">
              <a:avLst/>
            </a:prstGeom>
            <a:noFill/>
          </p:spPr>
        </p:pic>
        <p:pic>
          <p:nvPicPr>
            <p:cNvPr id="494" name="Image494"/>
            <p:cNvPicPr>
              <a:picLocks noChangeAspect="1"/>
            </p:cNvPicPr>
            <p:nvPr/>
          </p:nvPicPr>
          <p:blipFill>
            <a:blip r:embed="rId6"/>
            <a:stretch>
              <a:fillRect/>
            </a:stretch>
          </p:blipFill>
          <p:spPr>
            <a:xfrm>
              <a:off x="563671" y="1271267"/>
              <a:ext cx="85421" cy="89974"/>
            </a:xfrm>
            <a:prstGeom prst="rect">
              <a:avLst/>
            </a:prstGeom>
            <a:noFill/>
          </p:spPr>
        </p:pic>
        <p:pic>
          <p:nvPicPr>
            <p:cNvPr id="495" name="Image495"/>
            <p:cNvPicPr>
              <a:picLocks noChangeAspect="1"/>
            </p:cNvPicPr>
            <p:nvPr/>
          </p:nvPicPr>
          <p:blipFill>
            <a:blip r:embed="rId7"/>
            <a:stretch>
              <a:fillRect/>
            </a:stretch>
          </p:blipFill>
          <p:spPr>
            <a:xfrm>
              <a:off x="328922" y="1373493"/>
              <a:ext cx="281456" cy="121705"/>
            </a:xfrm>
            <a:prstGeom prst="rect">
              <a:avLst/>
            </a:prstGeom>
            <a:noFill/>
          </p:spPr>
        </p:pic>
        <p:pic>
          <p:nvPicPr>
            <p:cNvPr id="496" name="Image496"/>
            <p:cNvPicPr>
              <a:picLocks noChangeAspect="1"/>
            </p:cNvPicPr>
            <p:nvPr/>
          </p:nvPicPr>
          <p:blipFill>
            <a:blip r:embed="rId8"/>
            <a:stretch>
              <a:fillRect/>
            </a:stretch>
          </p:blipFill>
          <p:spPr>
            <a:xfrm>
              <a:off x="356905" y="1465673"/>
              <a:ext cx="144069" cy="91652"/>
            </a:xfrm>
            <a:prstGeom prst="rect">
              <a:avLst/>
            </a:prstGeom>
            <a:noFill/>
          </p:spPr>
        </p:pic>
        <p:pic>
          <p:nvPicPr>
            <p:cNvPr id="497" name="Image497"/>
            <p:cNvPicPr>
              <a:picLocks noChangeAspect="1"/>
            </p:cNvPicPr>
            <p:nvPr/>
          </p:nvPicPr>
          <p:blipFill>
            <a:blip r:embed="rId9"/>
            <a:stretch>
              <a:fillRect/>
            </a:stretch>
          </p:blipFill>
          <p:spPr>
            <a:xfrm>
              <a:off x="388105" y="1528779"/>
              <a:ext cx="117047" cy="82522"/>
            </a:xfrm>
            <a:prstGeom prst="rect">
              <a:avLst/>
            </a:prstGeom>
            <a:noFill/>
          </p:spPr>
        </p:pic>
      </p:grpSp>
      <p:pic>
        <p:nvPicPr>
          <p:cNvPr id="498" name="Image498"/>
          <p:cNvPicPr>
            <a:picLocks noChangeAspect="1"/>
          </p:cNvPicPr>
          <p:nvPr/>
        </p:nvPicPr>
        <p:blipFill>
          <a:blip r:embed="rId10"/>
          <a:stretch>
            <a:fillRect/>
          </a:stretch>
        </p:blipFill>
        <p:spPr>
          <a:xfrm>
            <a:off x="121444" y="3952537"/>
            <a:ext cx="836206" cy="547830"/>
          </a:xfrm>
          <a:prstGeom prst="rect">
            <a:avLst/>
          </a:prstGeom>
          <a:noFill/>
        </p:spPr>
      </p:pic>
      <p:pic>
        <p:nvPicPr>
          <p:cNvPr id="499" name="Image499"/>
          <p:cNvPicPr>
            <a:picLocks noChangeAspect="1"/>
          </p:cNvPicPr>
          <p:nvPr/>
        </p:nvPicPr>
        <p:blipFill>
          <a:blip r:embed="rId11"/>
          <a:stretch>
            <a:fillRect/>
          </a:stretch>
        </p:blipFill>
        <p:spPr>
          <a:xfrm>
            <a:off x="337974" y="2494924"/>
            <a:ext cx="533393" cy="469897"/>
          </a:xfrm>
          <a:prstGeom prst="rect">
            <a:avLst/>
          </a:prstGeom>
          <a:noFill/>
        </p:spPr>
      </p:pic>
      <p:sp>
        <p:nvSpPr>
          <p:cNvPr id="500" name="Text Box500"/>
          <p:cNvSpPr txBox="1"/>
          <p:nvPr/>
        </p:nvSpPr>
        <p:spPr>
          <a:xfrm>
            <a:off x="604670" y="303053"/>
            <a:ext cx="7405104" cy="1397755"/>
          </a:xfrm>
          <a:prstGeom prst="rect">
            <a:avLst/>
          </a:prstGeom>
        </p:spPr>
        <p:txBody>
          <a:bodyPr wrap="square" lIns="0" tIns="0" rIns="0" rtlCol="0">
            <a:spAutoFit/>
          </a:bodyPr>
          <a:lstStyle/>
          <a:p>
            <a:pPr algn="l">
              <a:lnSpc>
                <a:spcPts val="0"/>
              </a:lnSpc>
            </a:pPr>
            <a:endParaRPr dirty="0"/>
          </a:p>
          <a:p>
            <a:pPr marL="697086" indent="-697086" algn="l" rtl="0">
              <a:lnSpc>
                <a:spcPts val="5583"/>
              </a:lnSpc>
            </a:pPr>
            <a:r>
              <a:rPr lang="en-US" altLang="zh-CN" sz="2800" b="1" spc="-3" dirty="0">
                <a:solidFill>
                  <a:srgbClr val="FFFFFF"/>
                </a:solidFill>
                <a:latin typeface="游ゴシック Medium" panose="020B0500000000000000" pitchFamily="50" charset="-128"/>
                <a:ea typeface="游ゴシック Medium" panose="020B0500000000000000" pitchFamily="50" charset="-128"/>
                <a:cs typeface="Calibri"/>
              </a:rPr>
              <a:t>HPV</a:t>
            </a:r>
            <a:r>
              <a:rPr lang="ja-JP" altLang="en-US" sz="2800" b="1" spc="-3" dirty="0">
                <a:solidFill>
                  <a:srgbClr val="FFFFFF"/>
                </a:solidFill>
                <a:latin typeface="游ゴシック Medium" panose="020B0500000000000000" pitchFamily="50" charset="-128"/>
                <a:ea typeface="游ゴシック Medium" panose="020B0500000000000000" pitchFamily="50" charset="-128"/>
                <a:cs typeface="Calibri"/>
              </a:rPr>
              <a:t>ワクチン接種率</a:t>
            </a:r>
            <a:r>
              <a:rPr lang="en-US" altLang="ja-JP" sz="2800" b="1" spc="-3" dirty="0">
                <a:solidFill>
                  <a:srgbClr val="FFFFFF"/>
                </a:solidFill>
                <a:latin typeface="游ゴシック Medium" panose="020B0500000000000000" pitchFamily="50" charset="-128"/>
                <a:ea typeface="游ゴシック Medium" panose="020B0500000000000000" pitchFamily="50" charset="-128"/>
                <a:cs typeface="Calibri"/>
              </a:rPr>
              <a:t>90%</a:t>
            </a:r>
            <a:r>
              <a:rPr lang="ja-JP" altLang="en-US" sz="2800" b="1" spc="-3" dirty="0">
                <a:solidFill>
                  <a:srgbClr val="FFFFFF"/>
                </a:solidFill>
                <a:latin typeface="游ゴシック Medium" panose="020B0500000000000000" pitchFamily="50" charset="-128"/>
                <a:ea typeface="游ゴシック Medium" panose="020B0500000000000000" pitchFamily="50" charset="-128"/>
                <a:cs typeface="Calibri"/>
              </a:rPr>
              <a:t>を実現するために</a:t>
            </a:r>
            <a:endParaRPr lang="en-US" altLang="ja-JP" sz="2800" b="1" spc="-3" dirty="0">
              <a:solidFill>
                <a:srgbClr val="FFFFFF"/>
              </a:solidFill>
              <a:latin typeface="游ゴシック Medium" panose="020B0500000000000000" pitchFamily="50" charset="-128"/>
              <a:ea typeface="游ゴシック Medium" panose="020B0500000000000000" pitchFamily="50" charset="-128"/>
              <a:cs typeface="Calibri"/>
            </a:endParaRPr>
          </a:p>
          <a:p>
            <a:pPr marL="697086" indent="-697086" algn="l" rtl="0">
              <a:lnSpc>
                <a:spcPts val="5583"/>
              </a:lnSpc>
            </a:pPr>
            <a:r>
              <a:rPr lang="ja-JP" altLang="en-US" sz="2800" b="1" spc="-3" dirty="0">
                <a:solidFill>
                  <a:srgbClr val="FFFFFF"/>
                </a:solidFill>
                <a:latin typeface="游ゴシック Medium" panose="020B0500000000000000" pitchFamily="50" charset="-128"/>
                <a:ea typeface="游ゴシック Medium" panose="020B0500000000000000" pitchFamily="50" charset="-128"/>
                <a:cs typeface="Calibri"/>
              </a:rPr>
              <a:t>　  </a:t>
            </a:r>
            <a:r>
              <a:rPr lang="en-US" altLang="zh-CN" sz="2800" b="1" dirty="0">
                <a:solidFill>
                  <a:srgbClr val="FFFFFF"/>
                </a:solidFill>
                <a:latin typeface="游ゴシック Medium" panose="020B0500000000000000" pitchFamily="50" charset="-128"/>
                <a:ea typeface="游ゴシック Medium" panose="020B0500000000000000" pitchFamily="50" charset="-128"/>
                <a:cs typeface="Calibri"/>
              </a:rPr>
              <a:t> </a:t>
            </a:r>
            <a:r>
              <a:rPr lang="en-US" altLang="zh-CN" sz="1800" b="1" u="sng" spc="3" dirty="0">
                <a:solidFill>
                  <a:srgbClr val="FFFFFF"/>
                </a:solidFill>
                <a:latin typeface="游ゴシック Medium" panose="020B0500000000000000" pitchFamily="50" charset="-128"/>
                <a:ea typeface="游ゴシック Medium" panose="020B0500000000000000" pitchFamily="50" charset="-128"/>
                <a:cs typeface="Calibri"/>
              </a:rPr>
              <a:t>WHO</a:t>
            </a:r>
            <a:r>
              <a:rPr lang="en-US" altLang="zh-CN" sz="1800" b="1" u="sng" dirty="0">
                <a:solidFill>
                  <a:srgbClr val="FFFFFF"/>
                </a:solidFill>
                <a:latin typeface="游ゴシック Medium" panose="020B0500000000000000" pitchFamily="50" charset="-128"/>
                <a:ea typeface="游ゴシック Medium" panose="020B0500000000000000" pitchFamily="50" charset="-128"/>
                <a:cs typeface="Calibri"/>
              </a:rPr>
              <a:t> </a:t>
            </a:r>
            <a:r>
              <a:rPr lang="ja-JP" altLang="en-US" sz="1800" b="1" u="sng" spc="-7" dirty="0">
                <a:solidFill>
                  <a:srgbClr val="FFFFFF"/>
                </a:solidFill>
                <a:latin typeface="游ゴシック Medium" panose="020B0500000000000000" pitchFamily="50" charset="-128"/>
                <a:ea typeface="游ゴシック Medium" panose="020B0500000000000000" pitchFamily="50" charset="-128"/>
                <a:cs typeface="Calibri"/>
              </a:rPr>
              <a:t>の推奨</a:t>
            </a:r>
            <a:endParaRPr lang="en-US" altLang="zh-CN" sz="1800" u="sng" dirty="0">
              <a:latin typeface="游ゴシック Medium" panose="020B0500000000000000" pitchFamily="50" charset="-128"/>
              <a:ea typeface="游ゴシック Medium" panose="020B0500000000000000" pitchFamily="50" charset="-128"/>
              <a:cs typeface="Calibri"/>
            </a:endParaRPr>
          </a:p>
        </p:txBody>
      </p:sp>
      <p:sp>
        <p:nvSpPr>
          <p:cNvPr id="501" name="Text Box501"/>
          <p:cNvSpPr txBox="1"/>
          <p:nvPr/>
        </p:nvSpPr>
        <p:spPr>
          <a:xfrm>
            <a:off x="1467778" y="1664843"/>
            <a:ext cx="100330" cy="198603"/>
          </a:xfrm>
          <a:prstGeom prst="rect">
            <a:avLst/>
          </a:prstGeom>
        </p:spPr>
        <p:txBody>
          <a:bodyPr wrap="square" lIns="0" tIns="0" rIns="0" rtlCol="0">
            <a:spAutoFit/>
          </a:bodyPr>
          <a:lstStyle/>
          <a:p>
            <a:pPr algn="l">
              <a:lnSpc>
                <a:spcPts val="0"/>
              </a:lnSpc>
            </a:pPr>
            <a:endParaRPr/>
          </a:p>
          <a:p>
            <a:pPr algn="l" rtl="0">
              <a:lnSpc>
                <a:spcPts val="1564"/>
              </a:lnSpc>
            </a:pPr>
            <a:r>
              <a:rPr lang="en-US" altLang="zh-CN" sz="1400" spc="0" dirty="0">
                <a:solidFill>
                  <a:srgbClr val="FFFFFF"/>
                </a:solidFill>
                <a:latin typeface="Arial"/>
                <a:ea typeface="Arial"/>
                <a:cs typeface="Arial"/>
              </a:rPr>
              <a:t>•</a:t>
            </a:r>
            <a:endParaRPr lang="en-US" altLang="zh-CN" sz="1400">
              <a:latin typeface="Arial"/>
              <a:ea typeface="Arial"/>
              <a:cs typeface="Arial"/>
            </a:endParaRPr>
          </a:p>
        </p:txBody>
      </p:sp>
      <p:sp>
        <p:nvSpPr>
          <p:cNvPr id="502" name="Text Box502"/>
          <p:cNvSpPr txBox="1"/>
          <p:nvPr/>
        </p:nvSpPr>
        <p:spPr>
          <a:xfrm>
            <a:off x="1467778" y="1866011"/>
            <a:ext cx="100330" cy="198603"/>
          </a:xfrm>
          <a:prstGeom prst="rect">
            <a:avLst/>
          </a:prstGeom>
        </p:spPr>
        <p:txBody>
          <a:bodyPr wrap="square" lIns="0" tIns="0" rIns="0" rtlCol="0">
            <a:spAutoFit/>
          </a:bodyPr>
          <a:lstStyle/>
          <a:p>
            <a:pPr algn="l">
              <a:lnSpc>
                <a:spcPts val="0"/>
              </a:lnSpc>
            </a:pPr>
            <a:endParaRPr/>
          </a:p>
          <a:p>
            <a:pPr algn="l" rtl="0">
              <a:lnSpc>
                <a:spcPts val="1564"/>
              </a:lnSpc>
            </a:pPr>
            <a:r>
              <a:rPr lang="en-US" altLang="zh-CN" sz="1400" spc="0" dirty="0">
                <a:solidFill>
                  <a:srgbClr val="FFFFFF"/>
                </a:solidFill>
                <a:latin typeface="Arial"/>
                <a:ea typeface="Arial"/>
                <a:cs typeface="Arial"/>
              </a:rPr>
              <a:t>•</a:t>
            </a:r>
            <a:endParaRPr lang="en-US" altLang="zh-CN" sz="1400">
              <a:latin typeface="Arial"/>
              <a:ea typeface="Arial"/>
              <a:cs typeface="Arial"/>
            </a:endParaRPr>
          </a:p>
        </p:txBody>
      </p:sp>
      <p:sp>
        <p:nvSpPr>
          <p:cNvPr id="503" name="Text Box503"/>
          <p:cNvSpPr txBox="1"/>
          <p:nvPr/>
        </p:nvSpPr>
        <p:spPr>
          <a:xfrm>
            <a:off x="1467778" y="2082419"/>
            <a:ext cx="100330" cy="198603"/>
          </a:xfrm>
          <a:prstGeom prst="rect">
            <a:avLst/>
          </a:prstGeom>
        </p:spPr>
        <p:txBody>
          <a:bodyPr wrap="square" lIns="0" tIns="0" rIns="0" rtlCol="0">
            <a:spAutoFit/>
          </a:bodyPr>
          <a:lstStyle/>
          <a:p>
            <a:pPr algn="l">
              <a:lnSpc>
                <a:spcPts val="0"/>
              </a:lnSpc>
            </a:pPr>
            <a:endParaRPr/>
          </a:p>
          <a:p>
            <a:pPr algn="l" rtl="0">
              <a:lnSpc>
                <a:spcPts val="1564"/>
              </a:lnSpc>
            </a:pPr>
            <a:r>
              <a:rPr lang="en-US" altLang="zh-CN" sz="1400" spc="0" dirty="0">
                <a:solidFill>
                  <a:srgbClr val="FFFFFF"/>
                </a:solidFill>
                <a:latin typeface="Arial"/>
                <a:ea typeface="Arial"/>
                <a:cs typeface="Arial"/>
              </a:rPr>
              <a:t>•</a:t>
            </a:r>
            <a:endParaRPr lang="en-US" altLang="zh-CN" sz="1400">
              <a:latin typeface="Arial"/>
              <a:ea typeface="Arial"/>
              <a:cs typeface="Arial"/>
            </a:endParaRPr>
          </a:p>
        </p:txBody>
      </p:sp>
      <p:sp>
        <p:nvSpPr>
          <p:cNvPr id="504" name="Text Box504"/>
          <p:cNvSpPr txBox="1"/>
          <p:nvPr/>
        </p:nvSpPr>
        <p:spPr>
          <a:xfrm>
            <a:off x="1745908" y="1656487"/>
            <a:ext cx="6263865" cy="259430"/>
          </a:xfrm>
          <a:prstGeom prst="rect">
            <a:avLst/>
          </a:prstGeom>
        </p:spPr>
        <p:txBody>
          <a:bodyPr wrap="square" lIns="0" tIns="0" rIns="0" rtlCol="0">
            <a:spAutoFit/>
          </a:bodyPr>
          <a:lstStyle/>
          <a:p>
            <a:pPr algn="l">
              <a:lnSpc>
                <a:spcPts val="0"/>
              </a:lnSpc>
            </a:pPr>
            <a:endParaRPr dirty="0"/>
          </a:p>
          <a:p>
            <a:pPr algn="l" rtl="0">
              <a:lnSpc>
                <a:spcPts val="1709"/>
              </a:lnSpc>
            </a:pPr>
            <a:r>
              <a:rPr lang="en-US" altLang="ja-JP" sz="1400" spc="0" dirty="0">
                <a:solidFill>
                  <a:srgbClr val="FFFFFF"/>
                </a:solidFill>
                <a:latin typeface="游ゴシック Medium" panose="020B0500000000000000" pitchFamily="50" charset="-128"/>
                <a:ea typeface="游ゴシック Medium" panose="020B0500000000000000" pitchFamily="50" charset="-128"/>
                <a:cs typeface="Calibri"/>
              </a:rPr>
              <a:t>9-14</a:t>
            </a:r>
            <a:r>
              <a:rPr lang="ja-JP" altLang="en-US" sz="1400" spc="0" dirty="0">
                <a:solidFill>
                  <a:srgbClr val="FFFFFF"/>
                </a:solidFill>
                <a:latin typeface="游ゴシック Medium" panose="020B0500000000000000" pitchFamily="50" charset="-128"/>
                <a:ea typeface="游ゴシック Medium" panose="020B0500000000000000" pitchFamily="50" charset="-128"/>
                <a:cs typeface="Calibri"/>
              </a:rPr>
              <a:t>歳の女子に最低</a:t>
            </a:r>
            <a:r>
              <a:rPr lang="en-US" altLang="ja-JP" sz="1400" spc="0" dirty="0">
                <a:solidFill>
                  <a:srgbClr val="FFFFFF"/>
                </a:solidFill>
                <a:latin typeface="游ゴシック Medium" panose="020B0500000000000000" pitchFamily="50" charset="-128"/>
                <a:ea typeface="游ゴシック Medium" panose="020B0500000000000000" pitchFamily="50" charset="-128"/>
                <a:cs typeface="Calibri"/>
              </a:rPr>
              <a:t>6</a:t>
            </a:r>
            <a:r>
              <a:rPr lang="ja-JP" altLang="en-US" sz="1400" spc="0" dirty="0">
                <a:solidFill>
                  <a:srgbClr val="FFFFFF"/>
                </a:solidFill>
                <a:latin typeface="游ゴシック Medium" panose="020B0500000000000000" pitchFamily="50" charset="-128"/>
                <a:ea typeface="游ゴシック Medium" panose="020B0500000000000000" pitchFamily="50" charset="-128"/>
                <a:cs typeface="Calibri"/>
              </a:rPr>
              <a:t>ヶ月空けて</a:t>
            </a:r>
            <a:r>
              <a:rPr lang="en-US" altLang="ja-JP" sz="1400" spc="0" dirty="0">
                <a:solidFill>
                  <a:srgbClr val="FFFFFF"/>
                </a:solidFill>
                <a:latin typeface="游ゴシック Medium" panose="020B0500000000000000" pitchFamily="50" charset="-128"/>
                <a:ea typeface="游ゴシック Medium" panose="020B0500000000000000" pitchFamily="50" charset="-128"/>
                <a:cs typeface="Calibri"/>
              </a:rPr>
              <a:t>2</a:t>
            </a:r>
            <a:r>
              <a:rPr lang="ja-JP" altLang="en-US" sz="1400" spc="0" dirty="0">
                <a:solidFill>
                  <a:srgbClr val="FFFFFF"/>
                </a:solidFill>
                <a:latin typeface="游ゴシック Medium" panose="020B0500000000000000" pitchFamily="50" charset="-128"/>
                <a:ea typeface="游ゴシック Medium" panose="020B0500000000000000" pitchFamily="50" charset="-128"/>
                <a:cs typeface="Calibri"/>
              </a:rPr>
              <a:t>回の接種を行う</a:t>
            </a:r>
            <a:endParaRPr lang="en-US" altLang="zh-CN" sz="1400" dirty="0">
              <a:latin typeface="游ゴシック Medium" panose="020B0500000000000000" pitchFamily="50" charset="-128"/>
              <a:ea typeface="游ゴシック Medium" panose="020B0500000000000000" pitchFamily="50" charset="-128"/>
              <a:cs typeface="Calibri"/>
            </a:endParaRPr>
          </a:p>
        </p:txBody>
      </p:sp>
      <p:sp>
        <p:nvSpPr>
          <p:cNvPr id="505" name="Text Box505"/>
          <p:cNvSpPr txBox="1"/>
          <p:nvPr/>
        </p:nvSpPr>
        <p:spPr>
          <a:xfrm>
            <a:off x="1745909" y="1857655"/>
            <a:ext cx="7836876" cy="477438"/>
          </a:xfrm>
          <a:prstGeom prst="rect">
            <a:avLst/>
          </a:prstGeom>
        </p:spPr>
        <p:txBody>
          <a:bodyPr wrap="square" lIns="0" tIns="0" rIns="0" rtlCol="0">
            <a:spAutoFit/>
          </a:bodyPr>
          <a:lstStyle/>
          <a:p>
            <a:pPr algn="l">
              <a:lnSpc>
                <a:spcPts val="0"/>
              </a:lnSpc>
            </a:pPr>
            <a:endParaRPr dirty="0">
              <a:latin typeface="游ゴシック Medium" panose="020B0500000000000000" pitchFamily="50" charset="-128"/>
              <a:ea typeface="游ゴシック Medium" panose="020B0500000000000000" pitchFamily="50" charset="-128"/>
            </a:endParaRPr>
          </a:p>
          <a:p>
            <a:pPr>
              <a:lnSpc>
                <a:spcPts val="1709"/>
              </a:lnSpc>
            </a:pPr>
            <a:r>
              <a:rPr lang="ja-JP" altLang="en-US" sz="1400" spc="-3" dirty="0">
                <a:solidFill>
                  <a:srgbClr val="FFFFFF"/>
                </a:solidFill>
                <a:latin typeface="游ゴシック Medium" panose="020B0500000000000000" pitchFamily="50" charset="-128"/>
                <a:ea typeface="游ゴシック Medium" panose="020B0500000000000000" pitchFamily="50" charset="-128"/>
                <a:cs typeface="Calibri"/>
              </a:rPr>
              <a:t>導入初年度は</a:t>
            </a:r>
            <a:r>
              <a:rPr lang="en-US" altLang="ja-JP" sz="1400" dirty="0">
                <a:solidFill>
                  <a:srgbClr val="FFFFFF"/>
                </a:solidFill>
                <a:latin typeface="游ゴシック Medium" panose="020B0500000000000000" pitchFamily="50" charset="-128"/>
                <a:ea typeface="游ゴシック Medium" panose="020B0500000000000000" pitchFamily="50" charset="-128"/>
                <a:cs typeface="Calibri"/>
              </a:rPr>
              <a:t>9-14</a:t>
            </a:r>
            <a:r>
              <a:rPr lang="ja-JP" altLang="en-US" sz="1400" dirty="0">
                <a:solidFill>
                  <a:srgbClr val="FFFFFF"/>
                </a:solidFill>
                <a:latin typeface="游ゴシック Medium" panose="020B0500000000000000" pitchFamily="50" charset="-128"/>
                <a:ea typeface="游ゴシック Medium" panose="020B0500000000000000" pitchFamily="50" charset="-128"/>
                <a:cs typeface="Calibri"/>
              </a:rPr>
              <a:t>歳までの</a:t>
            </a:r>
            <a:r>
              <a:rPr lang="ja-JP" altLang="en-US" sz="1400" spc="-3" dirty="0">
                <a:solidFill>
                  <a:srgbClr val="FFFFFF"/>
                </a:solidFill>
                <a:latin typeface="游ゴシック Medium" panose="020B0500000000000000" pitchFamily="50" charset="-128"/>
                <a:ea typeface="游ゴシック Medium" panose="020B0500000000000000" pitchFamily="50" charset="-128"/>
                <a:cs typeface="Calibri"/>
              </a:rPr>
              <a:t>多世代コホート（可能なら</a:t>
            </a:r>
            <a:r>
              <a:rPr lang="en-US" altLang="ja-JP" sz="1400" spc="-3" dirty="0">
                <a:solidFill>
                  <a:srgbClr val="FFFFFF"/>
                </a:solidFill>
                <a:latin typeface="游ゴシック Medium" panose="020B0500000000000000" pitchFamily="50" charset="-128"/>
                <a:ea typeface="游ゴシック Medium" panose="020B0500000000000000" pitchFamily="50" charset="-128"/>
                <a:cs typeface="Calibri"/>
              </a:rPr>
              <a:t>15-18</a:t>
            </a:r>
            <a:r>
              <a:rPr lang="ja-JP" altLang="en-US" sz="1400" spc="-3" dirty="0">
                <a:solidFill>
                  <a:srgbClr val="FFFFFF"/>
                </a:solidFill>
                <a:latin typeface="游ゴシック Medium" panose="020B0500000000000000" pitchFamily="50" charset="-128"/>
                <a:ea typeface="游ゴシック Medium" panose="020B0500000000000000" pitchFamily="50" charset="-128"/>
                <a:cs typeface="Calibri"/>
              </a:rPr>
              <a:t>歳も）</a:t>
            </a:r>
            <a:endParaRPr lang="en-US" altLang="ja-JP" sz="1400" spc="-3" dirty="0">
              <a:solidFill>
                <a:srgbClr val="FFFFFF"/>
              </a:solidFill>
              <a:latin typeface="游ゴシック Medium" panose="020B0500000000000000" pitchFamily="50" charset="-128"/>
              <a:ea typeface="游ゴシック Medium" panose="020B0500000000000000" pitchFamily="50" charset="-128"/>
              <a:cs typeface="Calibri"/>
            </a:endParaRPr>
          </a:p>
          <a:p>
            <a:pPr>
              <a:lnSpc>
                <a:spcPts val="1709"/>
              </a:lnSpc>
            </a:pPr>
            <a:r>
              <a:rPr lang="en-US" altLang="ja-JP" sz="1400" spc="0" dirty="0">
                <a:solidFill>
                  <a:srgbClr val="FFFFFF"/>
                </a:solidFill>
                <a:latin typeface="游ゴシック Medium" panose="020B0500000000000000" pitchFamily="50" charset="-128"/>
                <a:ea typeface="游ゴシック Medium" panose="020B0500000000000000" pitchFamily="50" charset="-128"/>
                <a:cs typeface="Calibri"/>
              </a:rPr>
              <a:t>15</a:t>
            </a:r>
            <a:r>
              <a:rPr lang="ja-JP" altLang="en-US" sz="1400" spc="0" dirty="0">
                <a:solidFill>
                  <a:srgbClr val="FFFFFF"/>
                </a:solidFill>
                <a:latin typeface="游ゴシック Medium" panose="020B0500000000000000" pitchFamily="50" charset="-128"/>
                <a:ea typeface="游ゴシック Medium" panose="020B0500000000000000" pitchFamily="50" charset="-128"/>
                <a:cs typeface="Calibri"/>
              </a:rPr>
              <a:t>歳以上や免疫不全患者には</a:t>
            </a:r>
            <a:r>
              <a:rPr lang="en-US" altLang="ja-JP" sz="1400" spc="0" dirty="0">
                <a:solidFill>
                  <a:srgbClr val="FFFFFF"/>
                </a:solidFill>
                <a:latin typeface="游ゴシック Medium" panose="020B0500000000000000" pitchFamily="50" charset="-128"/>
                <a:ea typeface="游ゴシック Medium" panose="020B0500000000000000" pitchFamily="50" charset="-128"/>
                <a:cs typeface="Calibri"/>
              </a:rPr>
              <a:t>3</a:t>
            </a:r>
            <a:r>
              <a:rPr lang="ja-JP" altLang="en-US" sz="1400" spc="0" dirty="0">
                <a:solidFill>
                  <a:srgbClr val="FFFFFF"/>
                </a:solidFill>
                <a:latin typeface="游ゴシック Medium" panose="020B0500000000000000" pitchFamily="50" charset="-128"/>
                <a:ea typeface="游ゴシック Medium" panose="020B0500000000000000" pitchFamily="50" charset="-128"/>
                <a:cs typeface="Calibri"/>
              </a:rPr>
              <a:t>回接種</a:t>
            </a:r>
            <a:endParaRPr lang="en-US" altLang="zh-CN" sz="1400" dirty="0">
              <a:latin typeface="游ゴシック Medium" panose="020B0500000000000000" pitchFamily="50" charset="-128"/>
              <a:ea typeface="游ゴシック Medium" panose="020B0500000000000000" pitchFamily="50" charset="-128"/>
              <a:cs typeface="Calibri"/>
            </a:endParaRPr>
          </a:p>
        </p:txBody>
      </p:sp>
      <p:sp>
        <p:nvSpPr>
          <p:cNvPr id="506" name="Text Box506"/>
          <p:cNvSpPr txBox="1"/>
          <p:nvPr/>
        </p:nvSpPr>
        <p:spPr>
          <a:xfrm>
            <a:off x="1237141" y="2509406"/>
            <a:ext cx="4703011" cy="328360"/>
          </a:xfrm>
          <a:prstGeom prst="rect">
            <a:avLst/>
          </a:prstGeom>
        </p:spPr>
        <p:txBody>
          <a:bodyPr wrap="square" lIns="0" tIns="0" rIns="0" rtlCol="0">
            <a:spAutoFit/>
          </a:bodyPr>
          <a:lstStyle/>
          <a:p>
            <a:pPr algn="l">
              <a:lnSpc>
                <a:spcPts val="0"/>
              </a:lnSpc>
            </a:pPr>
            <a:endParaRPr dirty="0">
              <a:solidFill>
                <a:schemeClr val="bg1"/>
              </a:solidFill>
              <a:latin typeface="游ゴシック Medium" panose="020B0500000000000000" pitchFamily="50" charset="-128"/>
              <a:ea typeface="游ゴシック Medium" panose="020B0500000000000000" pitchFamily="50" charset="-128"/>
            </a:endParaRPr>
          </a:p>
          <a:p>
            <a:pPr algn="l" rtl="0">
              <a:lnSpc>
                <a:spcPts val="2198"/>
              </a:lnSpc>
            </a:pPr>
            <a:r>
              <a:rPr lang="ja-JP" altLang="en-US" sz="1800" u="sng" dirty="0">
                <a:solidFill>
                  <a:schemeClr val="bg1"/>
                </a:solidFill>
                <a:latin typeface="游ゴシック Medium" panose="020B0500000000000000" pitchFamily="50" charset="-128"/>
                <a:ea typeface="游ゴシック Medium" panose="020B0500000000000000" pitchFamily="50" charset="-128"/>
                <a:cs typeface="Calibri"/>
              </a:rPr>
              <a:t>解決すべき</a:t>
            </a:r>
            <a:r>
              <a:rPr lang="ja-JP" altLang="en-US" sz="1800" u="sng" dirty="0" smtClean="0">
                <a:solidFill>
                  <a:schemeClr val="bg1"/>
                </a:solidFill>
                <a:latin typeface="游ゴシック Medium" panose="020B0500000000000000" pitchFamily="50" charset="-128"/>
                <a:ea typeface="游ゴシック Medium" panose="020B0500000000000000" pitchFamily="50" charset="-128"/>
                <a:cs typeface="Calibri"/>
              </a:rPr>
              <a:t>こと（</a:t>
            </a:r>
            <a:r>
              <a:rPr lang="ja-JP" altLang="en-US" sz="1800" u="sng" dirty="0">
                <a:solidFill>
                  <a:schemeClr val="bg1"/>
                </a:solidFill>
                <a:latin typeface="游ゴシック Medium" panose="020B0500000000000000" pitchFamily="50" charset="-128"/>
                <a:ea typeface="游ゴシック Medium" panose="020B0500000000000000" pitchFamily="50" charset="-128"/>
                <a:cs typeface="Calibri"/>
              </a:rPr>
              <a:t>チャレンジ）</a:t>
            </a:r>
            <a:endParaRPr lang="en-US" altLang="zh-CN" sz="1800" u="sng" dirty="0">
              <a:solidFill>
                <a:schemeClr val="bg1"/>
              </a:solidFill>
              <a:latin typeface="游ゴシック Medium" panose="020B0500000000000000" pitchFamily="50" charset="-128"/>
              <a:ea typeface="游ゴシック Medium" panose="020B0500000000000000" pitchFamily="50" charset="-128"/>
              <a:cs typeface="Calibri"/>
            </a:endParaRPr>
          </a:p>
        </p:txBody>
      </p:sp>
      <p:sp>
        <p:nvSpPr>
          <p:cNvPr id="507" name="Text Box507"/>
          <p:cNvSpPr txBox="1"/>
          <p:nvPr/>
        </p:nvSpPr>
        <p:spPr>
          <a:xfrm>
            <a:off x="1468261" y="2813939"/>
            <a:ext cx="100330" cy="198602"/>
          </a:xfrm>
          <a:prstGeom prst="rect">
            <a:avLst/>
          </a:prstGeom>
        </p:spPr>
        <p:txBody>
          <a:bodyPr wrap="square" lIns="0" tIns="0" rIns="0" rtlCol="0">
            <a:spAutoFit/>
          </a:bodyPr>
          <a:lstStyle/>
          <a:p>
            <a:pPr algn="l">
              <a:lnSpc>
                <a:spcPts val="0"/>
              </a:lnSpc>
            </a:pPr>
            <a:endParaRPr/>
          </a:p>
          <a:p>
            <a:pPr algn="l" rtl="0">
              <a:lnSpc>
                <a:spcPts val="1564"/>
              </a:lnSpc>
            </a:pPr>
            <a:r>
              <a:rPr lang="en-US" altLang="zh-CN" sz="1400" spc="0" dirty="0">
                <a:solidFill>
                  <a:srgbClr val="FFFFFF"/>
                </a:solidFill>
                <a:latin typeface="Arial"/>
                <a:ea typeface="Arial"/>
                <a:cs typeface="Arial"/>
              </a:rPr>
              <a:t>•</a:t>
            </a:r>
            <a:endParaRPr lang="en-US" altLang="zh-CN" sz="1400">
              <a:latin typeface="Arial"/>
              <a:ea typeface="Arial"/>
              <a:cs typeface="Arial"/>
            </a:endParaRPr>
          </a:p>
        </p:txBody>
      </p:sp>
      <p:sp>
        <p:nvSpPr>
          <p:cNvPr id="508" name="Text Box508"/>
          <p:cNvSpPr txBox="1"/>
          <p:nvPr/>
        </p:nvSpPr>
        <p:spPr>
          <a:xfrm>
            <a:off x="1468261" y="3018155"/>
            <a:ext cx="100330" cy="198603"/>
          </a:xfrm>
          <a:prstGeom prst="rect">
            <a:avLst/>
          </a:prstGeom>
        </p:spPr>
        <p:txBody>
          <a:bodyPr wrap="square" lIns="0" tIns="0" rIns="0" rtlCol="0">
            <a:spAutoFit/>
          </a:bodyPr>
          <a:lstStyle/>
          <a:p>
            <a:pPr algn="l">
              <a:lnSpc>
                <a:spcPts val="0"/>
              </a:lnSpc>
            </a:pPr>
            <a:endParaRPr/>
          </a:p>
          <a:p>
            <a:pPr algn="l" rtl="0">
              <a:lnSpc>
                <a:spcPts val="1564"/>
              </a:lnSpc>
            </a:pPr>
            <a:r>
              <a:rPr lang="en-US" altLang="zh-CN" sz="1400" spc="0" dirty="0">
                <a:solidFill>
                  <a:srgbClr val="FFFFFF"/>
                </a:solidFill>
                <a:latin typeface="Arial"/>
                <a:ea typeface="Arial"/>
                <a:cs typeface="Arial"/>
              </a:rPr>
              <a:t>•</a:t>
            </a:r>
            <a:endParaRPr lang="en-US" altLang="zh-CN" sz="1400">
              <a:latin typeface="Arial"/>
              <a:ea typeface="Arial"/>
              <a:cs typeface="Arial"/>
            </a:endParaRPr>
          </a:p>
        </p:txBody>
      </p:sp>
      <p:sp>
        <p:nvSpPr>
          <p:cNvPr id="509" name="Text Box509"/>
          <p:cNvSpPr txBox="1"/>
          <p:nvPr/>
        </p:nvSpPr>
        <p:spPr>
          <a:xfrm>
            <a:off x="1468261" y="3231515"/>
            <a:ext cx="100330" cy="198602"/>
          </a:xfrm>
          <a:prstGeom prst="rect">
            <a:avLst/>
          </a:prstGeom>
        </p:spPr>
        <p:txBody>
          <a:bodyPr wrap="square" lIns="0" tIns="0" rIns="0" rtlCol="0">
            <a:spAutoFit/>
          </a:bodyPr>
          <a:lstStyle/>
          <a:p>
            <a:pPr algn="l">
              <a:lnSpc>
                <a:spcPts val="0"/>
              </a:lnSpc>
            </a:pPr>
            <a:endParaRPr/>
          </a:p>
          <a:p>
            <a:pPr algn="l" rtl="0">
              <a:lnSpc>
                <a:spcPts val="1564"/>
              </a:lnSpc>
            </a:pPr>
            <a:r>
              <a:rPr lang="en-US" altLang="zh-CN" sz="1400" spc="0" dirty="0">
                <a:solidFill>
                  <a:srgbClr val="FFFFFF"/>
                </a:solidFill>
                <a:latin typeface="Arial"/>
                <a:ea typeface="Arial"/>
                <a:cs typeface="Arial"/>
              </a:rPr>
              <a:t>•</a:t>
            </a:r>
            <a:endParaRPr lang="en-US" altLang="zh-CN" sz="1400">
              <a:latin typeface="Arial"/>
              <a:ea typeface="Arial"/>
              <a:cs typeface="Arial"/>
            </a:endParaRPr>
          </a:p>
        </p:txBody>
      </p:sp>
      <p:sp>
        <p:nvSpPr>
          <p:cNvPr id="510" name="Text Box510"/>
          <p:cNvSpPr txBox="1"/>
          <p:nvPr/>
        </p:nvSpPr>
        <p:spPr>
          <a:xfrm>
            <a:off x="1746391" y="2805582"/>
            <a:ext cx="2457105" cy="257122"/>
          </a:xfrm>
          <a:prstGeom prst="rect">
            <a:avLst/>
          </a:prstGeom>
        </p:spPr>
        <p:txBody>
          <a:bodyPr wrap="square" lIns="0" tIns="0" rIns="0" rtlCol="0">
            <a:spAutoFit/>
          </a:bodyPr>
          <a:lstStyle/>
          <a:p>
            <a:pPr algn="l">
              <a:lnSpc>
                <a:spcPts val="0"/>
              </a:lnSpc>
            </a:pPr>
            <a:endParaRPr dirty="0">
              <a:latin typeface="游ゴシック Medium" panose="020B0500000000000000" pitchFamily="50" charset="-128"/>
              <a:ea typeface="游ゴシック Medium" panose="020B0500000000000000" pitchFamily="50" charset="-128"/>
            </a:endParaRPr>
          </a:p>
          <a:p>
            <a:pPr algn="l" rtl="0">
              <a:lnSpc>
                <a:spcPts val="1709"/>
              </a:lnSpc>
            </a:pPr>
            <a:r>
              <a:rPr lang="en-US" altLang="zh-CN" sz="1400" spc="-2" dirty="0">
                <a:solidFill>
                  <a:srgbClr val="FFFFFF"/>
                </a:solidFill>
                <a:latin typeface="游ゴシック Medium" panose="020B0500000000000000" pitchFamily="50" charset="-128"/>
                <a:ea typeface="游ゴシック Medium" panose="020B0500000000000000" pitchFamily="50" charset="-128"/>
                <a:cs typeface="Calibri"/>
              </a:rPr>
              <a:t>HPV</a:t>
            </a:r>
            <a:r>
              <a:rPr lang="ja-JP" altLang="en-US" sz="1400" spc="-2" dirty="0">
                <a:solidFill>
                  <a:srgbClr val="FFFFFF"/>
                </a:solidFill>
                <a:latin typeface="游ゴシック Medium" panose="020B0500000000000000" pitchFamily="50" charset="-128"/>
                <a:ea typeface="游ゴシック Medium" panose="020B0500000000000000" pitchFamily="50" charset="-128"/>
                <a:cs typeface="Calibri"/>
              </a:rPr>
              <a:t>ワクチンの安定供給</a:t>
            </a:r>
            <a:endParaRPr lang="en-US" altLang="zh-CN" sz="1400" dirty="0">
              <a:latin typeface="游ゴシック Medium" panose="020B0500000000000000" pitchFamily="50" charset="-128"/>
              <a:ea typeface="游ゴシック Medium" panose="020B0500000000000000" pitchFamily="50" charset="-128"/>
              <a:cs typeface="Calibri"/>
            </a:endParaRPr>
          </a:p>
        </p:txBody>
      </p:sp>
      <p:sp>
        <p:nvSpPr>
          <p:cNvPr id="511" name="Text Box511"/>
          <p:cNvSpPr txBox="1"/>
          <p:nvPr/>
        </p:nvSpPr>
        <p:spPr>
          <a:xfrm>
            <a:off x="1746391" y="3009799"/>
            <a:ext cx="4193761" cy="259430"/>
          </a:xfrm>
          <a:prstGeom prst="rect">
            <a:avLst/>
          </a:prstGeom>
        </p:spPr>
        <p:txBody>
          <a:bodyPr wrap="square" lIns="0" tIns="0" rIns="0" rtlCol="0">
            <a:spAutoFit/>
          </a:bodyPr>
          <a:lstStyle/>
          <a:p>
            <a:pPr algn="l">
              <a:lnSpc>
                <a:spcPts val="0"/>
              </a:lnSpc>
            </a:pPr>
            <a:endParaRPr dirty="0">
              <a:latin typeface="游ゴシック Medium" panose="020B0500000000000000" pitchFamily="50" charset="-128"/>
              <a:ea typeface="游ゴシック Medium" panose="020B0500000000000000" pitchFamily="50" charset="-128"/>
            </a:endParaRPr>
          </a:p>
          <a:p>
            <a:pPr algn="l" rtl="0">
              <a:lnSpc>
                <a:spcPts val="1709"/>
              </a:lnSpc>
            </a:pPr>
            <a:r>
              <a:rPr lang="ja-JP" altLang="en-US" sz="1400" spc="-8" dirty="0">
                <a:solidFill>
                  <a:srgbClr val="FFFFFF"/>
                </a:solidFill>
                <a:latin typeface="游ゴシック Medium" panose="020B0500000000000000" pitchFamily="50" charset="-128"/>
                <a:ea typeface="游ゴシック Medium" panose="020B0500000000000000" pitchFamily="50" charset="-128"/>
                <a:cs typeface="Calibri"/>
              </a:rPr>
              <a:t>ワクチン自体も配送コストも高い</a:t>
            </a:r>
            <a:endParaRPr lang="en-US" altLang="zh-CN" sz="1400" dirty="0">
              <a:latin typeface="游ゴシック Medium" panose="020B0500000000000000" pitchFamily="50" charset="-128"/>
              <a:ea typeface="游ゴシック Medium" panose="020B0500000000000000" pitchFamily="50" charset="-128"/>
              <a:cs typeface="Calibri"/>
            </a:endParaRPr>
          </a:p>
        </p:txBody>
      </p:sp>
      <p:sp>
        <p:nvSpPr>
          <p:cNvPr id="512" name="Text Box512"/>
          <p:cNvSpPr txBox="1"/>
          <p:nvPr/>
        </p:nvSpPr>
        <p:spPr>
          <a:xfrm>
            <a:off x="1746391" y="3223158"/>
            <a:ext cx="6480294" cy="477438"/>
          </a:xfrm>
          <a:prstGeom prst="rect">
            <a:avLst/>
          </a:prstGeom>
        </p:spPr>
        <p:txBody>
          <a:bodyPr wrap="square" lIns="0" tIns="0" rIns="0" rtlCol="0">
            <a:spAutoFit/>
          </a:bodyPr>
          <a:lstStyle/>
          <a:p>
            <a:pPr algn="l">
              <a:lnSpc>
                <a:spcPts val="0"/>
              </a:lnSpc>
            </a:pPr>
            <a:endParaRPr dirty="0">
              <a:latin typeface="游ゴシック Medium" panose="020B0500000000000000" pitchFamily="50" charset="-128"/>
              <a:ea typeface="游ゴシック Medium" panose="020B0500000000000000" pitchFamily="50" charset="-128"/>
            </a:endParaRPr>
          </a:p>
          <a:p>
            <a:pPr algn="l" rtl="0">
              <a:lnSpc>
                <a:spcPts val="1707"/>
              </a:lnSpc>
            </a:pPr>
            <a:r>
              <a:rPr lang="ja-JP" altLang="en-US" sz="1400" spc="18" dirty="0">
                <a:solidFill>
                  <a:srgbClr val="FFFFFF"/>
                </a:solidFill>
                <a:latin typeface="游ゴシック Medium" panose="020B0500000000000000" pitchFamily="50" charset="-128"/>
                <a:ea typeface="游ゴシック Medium" panose="020B0500000000000000" pitchFamily="50" charset="-128"/>
                <a:cs typeface="Calibri"/>
              </a:rPr>
              <a:t>普及戦略の選択、コミュニケーション不足、躊躇に関わる要因などのために、ワクチン導入後も多くの国で接種率が低い</a:t>
            </a:r>
            <a:endParaRPr lang="en-US" altLang="zh-CN" sz="1400" dirty="0">
              <a:latin typeface="游ゴシック Medium" panose="020B0500000000000000" pitchFamily="50" charset="-128"/>
              <a:ea typeface="游ゴシック Medium" panose="020B0500000000000000" pitchFamily="50" charset="-128"/>
              <a:cs typeface="Calibri"/>
            </a:endParaRPr>
          </a:p>
        </p:txBody>
      </p:sp>
      <p:sp>
        <p:nvSpPr>
          <p:cNvPr id="513" name="Text Box513"/>
          <p:cNvSpPr txBox="1"/>
          <p:nvPr/>
        </p:nvSpPr>
        <p:spPr>
          <a:xfrm>
            <a:off x="1265062" y="3904411"/>
            <a:ext cx="1966727" cy="321755"/>
          </a:xfrm>
          <a:prstGeom prst="rect">
            <a:avLst/>
          </a:prstGeom>
        </p:spPr>
        <p:txBody>
          <a:bodyPr wrap="square" lIns="0" tIns="0" rIns="0" rtlCol="0">
            <a:spAutoFit/>
          </a:bodyPr>
          <a:lstStyle/>
          <a:p>
            <a:pPr algn="l">
              <a:lnSpc>
                <a:spcPts val="0"/>
              </a:lnSpc>
            </a:pPr>
            <a:endParaRPr dirty="0">
              <a:latin typeface="游ゴシック Medium" panose="020B0500000000000000" pitchFamily="50" charset="-128"/>
              <a:ea typeface="游ゴシック Medium" panose="020B0500000000000000" pitchFamily="50" charset="-128"/>
            </a:endParaRPr>
          </a:p>
          <a:p>
            <a:pPr algn="l" rtl="0">
              <a:lnSpc>
                <a:spcPts val="2198"/>
              </a:lnSpc>
            </a:pPr>
            <a:r>
              <a:rPr lang="ja-JP" altLang="en-US" b="1" u="sng" spc="-10" dirty="0">
                <a:solidFill>
                  <a:srgbClr val="FFFFFF"/>
                </a:solidFill>
                <a:latin typeface="游ゴシック Medium" panose="020B0500000000000000" pitchFamily="50" charset="-128"/>
                <a:ea typeface="游ゴシック Medium" panose="020B0500000000000000" pitchFamily="50" charset="-128"/>
                <a:cs typeface="Calibri"/>
              </a:rPr>
              <a:t>具体的な推進策</a:t>
            </a:r>
            <a:endParaRPr lang="en-US" altLang="zh-CN" sz="1800" u="sng" dirty="0">
              <a:latin typeface="游ゴシック Medium" panose="020B0500000000000000" pitchFamily="50" charset="-128"/>
              <a:ea typeface="游ゴシック Medium" panose="020B0500000000000000" pitchFamily="50" charset="-128"/>
              <a:cs typeface="Calibri"/>
            </a:endParaRPr>
          </a:p>
        </p:txBody>
      </p:sp>
      <p:sp>
        <p:nvSpPr>
          <p:cNvPr id="2" name="テキスト ボックス 1">
            <a:extLst>
              <a:ext uri="{FF2B5EF4-FFF2-40B4-BE49-F238E27FC236}">
                <a16:creationId xmlns:a16="http://schemas.microsoft.com/office/drawing/2014/main" id="{1033F5A4-964F-4E37-96DC-FE3AD7A8BF79}"/>
              </a:ext>
            </a:extLst>
          </p:cNvPr>
          <p:cNvSpPr txBox="1"/>
          <p:nvPr/>
        </p:nvSpPr>
        <p:spPr>
          <a:xfrm>
            <a:off x="1403648" y="4152000"/>
            <a:ext cx="7346759" cy="2031325"/>
          </a:xfrm>
          <a:prstGeom prst="rect">
            <a:avLst/>
          </a:prstGeom>
          <a:noFill/>
        </p:spPr>
        <p:txBody>
          <a:bodyPr wrap="square" rtlCol="0">
            <a:spAutoFit/>
          </a:bodyPr>
          <a:lstStyle/>
          <a:p>
            <a:r>
              <a:rPr lang="en-US" altLang="ja-JP" sz="1400" dirty="0">
                <a:solidFill>
                  <a:schemeClr val="bg1"/>
                </a:solidFill>
                <a:latin typeface="游ゴシック Medium" panose="020B0500000000000000" pitchFamily="50" charset="-128"/>
                <a:ea typeface="游ゴシック Medium" panose="020B0500000000000000" pitchFamily="50" charset="-128"/>
              </a:rPr>
              <a:t>HPV</a:t>
            </a:r>
            <a:r>
              <a:rPr lang="ja-JP" altLang="en-US" sz="1400" dirty="0">
                <a:solidFill>
                  <a:schemeClr val="bg1"/>
                </a:solidFill>
                <a:latin typeface="游ゴシック Medium" panose="020B0500000000000000" pitchFamily="50" charset="-128"/>
                <a:ea typeface="游ゴシック Medium" panose="020B0500000000000000" pitchFamily="50" charset="-128"/>
              </a:rPr>
              <a:t>ワクチン供給を安定化させ手頃な価格に設定する</a:t>
            </a:r>
            <a:br>
              <a:rPr lang="ja-JP" altLang="en-US" sz="1400" dirty="0">
                <a:solidFill>
                  <a:schemeClr val="bg1"/>
                </a:solidFill>
                <a:latin typeface="游ゴシック Medium" panose="020B0500000000000000" pitchFamily="50" charset="-128"/>
                <a:ea typeface="游ゴシック Medium" panose="020B0500000000000000" pitchFamily="50" charset="-128"/>
              </a:rPr>
            </a:br>
            <a:r>
              <a:rPr lang="ja-JP" altLang="en-US" sz="1400" dirty="0">
                <a:solidFill>
                  <a:schemeClr val="bg1"/>
                </a:solidFill>
                <a:latin typeface="游ゴシック Medium" panose="020B0500000000000000" pitchFamily="50" charset="-128"/>
                <a:ea typeface="游ゴシック Medium" panose="020B0500000000000000" pitchFamily="50" charset="-128"/>
              </a:rPr>
              <a:t>　</a:t>
            </a:r>
            <a:r>
              <a:rPr lang="en-US" altLang="ja-JP" sz="1400" dirty="0">
                <a:solidFill>
                  <a:schemeClr val="bg1"/>
                </a:solidFill>
                <a:latin typeface="游ゴシック Medium" panose="020B0500000000000000" pitchFamily="50" charset="-128"/>
                <a:ea typeface="游ゴシック Medium" panose="020B0500000000000000" pitchFamily="50" charset="-128"/>
              </a:rPr>
              <a:t>•</a:t>
            </a:r>
            <a:r>
              <a:rPr lang="ja-JP" altLang="en-US" sz="1400" dirty="0">
                <a:solidFill>
                  <a:schemeClr val="bg1"/>
                </a:solidFill>
                <a:latin typeface="游ゴシック Medium" panose="020B0500000000000000" pitchFamily="50" charset="-128"/>
                <a:ea typeface="游ゴシック Medium" panose="020B0500000000000000" pitchFamily="50" charset="-128"/>
              </a:rPr>
              <a:t>ワクチン供給の制約を克服するため、パートナーと民間企業との協調的努力</a:t>
            </a:r>
            <a:br>
              <a:rPr lang="ja-JP" altLang="en-US" sz="1400" dirty="0">
                <a:solidFill>
                  <a:schemeClr val="bg1"/>
                </a:solidFill>
                <a:latin typeface="游ゴシック Medium" panose="020B0500000000000000" pitchFamily="50" charset="-128"/>
                <a:ea typeface="游ゴシック Medium" panose="020B0500000000000000" pitchFamily="50" charset="-128"/>
              </a:rPr>
            </a:br>
            <a:r>
              <a:rPr lang="ja-JP" altLang="en-US" sz="1400" dirty="0">
                <a:solidFill>
                  <a:schemeClr val="bg1"/>
                </a:solidFill>
                <a:latin typeface="游ゴシック Medium" panose="020B0500000000000000" pitchFamily="50" charset="-128"/>
                <a:ea typeface="游ゴシック Medium" panose="020B0500000000000000" pitchFamily="50" charset="-128"/>
              </a:rPr>
              <a:t>　　</a:t>
            </a:r>
            <a:r>
              <a:rPr lang="en-US" altLang="ja-JP" sz="1400" dirty="0">
                <a:solidFill>
                  <a:schemeClr val="bg1"/>
                </a:solidFill>
                <a:latin typeface="游ゴシック Medium" panose="020B0500000000000000" pitchFamily="50" charset="-128"/>
                <a:ea typeface="游ゴシック Medium" panose="020B0500000000000000" pitchFamily="50" charset="-128"/>
              </a:rPr>
              <a:t>HPV</a:t>
            </a:r>
            <a:r>
              <a:rPr lang="ja-JP" altLang="en-US" sz="1400" dirty="0">
                <a:solidFill>
                  <a:schemeClr val="bg1"/>
                </a:solidFill>
                <a:latin typeface="游ゴシック Medium" panose="020B0500000000000000" pitchFamily="50" charset="-128"/>
                <a:ea typeface="游ゴシック Medium" panose="020B0500000000000000" pitchFamily="50" charset="-128"/>
              </a:rPr>
              <a:t>ワクチンの導入</a:t>
            </a:r>
            <a:br>
              <a:rPr lang="ja-JP" altLang="en-US" sz="1400" dirty="0">
                <a:solidFill>
                  <a:schemeClr val="bg1"/>
                </a:solidFill>
                <a:latin typeface="游ゴシック Medium" panose="020B0500000000000000" pitchFamily="50" charset="-128"/>
                <a:ea typeface="游ゴシック Medium" panose="020B0500000000000000" pitchFamily="50" charset="-128"/>
              </a:rPr>
            </a:br>
            <a:r>
              <a:rPr lang="ja-JP" altLang="en-US" sz="1400" dirty="0">
                <a:solidFill>
                  <a:schemeClr val="bg1"/>
                </a:solidFill>
                <a:latin typeface="游ゴシック Medium" panose="020B0500000000000000" pitchFamily="50" charset="-128"/>
                <a:ea typeface="游ゴシック Medium" panose="020B0500000000000000" pitchFamily="50" charset="-128"/>
              </a:rPr>
              <a:t>　</a:t>
            </a:r>
            <a:r>
              <a:rPr lang="en-US" altLang="ja-JP" sz="1400" dirty="0">
                <a:solidFill>
                  <a:schemeClr val="bg1"/>
                </a:solidFill>
                <a:latin typeface="游ゴシック Medium" panose="020B0500000000000000" pitchFamily="50" charset="-128"/>
                <a:ea typeface="游ゴシック Medium" panose="020B0500000000000000" pitchFamily="50" charset="-128"/>
              </a:rPr>
              <a:t>•</a:t>
            </a:r>
            <a:r>
              <a:rPr lang="ja-JP" altLang="en-US" sz="1400" dirty="0">
                <a:solidFill>
                  <a:schemeClr val="bg1"/>
                </a:solidFill>
                <a:latin typeface="游ゴシック Medium" panose="020B0500000000000000" pitchFamily="50" charset="-128"/>
                <a:ea typeface="游ゴシック Medium" panose="020B0500000000000000" pitchFamily="50" charset="-128"/>
              </a:rPr>
              <a:t>より多くの国でワクチンを導入するために各国からもしくは支援者や金融機関から</a:t>
            </a:r>
            <a:endParaRPr lang="en-US" altLang="ja-JP" sz="1400" dirty="0">
              <a:solidFill>
                <a:schemeClr val="bg1"/>
              </a:solidFill>
              <a:latin typeface="游ゴシック Medium" panose="020B0500000000000000" pitchFamily="50" charset="-128"/>
              <a:ea typeface="游ゴシック Medium" panose="020B0500000000000000" pitchFamily="50" charset="-128"/>
            </a:endParaRPr>
          </a:p>
          <a:p>
            <a:r>
              <a:rPr lang="ja-JP" altLang="en-US" sz="1400" dirty="0">
                <a:solidFill>
                  <a:schemeClr val="bg1"/>
                </a:solidFill>
                <a:latin typeface="游ゴシック Medium" panose="020B0500000000000000" pitchFamily="50" charset="-128"/>
                <a:ea typeface="游ゴシック Medium" panose="020B0500000000000000" pitchFamily="50" charset="-128"/>
              </a:rPr>
              <a:t>　  持続可能な資源を特定し活用するための協調的なイニシアチブ</a:t>
            </a:r>
            <a:br>
              <a:rPr lang="ja-JP" altLang="en-US" sz="1400" dirty="0">
                <a:solidFill>
                  <a:schemeClr val="bg1"/>
                </a:solidFill>
                <a:latin typeface="游ゴシック Medium" panose="020B0500000000000000" pitchFamily="50" charset="-128"/>
                <a:ea typeface="游ゴシック Medium" panose="020B0500000000000000" pitchFamily="50" charset="-128"/>
              </a:rPr>
            </a:br>
            <a:r>
              <a:rPr lang="ja-JP" altLang="en-US" sz="1400" dirty="0">
                <a:solidFill>
                  <a:schemeClr val="bg1"/>
                </a:solidFill>
                <a:latin typeface="游ゴシック Medium" panose="020B0500000000000000" pitchFamily="50" charset="-128"/>
                <a:ea typeface="游ゴシック Medium" panose="020B0500000000000000" pitchFamily="50" charset="-128"/>
              </a:rPr>
              <a:t>ワクチン提供の質と範囲の向上</a:t>
            </a:r>
            <a:br>
              <a:rPr lang="ja-JP" altLang="en-US" sz="1400" dirty="0">
                <a:solidFill>
                  <a:schemeClr val="bg1"/>
                </a:solidFill>
                <a:latin typeface="游ゴシック Medium" panose="020B0500000000000000" pitchFamily="50" charset="-128"/>
                <a:ea typeface="游ゴシック Medium" panose="020B0500000000000000" pitchFamily="50" charset="-128"/>
              </a:rPr>
            </a:br>
            <a:r>
              <a:rPr lang="ja-JP" altLang="en-US" sz="1400" dirty="0">
                <a:solidFill>
                  <a:schemeClr val="bg1"/>
                </a:solidFill>
                <a:latin typeface="游ゴシック Medium" panose="020B0500000000000000" pitchFamily="50" charset="-128"/>
                <a:ea typeface="游ゴシック Medium" panose="020B0500000000000000" pitchFamily="50" charset="-128"/>
              </a:rPr>
              <a:t>　</a:t>
            </a:r>
            <a:r>
              <a:rPr lang="en-US" altLang="ja-JP" sz="1400" dirty="0">
                <a:solidFill>
                  <a:schemeClr val="bg1"/>
                </a:solidFill>
                <a:latin typeface="游ゴシック Medium" panose="020B0500000000000000" pitchFamily="50" charset="-128"/>
                <a:ea typeface="游ゴシック Medium" panose="020B0500000000000000" pitchFamily="50" charset="-128"/>
              </a:rPr>
              <a:t>•</a:t>
            </a:r>
            <a:r>
              <a:rPr lang="ja-JP" altLang="en-US" sz="1400" dirty="0">
                <a:solidFill>
                  <a:schemeClr val="bg1"/>
                </a:solidFill>
                <a:latin typeface="游ゴシック Medium" panose="020B0500000000000000" pitchFamily="50" charset="-128"/>
                <a:ea typeface="游ゴシック Medium" panose="020B0500000000000000" pitchFamily="50" charset="-128"/>
              </a:rPr>
              <a:t>多部門が関与する質の高いワクチン導入計画を策定し、実施する</a:t>
            </a:r>
            <a:br>
              <a:rPr lang="ja-JP" altLang="en-US" sz="1400" dirty="0">
                <a:solidFill>
                  <a:schemeClr val="bg1"/>
                </a:solidFill>
                <a:latin typeface="游ゴシック Medium" panose="020B0500000000000000" pitchFamily="50" charset="-128"/>
                <a:ea typeface="游ゴシック Medium" panose="020B0500000000000000" pitchFamily="50" charset="-128"/>
              </a:rPr>
            </a:br>
            <a:r>
              <a:rPr lang="ja-JP" altLang="en-US" sz="1400" dirty="0">
                <a:solidFill>
                  <a:schemeClr val="bg1"/>
                </a:solidFill>
                <a:latin typeface="游ゴシック Medium" panose="020B0500000000000000" pitchFamily="50" charset="-128"/>
                <a:ea typeface="游ゴシック Medium" panose="020B0500000000000000" pitchFamily="50" charset="-128"/>
              </a:rPr>
              <a:t>　</a:t>
            </a:r>
            <a:r>
              <a:rPr lang="en-US" altLang="ja-JP" sz="1400" dirty="0">
                <a:solidFill>
                  <a:schemeClr val="bg1"/>
                </a:solidFill>
                <a:latin typeface="游ゴシック Medium" panose="020B0500000000000000" pitchFamily="50" charset="-128"/>
                <a:ea typeface="游ゴシック Medium" panose="020B0500000000000000" pitchFamily="50" charset="-128"/>
              </a:rPr>
              <a:t>•</a:t>
            </a:r>
            <a:r>
              <a:rPr lang="ja-JP" altLang="en-US" sz="1400" dirty="0">
                <a:solidFill>
                  <a:schemeClr val="bg1"/>
                </a:solidFill>
                <a:latin typeface="游ゴシック Medium" panose="020B0500000000000000" pitchFamily="50" charset="-128"/>
                <a:ea typeface="游ゴシック Medium" panose="020B0500000000000000" pitchFamily="50" charset="-128"/>
              </a:rPr>
              <a:t>持続可能で公平なワクチン提供プラットフォームの利用と開発</a:t>
            </a:r>
            <a:br>
              <a:rPr lang="ja-JP" altLang="en-US" sz="1400" dirty="0">
                <a:solidFill>
                  <a:schemeClr val="bg1"/>
                </a:solidFill>
                <a:latin typeface="游ゴシック Medium" panose="020B0500000000000000" pitchFamily="50" charset="-128"/>
                <a:ea typeface="游ゴシック Medium" panose="020B0500000000000000" pitchFamily="50" charset="-128"/>
              </a:rPr>
            </a:br>
            <a:r>
              <a:rPr lang="ja-JP" altLang="en-US" sz="1400" dirty="0">
                <a:solidFill>
                  <a:schemeClr val="bg1"/>
                </a:solidFill>
                <a:latin typeface="游ゴシック Medium" panose="020B0500000000000000" pitchFamily="50" charset="-128"/>
                <a:ea typeface="游ゴシック Medium" panose="020B0500000000000000" pitchFamily="50" charset="-128"/>
              </a:rPr>
              <a:t>　</a:t>
            </a:r>
            <a:r>
              <a:rPr lang="en-US" altLang="ja-JP" sz="1400" dirty="0">
                <a:solidFill>
                  <a:schemeClr val="bg1"/>
                </a:solidFill>
                <a:latin typeface="游ゴシック Medium" panose="020B0500000000000000" pitchFamily="50" charset="-128"/>
                <a:ea typeface="游ゴシック Medium" panose="020B0500000000000000" pitchFamily="50" charset="-128"/>
              </a:rPr>
              <a:t>•</a:t>
            </a:r>
            <a:r>
              <a:rPr lang="ja-JP" altLang="en-US" sz="1400" dirty="0">
                <a:solidFill>
                  <a:schemeClr val="bg1"/>
                </a:solidFill>
                <a:latin typeface="游ゴシック Medium" panose="020B0500000000000000" pitchFamily="50" charset="-128"/>
                <a:ea typeface="游ゴシック Medium" panose="020B0500000000000000" pitchFamily="50" charset="-128"/>
              </a:rPr>
              <a:t>質の高い持続的なコミュニケーションと行動変容手法を確立する</a:t>
            </a:r>
            <a:endParaRPr kumimoji="1" lang="ja-JP" altLang="en-US" sz="1400" dirty="0">
              <a:solidFill>
                <a:schemeClr val="bg1"/>
              </a:solidFill>
              <a:latin typeface="游ゴシック Medium" panose="020B0500000000000000" pitchFamily="50" charset="-128"/>
              <a:ea typeface="游ゴシック Medium" panose="020B0500000000000000"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Path487"/>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488" name="Path488"/>
          <p:cNvSpPr/>
          <p:nvPr/>
        </p:nvSpPr>
        <p:spPr>
          <a:xfrm>
            <a:off x="0" y="0"/>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rgbClr val="FFFFFF">
              <a:alpha val="100000"/>
            </a:srgbClr>
          </a:solidFill>
          <a:ln w="0" cap="sq">
            <a:solidFill>
              <a:srgbClr val="FFFFFF"/>
            </a:solidFill>
            <a:prstDash val="solid"/>
          </a:ln>
        </p:spPr>
        <p:txBody>
          <a:bodyPr rtlCol="0" anchor="ctr"/>
          <a:lstStyle/>
          <a:p>
            <a:pPr algn="ctr"/>
            <a:endParaRPr lang="en-US" altLang="zh-CN"/>
          </a:p>
        </p:txBody>
      </p:sp>
      <p:pic>
        <p:nvPicPr>
          <p:cNvPr id="489" name="Image489"/>
          <p:cNvPicPr>
            <a:picLocks noChangeAspect="1"/>
          </p:cNvPicPr>
          <p:nvPr/>
        </p:nvPicPr>
        <p:blipFill>
          <a:blip r:embed="rId2"/>
          <a:stretch>
            <a:fillRect/>
          </a:stretch>
        </p:blipFill>
        <p:spPr>
          <a:xfrm>
            <a:off x="356905" y="218279"/>
            <a:ext cx="8681697" cy="968732"/>
          </a:xfrm>
          <a:prstGeom prst="rect">
            <a:avLst/>
          </a:prstGeom>
          <a:noFill/>
        </p:spPr>
      </p:pic>
      <p:pic>
        <p:nvPicPr>
          <p:cNvPr id="490" name="Image490"/>
          <p:cNvPicPr>
            <a:picLocks noChangeAspect="1"/>
          </p:cNvPicPr>
          <p:nvPr/>
        </p:nvPicPr>
        <p:blipFill>
          <a:blip r:embed="rId3"/>
          <a:stretch>
            <a:fillRect/>
          </a:stretch>
        </p:blipFill>
        <p:spPr>
          <a:xfrm>
            <a:off x="1048241" y="1215188"/>
            <a:ext cx="7976421" cy="5424533"/>
          </a:xfrm>
          <a:prstGeom prst="rect">
            <a:avLst/>
          </a:prstGeom>
          <a:noFill/>
        </p:spPr>
      </p:pic>
      <p:grpSp>
        <p:nvGrpSpPr>
          <p:cNvPr id="491" name="Group491"/>
          <p:cNvGrpSpPr/>
          <p:nvPr/>
        </p:nvGrpSpPr>
        <p:grpSpPr>
          <a:xfrm>
            <a:off x="328922" y="1271267"/>
            <a:ext cx="542496" cy="751006"/>
            <a:chOff x="328922" y="1271267"/>
            <a:chExt cx="542496" cy="751006"/>
          </a:xfrm>
        </p:grpSpPr>
        <p:pic>
          <p:nvPicPr>
            <p:cNvPr id="492" name="Image492"/>
            <p:cNvPicPr>
              <a:picLocks noChangeAspect="1"/>
            </p:cNvPicPr>
            <p:nvPr/>
          </p:nvPicPr>
          <p:blipFill>
            <a:blip r:embed="rId4"/>
            <a:stretch>
              <a:fillRect/>
            </a:stretch>
          </p:blipFill>
          <p:spPr>
            <a:xfrm>
              <a:off x="479100" y="1411247"/>
              <a:ext cx="369214" cy="611026"/>
            </a:xfrm>
            <a:prstGeom prst="rect">
              <a:avLst/>
            </a:prstGeom>
            <a:noFill/>
          </p:spPr>
        </p:pic>
        <p:pic>
          <p:nvPicPr>
            <p:cNvPr id="493" name="Image493"/>
            <p:cNvPicPr>
              <a:picLocks noChangeAspect="1"/>
            </p:cNvPicPr>
            <p:nvPr/>
          </p:nvPicPr>
          <p:blipFill>
            <a:blip r:embed="rId5"/>
            <a:stretch>
              <a:fillRect/>
            </a:stretch>
          </p:blipFill>
          <p:spPr>
            <a:xfrm>
              <a:off x="593735" y="1340185"/>
              <a:ext cx="277683" cy="139261"/>
            </a:xfrm>
            <a:prstGeom prst="rect">
              <a:avLst/>
            </a:prstGeom>
            <a:noFill/>
          </p:spPr>
        </p:pic>
        <p:pic>
          <p:nvPicPr>
            <p:cNvPr id="494" name="Image494"/>
            <p:cNvPicPr>
              <a:picLocks noChangeAspect="1"/>
            </p:cNvPicPr>
            <p:nvPr/>
          </p:nvPicPr>
          <p:blipFill>
            <a:blip r:embed="rId6"/>
            <a:stretch>
              <a:fillRect/>
            </a:stretch>
          </p:blipFill>
          <p:spPr>
            <a:xfrm>
              <a:off x="563671" y="1271267"/>
              <a:ext cx="85421" cy="89974"/>
            </a:xfrm>
            <a:prstGeom prst="rect">
              <a:avLst/>
            </a:prstGeom>
            <a:noFill/>
          </p:spPr>
        </p:pic>
        <p:pic>
          <p:nvPicPr>
            <p:cNvPr id="495" name="Image495"/>
            <p:cNvPicPr>
              <a:picLocks noChangeAspect="1"/>
            </p:cNvPicPr>
            <p:nvPr/>
          </p:nvPicPr>
          <p:blipFill>
            <a:blip r:embed="rId7"/>
            <a:stretch>
              <a:fillRect/>
            </a:stretch>
          </p:blipFill>
          <p:spPr>
            <a:xfrm>
              <a:off x="328922" y="1373493"/>
              <a:ext cx="281456" cy="121705"/>
            </a:xfrm>
            <a:prstGeom prst="rect">
              <a:avLst/>
            </a:prstGeom>
            <a:noFill/>
          </p:spPr>
        </p:pic>
        <p:pic>
          <p:nvPicPr>
            <p:cNvPr id="496" name="Image496"/>
            <p:cNvPicPr>
              <a:picLocks noChangeAspect="1"/>
            </p:cNvPicPr>
            <p:nvPr/>
          </p:nvPicPr>
          <p:blipFill>
            <a:blip r:embed="rId8"/>
            <a:stretch>
              <a:fillRect/>
            </a:stretch>
          </p:blipFill>
          <p:spPr>
            <a:xfrm>
              <a:off x="356905" y="1465673"/>
              <a:ext cx="144069" cy="91652"/>
            </a:xfrm>
            <a:prstGeom prst="rect">
              <a:avLst/>
            </a:prstGeom>
            <a:noFill/>
          </p:spPr>
        </p:pic>
        <p:pic>
          <p:nvPicPr>
            <p:cNvPr id="497" name="Image497"/>
            <p:cNvPicPr>
              <a:picLocks noChangeAspect="1"/>
            </p:cNvPicPr>
            <p:nvPr/>
          </p:nvPicPr>
          <p:blipFill>
            <a:blip r:embed="rId9"/>
            <a:stretch>
              <a:fillRect/>
            </a:stretch>
          </p:blipFill>
          <p:spPr>
            <a:xfrm>
              <a:off x="388105" y="1528779"/>
              <a:ext cx="117047" cy="82522"/>
            </a:xfrm>
            <a:prstGeom prst="rect">
              <a:avLst/>
            </a:prstGeom>
            <a:noFill/>
          </p:spPr>
        </p:pic>
      </p:grpSp>
      <p:pic>
        <p:nvPicPr>
          <p:cNvPr id="498" name="Image498"/>
          <p:cNvPicPr>
            <a:picLocks noChangeAspect="1"/>
          </p:cNvPicPr>
          <p:nvPr/>
        </p:nvPicPr>
        <p:blipFill>
          <a:blip r:embed="rId10"/>
          <a:stretch>
            <a:fillRect/>
          </a:stretch>
        </p:blipFill>
        <p:spPr>
          <a:xfrm>
            <a:off x="121444" y="3952537"/>
            <a:ext cx="836206" cy="547830"/>
          </a:xfrm>
          <a:prstGeom prst="rect">
            <a:avLst/>
          </a:prstGeom>
          <a:noFill/>
        </p:spPr>
      </p:pic>
      <p:pic>
        <p:nvPicPr>
          <p:cNvPr id="499" name="Image499"/>
          <p:cNvPicPr>
            <a:picLocks noChangeAspect="1"/>
          </p:cNvPicPr>
          <p:nvPr/>
        </p:nvPicPr>
        <p:blipFill>
          <a:blip r:embed="rId11"/>
          <a:stretch>
            <a:fillRect/>
          </a:stretch>
        </p:blipFill>
        <p:spPr>
          <a:xfrm>
            <a:off x="337974" y="2494924"/>
            <a:ext cx="533393" cy="469897"/>
          </a:xfrm>
          <a:prstGeom prst="rect">
            <a:avLst/>
          </a:prstGeom>
          <a:noFill/>
        </p:spPr>
      </p:pic>
      <p:sp>
        <p:nvSpPr>
          <p:cNvPr id="500" name="Text Box500"/>
          <p:cNvSpPr txBox="1"/>
          <p:nvPr/>
        </p:nvSpPr>
        <p:spPr>
          <a:xfrm>
            <a:off x="503328" y="303017"/>
            <a:ext cx="8790850" cy="1402372"/>
          </a:xfrm>
          <a:prstGeom prst="rect">
            <a:avLst/>
          </a:prstGeom>
        </p:spPr>
        <p:txBody>
          <a:bodyPr wrap="square" lIns="0" tIns="0" rIns="0" rtlCol="0">
            <a:spAutoFit/>
          </a:bodyPr>
          <a:lstStyle/>
          <a:p>
            <a:pPr algn="l">
              <a:lnSpc>
                <a:spcPts val="0"/>
              </a:lnSpc>
            </a:pPr>
            <a:endParaRPr dirty="0"/>
          </a:p>
          <a:p>
            <a:pPr marL="697086" indent="-697086" algn="l" rtl="0">
              <a:lnSpc>
                <a:spcPts val="5583"/>
              </a:lnSpc>
            </a:pPr>
            <a:r>
              <a:rPr lang="ja-JP" altLang="en-US" sz="2400" b="1" spc="-3" dirty="0">
                <a:solidFill>
                  <a:srgbClr val="FFFFFF"/>
                </a:solidFill>
                <a:latin typeface="游ゴシック Medium" panose="020B0500000000000000" pitchFamily="50" charset="-128"/>
                <a:ea typeface="游ゴシック Medium" panose="020B0500000000000000" pitchFamily="50" charset="-128"/>
                <a:cs typeface="Calibri"/>
              </a:rPr>
              <a:t>子宮頸がん検診受診率と前がん病変治療率</a:t>
            </a:r>
            <a:r>
              <a:rPr lang="en-US" altLang="ja-JP" sz="2400" b="1" spc="-3" dirty="0">
                <a:solidFill>
                  <a:srgbClr val="FFFFFF"/>
                </a:solidFill>
                <a:latin typeface="游ゴシック Medium" panose="020B0500000000000000" pitchFamily="50" charset="-128"/>
                <a:ea typeface="游ゴシック Medium" panose="020B0500000000000000" pitchFamily="50" charset="-128"/>
                <a:cs typeface="Calibri"/>
              </a:rPr>
              <a:t>7</a:t>
            </a:r>
            <a:r>
              <a:rPr lang="en-US" altLang="zh-CN" sz="2400" b="1" spc="-3" dirty="0">
                <a:solidFill>
                  <a:srgbClr val="FFFFFF"/>
                </a:solidFill>
                <a:latin typeface="游ゴシック Medium" panose="020B0500000000000000" pitchFamily="50" charset="-128"/>
                <a:ea typeface="游ゴシック Medium" panose="020B0500000000000000" pitchFamily="50" charset="-128"/>
                <a:cs typeface="Calibri"/>
              </a:rPr>
              <a:t>0%</a:t>
            </a:r>
            <a:r>
              <a:rPr lang="ja-JP" altLang="en-US" sz="2400" b="1" spc="-3" dirty="0">
                <a:solidFill>
                  <a:srgbClr val="FFFFFF"/>
                </a:solidFill>
                <a:latin typeface="游ゴシック Medium" panose="020B0500000000000000" pitchFamily="50" charset="-128"/>
                <a:ea typeface="游ゴシック Medium" panose="020B0500000000000000" pitchFamily="50" charset="-128"/>
                <a:cs typeface="Calibri"/>
              </a:rPr>
              <a:t>の達成のために</a:t>
            </a:r>
            <a:endParaRPr lang="en-US" altLang="ja-JP" sz="2400" b="1" spc="-3" dirty="0">
              <a:solidFill>
                <a:srgbClr val="FFFFFF"/>
              </a:solidFill>
              <a:latin typeface="游ゴシック Medium" panose="020B0500000000000000" pitchFamily="50" charset="-128"/>
              <a:ea typeface="游ゴシック Medium" panose="020B0500000000000000" pitchFamily="50" charset="-128"/>
              <a:cs typeface="Calibri"/>
            </a:endParaRPr>
          </a:p>
          <a:p>
            <a:pPr marL="697086" indent="-697086" algn="l" rtl="0">
              <a:lnSpc>
                <a:spcPts val="5583"/>
              </a:lnSpc>
            </a:pPr>
            <a:r>
              <a:rPr lang="ja-JP" altLang="en-US" sz="2800" b="1" spc="-3" dirty="0">
                <a:solidFill>
                  <a:srgbClr val="FFFFFF"/>
                </a:solidFill>
                <a:latin typeface="游ゴシック Medium" panose="020B0500000000000000" pitchFamily="50" charset="-128"/>
                <a:ea typeface="游ゴシック Medium" panose="020B0500000000000000" pitchFamily="50" charset="-128"/>
                <a:cs typeface="Calibri"/>
              </a:rPr>
              <a:t>　  </a:t>
            </a:r>
            <a:r>
              <a:rPr lang="en-US" altLang="zh-CN" sz="2800" b="1" dirty="0">
                <a:solidFill>
                  <a:srgbClr val="FFFFFF"/>
                </a:solidFill>
                <a:latin typeface="游ゴシック Medium" panose="020B0500000000000000" pitchFamily="50" charset="-128"/>
                <a:ea typeface="游ゴシック Medium" panose="020B0500000000000000" pitchFamily="50" charset="-128"/>
                <a:cs typeface="Calibri"/>
              </a:rPr>
              <a:t> </a:t>
            </a:r>
            <a:r>
              <a:rPr lang="en-US" altLang="zh-CN" sz="1800" b="1" spc="3" dirty="0">
                <a:solidFill>
                  <a:srgbClr val="FFFFFF"/>
                </a:solidFill>
                <a:latin typeface="游ゴシック Medium" panose="020B0500000000000000" pitchFamily="50" charset="-128"/>
                <a:ea typeface="游ゴシック Medium" panose="020B0500000000000000" pitchFamily="50" charset="-128"/>
                <a:cs typeface="Calibri"/>
              </a:rPr>
              <a:t>WHO</a:t>
            </a:r>
            <a:r>
              <a:rPr lang="en-US" altLang="zh-CN" sz="1800" b="1" dirty="0">
                <a:solidFill>
                  <a:srgbClr val="FFFFFF"/>
                </a:solidFill>
                <a:latin typeface="游ゴシック Medium" panose="020B0500000000000000" pitchFamily="50" charset="-128"/>
                <a:ea typeface="游ゴシック Medium" panose="020B0500000000000000" pitchFamily="50" charset="-128"/>
                <a:cs typeface="Calibri"/>
              </a:rPr>
              <a:t> </a:t>
            </a:r>
            <a:r>
              <a:rPr lang="ja-JP" altLang="en-US" sz="1800" b="1" spc="-7" dirty="0">
                <a:solidFill>
                  <a:srgbClr val="FFFFFF"/>
                </a:solidFill>
                <a:latin typeface="游ゴシック Medium" panose="020B0500000000000000" pitchFamily="50" charset="-128"/>
                <a:ea typeface="游ゴシック Medium" panose="020B0500000000000000" pitchFamily="50" charset="-128"/>
                <a:cs typeface="Calibri"/>
              </a:rPr>
              <a:t>の推奨</a:t>
            </a:r>
            <a:endParaRPr lang="en-US" altLang="zh-CN" sz="1800" dirty="0">
              <a:latin typeface="游ゴシック Medium" panose="020B0500000000000000" pitchFamily="50" charset="-128"/>
              <a:ea typeface="游ゴシック Medium" panose="020B0500000000000000" pitchFamily="50" charset="-128"/>
              <a:cs typeface="Calibri"/>
            </a:endParaRPr>
          </a:p>
        </p:txBody>
      </p:sp>
      <p:sp>
        <p:nvSpPr>
          <p:cNvPr id="501" name="Text Box501"/>
          <p:cNvSpPr txBox="1"/>
          <p:nvPr/>
        </p:nvSpPr>
        <p:spPr>
          <a:xfrm>
            <a:off x="1467778" y="1664843"/>
            <a:ext cx="100330" cy="198603"/>
          </a:xfrm>
          <a:prstGeom prst="rect">
            <a:avLst/>
          </a:prstGeom>
        </p:spPr>
        <p:txBody>
          <a:bodyPr wrap="square" lIns="0" tIns="0" rIns="0" rtlCol="0">
            <a:spAutoFit/>
          </a:bodyPr>
          <a:lstStyle/>
          <a:p>
            <a:pPr algn="l">
              <a:lnSpc>
                <a:spcPts val="0"/>
              </a:lnSpc>
            </a:pPr>
            <a:endParaRPr/>
          </a:p>
          <a:p>
            <a:pPr algn="l" rtl="0">
              <a:lnSpc>
                <a:spcPts val="1564"/>
              </a:lnSpc>
            </a:pPr>
            <a:r>
              <a:rPr lang="en-US" altLang="zh-CN" sz="1400" spc="0" dirty="0">
                <a:solidFill>
                  <a:srgbClr val="FFFFFF"/>
                </a:solidFill>
                <a:latin typeface="Arial"/>
                <a:ea typeface="Arial"/>
                <a:cs typeface="Arial"/>
              </a:rPr>
              <a:t>•</a:t>
            </a:r>
            <a:endParaRPr lang="en-US" altLang="zh-CN" sz="1400">
              <a:latin typeface="Arial"/>
              <a:ea typeface="Arial"/>
              <a:cs typeface="Arial"/>
            </a:endParaRPr>
          </a:p>
        </p:txBody>
      </p:sp>
      <p:sp>
        <p:nvSpPr>
          <p:cNvPr id="502" name="Text Box502"/>
          <p:cNvSpPr txBox="1"/>
          <p:nvPr/>
        </p:nvSpPr>
        <p:spPr>
          <a:xfrm>
            <a:off x="1467778" y="1866011"/>
            <a:ext cx="100330" cy="198603"/>
          </a:xfrm>
          <a:prstGeom prst="rect">
            <a:avLst/>
          </a:prstGeom>
        </p:spPr>
        <p:txBody>
          <a:bodyPr wrap="square" lIns="0" tIns="0" rIns="0" rtlCol="0">
            <a:spAutoFit/>
          </a:bodyPr>
          <a:lstStyle/>
          <a:p>
            <a:pPr algn="l">
              <a:lnSpc>
                <a:spcPts val="0"/>
              </a:lnSpc>
            </a:pPr>
            <a:endParaRPr/>
          </a:p>
          <a:p>
            <a:pPr algn="l" rtl="0">
              <a:lnSpc>
                <a:spcPts val="1564"/>
              </a:lnSpc>
            </a:pPr>
            <a:r>
              <a:rPr lang="en-US" altLang="zh-CN" sz="1400" spc="0" dirty="0">
                <a:solidFill>
                  <a:srgbClr val="FFFFFF"/>
                </a:solidFill>
                <a:latin typeface="Arial"/>
                <a:ea typeface="Arial"/>
                <a:cs typeface="Arial"/>
              </a:rPr>
              <a:t>•</a:t>
            </a:r>
            <a:endParaRPr lang="en-US" altLang="zh-CN" sz="1400">
              <a:latin typeface="Arial"/>
              <a:ea typeface="Arial"/>
              <a:cs typeface="Arial"/>
            </a:endParaRPr>
          </a:p>
        </p:txBody>
      </p:sp>
      <p:sp>
        <p:nvSpPr>
          <p:cNvPr id="503" name="Text Box503"/>
          <p:cNvSpPr txBox="1"/>
          <p:nvPr/>
        </p:nvSpPr>
        <p:spPr>
          <a:xfrm>
            <a:off x="1467778" y="2082419"/>
            <a:ext cx="100330" cy="198603"/>
          </a:xfrm>
          <a:prstGeom prst="rect">
            <a:avLst/>
          </a:prstGeom>
        </p:spPr>
        <p:txBody>
          <a:bodyPr wrap="square" lIns="0" tIns="0" rIns="0" rtlCol="0">
            <a:spAutoFit/>
          </a:bodyPr>
          <a:lstStyle/>
          <a:p>
            <a:pPr algn="l">
              <a:lnSpc>
                <a:spcPts val="0"/>
              </a:lnSpc>
            </a:pPr>
            <a:endParaRPr/>
          </a:p>
          <a:p>
            <a:pPr algn="l" rtl="0">
              <a:lnSpc>
                <a:spcPts val="1564"/>
              </a:lnSpc>
            </a:pPr>
            <a:r>
              <a:rPr lang="en-US" altLang="zh-CN" sz="1400" spc="0" dirty="0">
                <a:solidFill>
                  <a:srgbClr val="FFFFFF"/>
                </a:solidFill>
                <a:latin typeface="Arial"/>
                <a:ea typeface="Arial"/>
                <a:cs typeface="Arial"/>
              </a:rPr>
              <a:t>•</a:t>
            </a:r>
            <a:endParaRPr lang="en-US" altLang="zh-CN" sz="1400">
              <a:latin typeface="Arial"/>
              <a:ea typeface="Arial"/>
              <a:cs typeface="Arial"/>
            </a:endParaRPr>
          </a:p>
        </p:txBody>
      </p:sp>
      <p:sp>
        <p:nvSpPr>
          <p:cNvPr id="504" name="Text Box504"/>
          <p:cNvSpPr txBox="1"/>
          <p:nvPr/>
        </p:nvSpPr>
        <p:spPr>
          <a:xfrm>
            <a:off x="1745908" y="1656487"/>
            <a:ext cx="6354484" cy="264240"/>
          </a:xfrm>
          <a:prstGeom prst="rect">
            <a:avLst/>
          </a:prstGeom>
        </p:spPr>
        <p:txBody>
          <a:bodyPr wrap="square" lIns="0" tIns="0" rIns="0" rtlCol="0">
            <a:spAutoFit/>
          </a:bodyPr>
          <a:lstStyle/>
          <a:p>
            <a:pPr algn="l">
              <a:lnSpc>
                <a:spcPts val="0"/>
              </a:lnSpc>
            </a:pPr>
            <a:endParaRPr dirty="0"/>
          </a:p>
          <a:p>
            <a:pPr algn="l" rtl="0">
              <a:lnSpc>
                <a:spcPts val="1709"/>
              </a:lnSpc>
            </a:pPr>
            <a:r>
              <a:rPr lang="en-US" altLang="ja-JP" sz="1400" spc="0" dirty="0">
                <a:solidFill>
                  <a:srgbClr val="FFFFFF"/>
                </a:solidFill>
                <a:latin typeface="游ゴシック Medium" panose="020B0500000000000000" pitchFamily="50" charset="-128"/>
                <a:ea typeface="游ゴシック Medium" panose="020B0500000000000000" pitchFamily="50" charset="-128"/>
                <a:cs typeface="Calibri"/>
              </a:rPr>
              <a:t>30</a:t>
            </a:r>
            <a:r>
              <a:rPr lang="ja-JP" altLang="en-US" sz="1400" spc="0" dirty="0">
                <a:solidFill>
                  <a:srgbClr val="FFFFFF"/>
                </a:solidFill>
                <a:latin typeface="游ゴシック Medium" panose="020B0500000000000000" pitchFamily="50" charset="-128"/>
                <a:ea typeface="游ゴシック Medium" panose="020B0500000000000000" pitchFamily="50" charset="-128"/>
                <a:cs typeface="Calibri"/>
              </a:rPr>
              <a:t>－</a:t>
            </a:r>
            <a:r>
              <a:rPr lang="en-US" altLang="ja-JP" sz="1400" spc="0" dirty="0">
                <a:solidFill>
                  <a:srgbClr val="FFFFFF"/>
                </a:solidFill>
                <a:latin typeface="游ゴシック Medium" panose="020B0500000000000000" pitchFamily="50" charset="-128"/>
                <a:ea typeface="游ゴシック Medium" panose="020B0500000000000000" pitchFamily="50" charset="-128"/>
                <a:cs typeface="Calibri"/>
              </a:rPr>
              <a:t>49</a:t>
            </a:r>
            <a:r>
              <a:rPr lang="ja-JP" altLang="en-US" sz="1400" spc="0" dirty="0">
                <a:solidFill>
                  <a:srgbClr val="FFFFFF"/>
                </a:solidFill>
                <a:latin typeface="游ゴシック Medium" panose="020B0500000000000000" pitchFamily="50" charset="-128"/>
                <a:ea typeface="游ゴシック Medium" panose="020B0500000000000000" pitchFamily="50" charset="-128"/>
                <a:cs typeface="Calibri"/>
              </a:rPr>
              <a:t>歳の女性が最低一度は検診を受け、さらには</a:t>
            </a:r>
            <a:r>
              <a:rPr lang="en-US" altLang="ja-JP" sz="1400" spc="0" dirty="0">
                <a:solidFill>
                  <a:srgbClr val="FFFFFF"/>
                </a:solidFill>
                <a:latin typeface="游ゴシック Medium" panose="020B0500000000000000" pitchFamily="50" charset="-128"/>
                <a:ea typeface="游ゴシック Medium" panose="020B0500000000000000" pitchFamily="50" charset="-128"/>
                <a:cs typeface="Calibri"/>
              </a:rPr>
              <a:t>5</a:t>
            </a:r>
            <a:r>
              <a:rPr lang="ja-JP" altLang="en-US" sz="1400" spc="0" dirty="0">
                <a:solidFill>
                  <a:srgbClr val="FFFFFF"/>
                </a:solidFill>
                <a:latin typeface="游ゴシック Medium" panose="020B0500000000000000" pitchFamily="50" charset="-128"/>
                <a:ea typeface="游ゴシック Medium" panose="020B0500000000000000" pitchFamily="50" charset="-128"/>
                <a:cs typeface="Calibri"/>
              </a:rPr>
              <a:t>年毎に検診を受ける</a:t>
            </a:r>
            <a:r>
              <a:rPr lang="ja-JP" altLang="en-US" sz="1400" spc="0" dirty="0" smtClean="0">
                <a:solidFill>
                  <a:srgbClr val="FFFFFF"/>
                </a:solidFill>
                <a:latin typeface="游ゴシック Medium" panose="020B0500000000000000" pitchFamily="50" charset="-128"/>
                <a:ea typeface="游ゴシック Medium" panose="020B0500000000000000" pitchFamily="50" charset="-128"/>
                <a:cs typeface="Calibri"/>
              </a:rPr>
              <a:t>こと</a:t>
            </a:r>
            <a:endParaRPr lang="en-US" altLang="zh-CN" sz="1400" dirty="0">
              <a:latin typeface="游ゴシック Medium" panose="020B0500000000000000" pitchFamily="50" charset="-128"/>
              <a:ea typeface="游ゴシック Medium" panose="020B0500000000000000" pitchFamily="50" charset="-128"/>
              <a:cs typeface="Calibri"/>
            </a:endParaRPr>
          </a:p>
        </p:txBody>
      </p:sp>
      <p:sp>
        <p:nvSpPr>
          <p:cNvPr id="505" name="Text Box505"/>
          <p:cNvSpPr txBox="1"/>
          <p:nvPr/>
        </p:nvSpPr>
        <p:spPr>
          <a:xfrm>
            <a:off x="1745909" y="1857655"/>
            <a:ext cx="7836876" cy="477438"/>
          </a:xfrm>
          <a:prstGeom prst="rect">
            <a:avLst/>
          </a:prstGeom>
        </p:spPr>
        <p:txBody>
          <a:bodyPr wrap="square" lIns="0" tIns="0" rIns="0" rtlCol="0">
            <a:spAutoFit/>
          </a:bodyPr>
          <a:lstStyle/>
          <a:p>
            <a:pPr algn="l">
              <a:lnSpc>
                <a:spcPts val="0"/>
              </a:lnSpc>
            </a:pPr>
            <a:endParaRPr dirty="0">
              <a:latin typeface="游ゴシック Medium" panose="020B0500000000000000" pitchFamily="50" charset="-128"/>
              <a:ea typeface="游ゴシック Medium" panose="020B0500000000000000" pitchFamily="50" charset="-128"/>
            </a:endParaRPr>
          </a:p>
          <a:p>
            <a:pPr>
              <a:lnSpc>
                <a:spcPts val="1709"/>
              </a:lnSpc>
            </a:pPr>
            <a:r>
              <a:rPr lang="en-US" altLang="ja-JP" sz="1400" spc="0" dirty="0">
                <a:solidFill>
                  <a:srgbClr val="FFFFFF"/>
                </a:solidFill>
                <a:latin typeface="游ゴシック Medium" panose="020B0500000000000000" pitchFamily="50" charset="-128"/>
                <a:ea typeface="游ゴシック Medium" panose="020B0500000000000000" pitchFamily="50" charset="-128"/>
                <a:cs typeface="Calibri"/>
              </a:rPr>
              <a:t>HIV</a:t>
            </a:r>
            <a:r>
              <a:rPr lang="ja-JP" altLang="en-US" sz="1400" spc="0" dirty="0">
                <a:solidFill>
                  <a:srgbClr val="FFFFFF"/>
                </a:solidFill>
                <a:latin typeface="游ゴシック Medium" panose="020B0500000000000000" pitchFamily="50" charset="-128"/>
                <a:ea typeface="游ゴシック Medium" panose="020B0500000000000000" pitchFamily="50" charset="-128"/>
                <a:cs typeface="Calibri"/>
              </a:rPr>
              <a:t>罹患女性は</a:t>
            </a:r>
            <a:r>
              <a:rPr lang="en-US" altLang="ja-JP" sz="1400" spc="0" dirty="0">
                <a:solidFill>
                  <a:srgbClr val="FFFFFF"/>
                </a:solidFill>
                <a:latin typeface="游ゴシック Medium" panose="020B0500000000000000" pitchFamily="50" charset="-128"/>
                <a:ea typeface="游ゴシック Medium" panose="020B0500000000000000" pitchFamily="50" charset="-128"/>
                <a:cs typeface="Calibri"/>
              </a:rPr>
              <a:t>3</a:t>
            </a:r>
            <a:r>
              <a:rPr lang="ja-JP" altLang="en-US" sz="1400" spc="0" dirty="0">
                <a:solidFill>
                  <a:srgbClr val="FFFFFF"/>
                </a:solidFill>
                <a:latin typeface="游ゴシック Medium" panose="020B0500000000000000" pitchFamily="50" charset="-128"/>
                <a:ea typeface="游ゴシック Medium" panose="020B0500000000000000" pitchFamily="50" charset="-128"/>
                <a:cs typeface="Calibri"/>
              </a:rPr>
              <a:t>年毎に検診をうけること</a:t>
            </a:r>
            <a:endParaRPr lang="en-US" altLang="ja-JP" sz="1400" spc="0" dirty="0">
              <a:solidFill>
                <a:srgbClr val="FFFFFF"/>
              </a:solidFill>
              <a:latin typeface="游ゴシック Medium" panose="020B0500000000000000" pitchFamily="50" charset="-128"/>
              <a:ea typeface="游ゴシック Medium" panose="020B0500000000000000" pitchFamily="50" charset="-128"/>
              <a:cs typeface="Calibri"/>
            </a:endParaRPr>
          </a:p>
          <a:p>
            <a:pPr>
              <a:lnSpc>
                <a:spcPts val="1709"/>
              </a:lnSpc>
            </a:pPr>
            <a:r>
              <a:rPr lang="ja-JP" altLang="en-US" sz="1400" spc="0" dirty="0">
                <a:solidFill>
                  <a:srgbClr val="FFFFFF"/>
                </a:solidFill>
                <a:latin typeface="游ゴシック Medium" panose="020B0500000000000000" pitchFamily="50" charset="-128"/>
                <a:ea typeface="游ゴシック Medium" panose="020B0500000000000000" pitchFamily="50" charset="-128"/>
                <a:cs typeface="Calibri"/>
              </a:rPr>
              <a:t>可能な場所ではすぐに治療すること</a:t>
            </a:r>
            <a:endParaRPr lang="en-US" altLang="zh-CN" sz="1400" dirty="0">
              <a:latin typeface="游ゴシック Medium" panose="020B0500000000000000" pitchFamily="50" charset="-128"/>
              <a:ea typeface="游ゴシック Medium" panose="020B0500000000000000" pitchFamily="50" charset="-128"/>
              <a:cs typeface="Calibri"/>
            </a:endParaRPr>
          </a:p>
        </p:txBody>
      </p:sp>
      <p:sp>
        <p:nvSpPr>
          <p:cNvPr id="506" name="Text Box506"/>
          <p:cNvSpPr txBox="1"/>
          <p:nvPr/>
        </p:nvSpPr>
        <p:spPr>
          <a:xfrm>
            <a:off x="1237142" y="2509406"/>
            <a:ext cx="3334858" cy="321755"/>
          </a:xfrm>
          <a:prstGeom prst="rect">
            <a:avLst/>
          </a:prstGeom>
        </p:spPr>
        <p:txBody>
          <a:bodyPr wrap="square" lIns="0" tIns="0" rIns="0" rtlCol="0">
            <a:spAutoFit/>
          </a:bodyPr>
          <a:lstStyle/>
          <a:p>
            <a:pPr algn="l">
              <a:lnSpc>
                <a:spcPts val="0"/>
              </a:lnSpc>
            </a:pPr>
            <a:endParaRPr dirty="0">
              <a:solidFill>
                <a:schemeClr val="bg1"/>
              </a:solidFill>
              <a:latin typeface="游ゴシック Medium" panose="020B0500000000000000" pitchFamily="50" charset="-128"/>
              <a:ea typeface="游ゴシック Medium" panose="020B0500000000000000" pitchFamily="50" charset="-128"/>
            </a:endParaRPr>
          </a:p>
          <a:p>
            <a:pPr algn="l" rtl="0">
              <a:lnSpc>
                <a:spcPts val="2198"/>
              </a:lnSpc>
            </a:pPr>
            <a:r>
              <a:rPr lang="ja-JP" altLang="en-US" sz="1800" dirty="0">
                <a:solidFill>
                  <a:schemeClr val="bg1"/>
                </a:solidFill>
                <a:latin typeface="游ゴシック Medium" panose="020B0500000000000000" pitchFamily="50" charset="-128"/>
                <a:ea typeface="游ゴシック Medium" panose="020B0500000000000000" pitchFamily="50" charset="-128"/>
                <a:cs typeface="Calibri"/>
              </a:rPr>
              <a:t>解決すべきこと（チャレンジ）</a:t>
            </a:r>
            <a:endParaRPr lang="en-US" altLang="zh-CN" sz="1800" dirty="0">
              <a:solidFill>
                <a:schemeClr val="bg1"/>
              </a:solidFill>
              <a:latin typeface="游ゴシック Medium" panose="020B0500000000000000" pitchFamily="50" charset="-128"/>
              <a:ea typeface="游ゴシック Medium" panose="020B0500000000000000" pitchFamily="50" charset="-128"/>
              <a:cs typeface="Calibri"/>
            </a:endParaRPr>
          </a:p>
        </p:txBody>
      </p:sp>
      <p:sp>
        <p:nvSpPr>
          <p:cNvPr id="507" name="Text Box507"/>
          <p:cNvSpPr txBox="1"/>
          <p:nvPr/>
        </p:nvSpPr>
        <p:spPr>
          <a:xfrm>
            <a:off x="1467778" y="2868631"/>
            <a:ext cx="100813" cy="251415"/>
          </a:xfrm>
          <a:prstGeom prst="rect">
            <a:avLst/>
          </a:prstGeom>
        </p:spPr>
        <p:txBody>
          <a:bodyPr wrap="square" lIns="0" tIns="0" rIns="0" rtlCol="0">
            <a:spAutoFit/>
          </a:bodyPr>
          <a:lstStyle/>
          <a:p>
            <a:pPr algn="l">
              <a:lnSpc>
                <a:spcPts val="0"/>
              </a:lnSpc>
            </a:pPr>
            <a:endParaRPr dirty="0"/>
          </a:p>
          <a:p>
            <a:pPr algn="l" rtl="0">
              <a:lnSpc>
                <a:spcPts val="1564"/>
              </a:lnSpc>
            </a:pPr>
            <a:r>
              <a:rPr lang="en-US" altLang="zh-CN" sz="1400" spc="0" dirty="0">
                <a:solidFill>
                  <a:srgbClr val="FFFFFF"/>
                </a:solidFill>
                <a:latin typeface="Arial"/>
                <a:ea typeface="Arial"/>
                <a:cs typeface="Arial"/>
              </a:rPr>
              <a:t>•</a:t>
            </a:r>
            <a:endParaRPr lang="en-US" altLang="zh-CN" sz="1400" dirty="0">
              <a:latin typeface="Arial"/>
              <a:ea typeface="Arial"/>
              <a:cs typeface="Arial"/>
            </a:endParaRPr>
          </a:p>
        </p:txBody>
      </p:sp>
      <p:sp>
        <p:nvSpPr>
          <p:cNvPr id="508" name="Text Box508"/>
          <p:cNvSpPr txBox="1"/>
          <p:nvPr/>
        </p:nvSpPr>
        <p:spPr>
          <a:xfrm>
            <a:off x="1467778" y="3171039"/>
            <a:ext cx="100813" cy="251415"/>
          </a:xfrm>
          <a:prstGeom prst="rect">
            <a:avLst/>
          </a:prstGeom>
        </p:spPr>
        <p:txBody>
          <a:bodyPr wrap="square" lIns="0" tIns="0" rIns="0" rtlCol="0">
            <a:spAutoFit/>
          </a:bodyPr>
          <a:lstStyle/>
          <a:p>
            <a:pPr algn="l">
              <a:lnSpc>
                <a:spcPts val="0"/>
              </a:lnSpc>
            </a:pPr>
            <a:endParaRPr dirty="0"/>
          </a:p>
          <a:p>
            <a:pPr algn="l" rtl="0">
              <a:lnSpc>
                <a:spcPts val="1564"/>
              </a:lnSpc>
            </a:pPr>
            <a:r>
              <a:rPr lang="en-US" altLang="zh-CN" sz="1400" spc="0" dirty="0">
                <a:solidFill>
                  <a:srgbClr val="FFFFFF"/>
                </a:solidFill>
                <a:latin typeface="Arial"/>
                <a:ea typeface="Arial"/>
                <a:cs typeface="Arial"/>
              </a:rPr>
              <a:t>•</a:t>
            </a:r>
            <a:endParaRPr lang="en-US" altLang="zh-CN" sz="1400" dirty="0">
              <a:latin typeface="Arial"/>
              <a:ea typeface="Arial"/>
              <a:cs typeface="Arial"/>
            </a:endParaRPr>
          </a:p>
        </p:txBody>
      </p:sp>
      <p:sp>
        <p:nvSpPr>
          <p:cNvPr id="510" name="Text Box510"/>
          <p:cNvSpPr txBox="1"/>
          <p:nvPr/>
        </p:nvSpPr>
        <p:spPr>
          <a:xfrm>
            <a:off x="1745414" y="2871385"/>
            <a:ext cx="6160467" cy="259430"/>
          </a:xfrm>
          <a:prstGeom prst="rect">
            <a:avLst/>
          </a:prstGeom>
        </p:spPr>
        <p:txBody>
          <a:bodyPr wrap="square" lIns="0" tIns="0" rIns="0" rtlCol="0">
            <a:spAutoFit/>
          </a:bodyPr>
          <a:lstStyle/>
          <a:p>
            <a:pPr algn="l">
              <a:lnSpc>
                <a:spcPts val="0"/>
              </a:lnSpc>
            </a:pPr>
            <a:endParaRPr lang="ja-JP" altLang="en-US" dirty="0">
              <a:latin typeface="游ゴシック Medium" panose="020B0500000000000000" pitchFamily="50" charset="-128"/>
              <a:ea typeface="游ゴシック Medium" panose="020B0500000000000000" pitchFamily="50" charset="-128"/>
            </a:endParaRPr>
          </a:p>
          <a:p>
            <a:pPr algn="l" rtl="0">
              <a:lnSpc>
                <a:spcPts val="1709"/>
              </a:lnSpc>
            </a:pPr>
            <a:r>
              <a:rPr lang="ja-JP" altLang="en-US" sz="1400" spc="-2" dirty="0">
                <a:solidFill>
                  <a:srgbClr val="FFFFFF"/>
                </a:solidFill>
                <a:latin typeface="游ゴシック Medium" panose="020B0500000000000000" pitchFamily="50" charset="-128"/>
                <a:ea typeface="游ゴシック Medium" panose="020B0500000000000000" pitchFamily="50" charset="-128"/>
                <a:cs typeface="Calibri"/>
              </a:rPr>
              <a:t>高価で複雑なスクリーニングシステムと治療技術は普及を妨げる</a:t>
            </a:r>
            <a:endParaRPr lang="ja-JP" altLang="en-US" sz="1400" dirty="0">
              <a:latin typeface="游ゴシック Medium" panose="020B0500000000000000" pitchFamily="50" charset="-128"/>
              <a:ea typeface="游ゴシック Medium" panose="020B0500000000000000" pitchFamily="50" charset="-128"/>
              <a:cs typeface="Calibri"/>
            </a:endParaRPr>
          </a:p>
        </p:txBody>
      </p:sp>
      <p:sp>
        <p:nvSpPr>
          <p:cNvPr id="511" name="Text Box511"/>
          <p:cNvSpPr txBox="1"/>
          <p:nvPr/>
        </p:nvSpPr>
        <p:spPr>
          <a:xfrm>
            <a:off x="1745414" y="3226963"/>
            <a:ext cx="5273881" cy="259430"/>
          </a:xfrm>
          <a:prstGeom prst="rect">
            <a:avLst/>
          </a:prstGeom>
        </p:spPr>
        <p:txBody>
          <a:bodyPr wrap="square" lIns="0" tIns="0" rIns="0" rtlCol="0">
            <a:spAutoFit/>
          </a:bodyPr>
          <a:lstStyle/>
          <a:p>
            <a:pPr algn="l">
              <a:lnSpc>
                <a:spcPts val="0"/>
              </a:lnSpc>
            </a:pPr>
            <a:endParaRPr dirty="0">
              <a:latin typeface="游ゴシック Medium" panose="020B0500000000000000" pitchFamily="50" charset="-128"/>
              <a:ea typeface="游ゴシック Medium" panose="020B0500000000000000" pitchFamily="50" charset="-128"/>
            </a:endParaRPr>
          </a:p>
          <a:p>
            <a:pPr algn="l" rtl="0">
              <a:lnSpc>
                <a:spcPts val="1709"/>
              </a:lnSpc>
            </a:pPr>
            <a:r>
              <a:rPr lang="ja-JP" altLang="en-US" sz="1400" spc="-8" dirty="0">
                <a:solidFill>
                  <a:srgbClr val="FFFFFF"/>
                </a:solidFill>
                <a:latin typeface="游ゴシック Medium" panose="020B0500000000000000" pitchFamily="50" charset="-128"/>
                <a:ea typeface="游ゴシック Medium" panose="020B0500000000000000" pitchFamily="50" charset="-128"/>
                <a:cs typeface="Calibri"/>
              </a:rPr>
              <a:t>低中所得国のための新たな最適化された提供体制</a:t>
            </a:r>
            <a:endParaRPr lang="en-US" altLang="zh-CN" sz="1400" dirty="0">
              <a:latin typeface="游ゴシック Medium" panose="020B0500000000000000" pitchFamily="50" charset="-128"/>
              <a:ea typeface="游ゴシック Medium" panose="020B0500000000000000" pitchFamily="50" charset="-128"/>
              <a:cs typeface="Calibri"/>
            </a:endParaRPr>
          </a:p>
        </p:txBody>
      </p:sp>
      <p:sp>
        <p:nvSpPr>
          <p:cNvPr id="513" name="Text Box513"/>
          <p:cNvSpPr txBox="1"/>
          <p:nvPr/>
        </p:nvSpPr>
        <p:spPr>
          <a:xfrm>
            <a:off x="1265062" y="3904411"/>
            <a:ext cx="1966727" cy="321755"/>
          </a:xfrm>
          <a:prstGeom prst="rect">
            <a:avLst/>
          </a:prstGeom>
        </p:spPr>
        <p:txBody>
          <a:bodyPr wrap="square" lIns="0" tIns="0" rIns="0" rtlCol="0">
            <a:spAutoFit/>
          </a:bodyPr>
          <a:lstStyle/>
          <a:p>
            <a:pPr algn="l">
              <a:lnSpc>
                <a:spcPts val="0"/>
              </a:lnSpc>
            </a:pPr>
            <a:endParaRPr dirty="0">
              <a:latin typeface="游ゴシック Medium" panose="020B0500000000000000" pitchFamily="50" charset="-128"/>
              <a:ea typeface="游ゴシック Medium" panose="020B0500000000000000" pitchFamily="50" charset="-128"/>
            </a:endParaRPr>
          </a:p>
          <a:p>
            <a:pPr algn="l" rtl="0">
              <a:lnSpc>
                <a:spcPts val="2198"/>
              </a:lnSpc>
            </a:pPr>
            <a:r>
              <a:rPr lang="ja-JP" altLang="en-US" b="1" spc="-10" dirty="0">
                <a:solidFill>
                  <a:srgbClr val="FFFFFF"/>
                </a:solidFill>
                <a:latin typeface="游ゴシック Medium" panose="020B0500000000000000" pitchFamily="50" charset="-128"/>
                <a:ea typeface="游ゴシック Medium" panose="020B0500000000000000" pitchFamily="50" charset="-128"/>
                <a:cs typeface="Calibri"/>
              </a:rPr>
              <a:t>具体的な推進策</a:t>
            </a:r>
            <a:endParaRPr lang="en-US" altLang="zh-CN" sz="1800" dirty="0">
              <a:latin typeface="游ゴシック Medium" panose="020B0500000000000000" pitchFamily="50" charset="-128"/>
              <a:ea typeface="游ゴシック Medium" panose="020B0500000000000000" pitchFamily="50" charset="-128"/>
              <a:cs typeface="Calibri"/>
            </a:endParaRPr>
          </a:p>
        </p:txBody>
      </p:sp>
      <p:sp>
        <p:nvSpPr>
          <p:cNvPr id="2" name="テキスト ボックス 1">
            <a:extLst>
              <a:ext uri="{FF2B5EF4-FFF2-40B4-BE49-F238E27FC236}">
                <a16:creationId xmlns:a16="http://schemas.microsoft.com/office/drawing/2014/main" id="{1033F5A4-964F-4E37-96DC-FE3AD7A8BF79}"/>
              </a:ext>
            </a:extLst>
          </p:cNvPr>
          <p:cNvSpPr txBox="1"/>
          <p:nvPr/>
        </p:nvSpPr>
        <p:spPr>
          <a:xfrm>
            <a:off x="1403648" y="4248369"/>
            <a:ext cx="7346759" cy="1815882"/>
          </a:xfrm>
          <a:prstGeom prst="rect">
            <a:avLst/>
          </a:prstGeom>
          <a:noFill/>
        </p:spPr>
        <p:txBody>
          <a:bodyPr wrap="square" rtlCol="0">
            <a:spAutoFit/>
          </a:bodyPr>
          <a:lstStyle/>
          <a:p>
            <a:r>
              <a:rPr lang="ja-JP" altLang="en-US" sz="1400" dirty="0">
                <a:solidFill>
                  <a:schemeClr val="bg1"/>
                </a:solidFill>
                <a:latin typeface="游ゴシック Medium" panose="020B0500000000000000" pitchFamily="50" charset="-128"/>
                <a:ea typeface="游ゴシック Medium" panose="020B0500000000000000" pitchFamily="50" charset="-128"/>
              </a:rPr>
              <a:t>スクリーニング及び治療に関わる技術等の十分かつ手頃な価格での供給</a:t>
            </a:r>
            <a:br>
              <a:rPr lang="ja-JP" altLang="en-US" sz="1400" dirty="0">
                <a:solidFill>
                  <a:schemeClr val="bg1"/>
                </a:solidFill>
                <a:latin typeface="游ゴシック Medium" panose="020B0500000000000000" pitchFamily="50" charset="-128"/>
                <a:ea typeface="游ゴシック Medium" panose="020B0500000000000000" pitchFamily="50" charset="-128"/>
              </a:rPr>
            </a:br>
            <a:r>
              <a:rPr lang="ja-JP" altLang="en-US" sz="1400" dirty="0">
                <a:solidFill>
                  <a:schemeClr val="bg1"/>
                </a:solidFill>
                <a:latin typeface="游ゴシック Medium" panose="020B0500000000000000" pitchFamily="50" charset="-128"/>
                <a:ea typeface="游ゴシック Medium" panose="020B0500000000000000" pitchFamily="50" charset="-128"/>
              </a:rPr>
              <a:t>　</a:t>
            </a:r>
            <a:r>
              <a:rPr lang="en-US" altLang="ja-JP" sz="1400" dirty="0">
                <a:solidFill>
                  <a:schemeClr val="bg1"/>
                </a:solidFill>
                <a:latin typeface="游ゴシック Medium" panose="020B0500000000000000" pitchFamily="50" charset="-128"/>
                <a:ea typeface="游ゴシック Medium" panose="020B0500000000000000" pitchFamily="50" charset="-128"/>
              </a:rPr>
              <a:t>•</a:t>
            </a:r>
            <a:r>
              <a:rPr lang="ja-JP" altLang="en-US" sz="1400" dirty="0">
                <a:solidFill>
                  <a:schemeClr val="bg1"/>
                </a:solidFill>
                <a:latin typeface="游ゴシック Medium" panose="020B0500000000000000" pitchFamily="50" charset="-128"/>
                <a:ea typeface="游ゴシック Medium" panose="020B0500000000000000" pitchFamily="50" charset="-128"/>
              </a:rPr>
              <a:t>　新規製品（薬剤）の迅速な承認</a:t>
            </a:r>
            <a:endParaRPr lang="en-US" altLang="ja-JP" sz="1400" dirty="0">
              <a:solidFill>
                <a:schemeClr val="bg1"/>
              </a:solidFill>
              <a:latin typeface="游ゴシック Medium" panose="020B0500000000000000" pitchFamily="50" charset="-128"/>
              <a:ea typeface="游ゴシック Medium" panose="020B0500000000000000" pitchFamily="50" charset="-128"/>
            </a:endParaRPr>
          </a:p>
          <a:p>
            <a:r>
              <a:rPr lang="ja-JP" altLang="en-US" sz="1400" dirty="0">
                <a:solidFill>
                  <a:schemeClr val="bg1"/>
                </a:solidFill>
                <a:latin typeface="游ゴシック Medium" panose="020B0500000000000000" pitchFamily="50" charset="-128"/>
                <a:ea typeface="游ゴシック Medium" panose="020B0500000000000000" pitchFamily="50" charset="-128"/>
              </a:rPr>
              <a:t>　</a:t>
            </a:r>
            <a:r>
              <a:rPr lang="en-US" altLang="ja-JP" sz="1400" dirty="0">
                <a:solidFill>
                  <a:schemeClr val="bg1"/>
                </a:solidFill>
                <a:latin typeface="游ゴシック Medium" panose="020B0500000000000000" pitchFamily="50" charset="-128"/>
                <a:ea typeface="游ゴシック Medium" panose="020B0500000000000000" pitchFamily="50" charset="-128"/>
              </a:rPr>
              <a:t>•</a:t>
            </a:r>
            <a:r>
              <a:rPr lang="ja-JP" altLang="en-US" sz="1400" dirty="0">
                <a:solidFill>
                  <a:schemeClr val="bg1"/>
                </a:solidFill>
                <a:latin typeface="游ゴシック Medium" panose="020B0500000000000000" pitchFamily="50" charset="-128"/>
                <a:ea typeface="游ゴシック Medium" panose="020B0500000000000000" pitchFamily="50" charset="-128"/>
              </a:rPr>
              <a:t>　価格の値下げ</a:t>
            </a:r>
            <a:br>
              <a:rPr lang="ja-JP" altLang="en-US" sz="1400" dirty="0">
                <a:solidFill>
                  <a:schemeClr val="bg1"/>
                </a:solidFill>
                <a:latin typeface="游ゴシック Medium" panose="020B0500000000000000" pitchFamily="50" charset="-128"/>
                <a:ea typeface="游ゴシック Medium" panose="020B0500000000000000" pitchFamily="50" charset="-128"/>
              </a:rPr>
            </a:br>
            <a:r>
              <a:rPr lang="ja-JP" altLang="en-US" sz="1400" dirty="0">
                <a:solidFill>
                  <a:schemeClr val="bg1"/>
                </a:solidFill>
                <a:latin typeface="游ゴシック Medium" panose="020B0500000000000000" pitchFamily="50" charset="-128"/>
                <a:ea typeface="游ゴシック Medium" panose="020B0500000000000000" pitchFamily="50" charset="-128"/>
              </a:rPr>
              <a:t>国家規模でスクリーニングと治療を展開する</a:t>
            </a:r>
            <a:br>
              <a:rPr lang="ja-JP" altLang="en-US" sz="1400" dirty="0">
                <a:solidFill>
                  <a:schemeClr val="bg1"/>
                </a:solidFill>
                <a:latin typeface="游ゴシック Medium" panose="020B0500000000000000" pitchFamily="50" charset="-128"/>
                <a:ea typeface="游ゴシック Medium" panose="020B0500000000000000" pitchFamily="50" charset="-128"/>
              </a:rPr>
            </a:br>
            <a:r>
              <a:rPr lang="ja-JP" altLang="en-US" sz="1400" dirty="0">
                <a:solidFill>
                  <a:schemeClr val="bg1"/>
                </a:solidFill>
                <a:latin typeface="游ゴシック Medium" panose="020B0500000000000000" pitchFamily="50" charset="-128"/>
                <a:ea typeface="游ゴシック Medium" panose="020B0500000000000000" pitchFamily="50" charset="-128"/>
              </a:rPr>
              <a:t>　</a:t>
            </a:r>
            <a:r>
              <a:rPr lang="en-US" altLang="ja-JP" sz="1400" dirty="0">
                <a:solidFill>
                  <a:schemeClr val="bg1"/>
                </a:solidFill>
                <a:latin typeface="游ゴシック Medium" panose="020B0500000000000000" pitchFamily="50" charset="-128"/>
                <a:ea typeface="游ゴシック Medium" panose="020B0500000000000000" pitchFamily="50" charset="-128"/>
              </a:rPr>
              <a:t>•</a:t>
            </a:r>
            <a:r>
              <a:rPr lang="ja-JP" altLang="en-US" sz="1400" dirty="0">
                <a:solidFill>
                  <a:schemeClr val="bg1"/>
                </a:solidFill>
                <a:latin typeface="游ゴシック Medium" panose="020B0500000000000000" pitchFamily="50" charset="-128"/>
                <a:ea typeface="游ゴシック Medium" panose="020B0500000000000000" pitchFamily="50" charset="-128"/>
              </a:rPr>
              <a:t>　様々な国や地域に合わせたシンプルなアルゴリズムが必要</a:t>
            </a:r>
            <a:endParaRPr lang="en-US" altLang="ja-JP" sz="1400" dirty="0">
              <a:solidFill>
                <a:schemeClr val="bg1"/>
              </a:solidFill>
              <a:latin typeface="游ゴシック Medium" panose="020B0500000000000000" pitchFamily="50" charset="-128"/>
              <a:ea typeface="游ゴシック Medium" panose="020B0500000000000000" pitchFamily="50" charset="-128"/>
            </a:endParaRPr>
          </a:p>
          <a:p>
            <a:r>
              <a:rPr lang="ja-JP" altLang="en-US" sz="1400" dirty="0">
                <a:solidFill>
                  <a:schemeClr val="bg1"/>
                </a:solidFill>
                <a:latin typeface="游ゴシック Medium" panose="020B0500000000000000" pitchFamily="50" charset="-128"/>
                <a:ea typeface="游ゴシック Medium" panose="020B0500000000000000" pitchFamily="50" charset="-128"/>
              </a:rPr>
              <a:t>　</a:t>
            </a:r>
            <a:r>
              <a:rPr lang="en-US" altLang="ja-JP" sz="1400" dirty="0" smtClean="0">
                <a:solidFill>
                  <a:schemeClr val="bg1"/>
                </a:solidFill>
                <a:latin typeface="游ゴシック Medium" panose="020B0500000000000000" pitchFamily="50" charset="-128"/>
                <a:ea typeface="游ゴシック Medium" panose="020B0500000000000000" pitchFamily="50" charset="-128"/>
              </a:rPr>
              <a:t>•</a:t>
            </a:r>
            <a:r>
              <a:rPr lang="ja-JP" altLang="en-US" sz="1400" dirty="0" smtClean="0">
                <a:solidFill>
                  <a:schemeClr val="bg1"/>
                </a:solidFill>
                <a:latin typeface="游ゴシック Medium" panose="020B0500000000000000" pitchFamily="50" charset="-128"/>
                <a:ea typeface="游ゴシック Medium" panose="020B0500000000000000" pitchFamily="50" charset="-128"/>
              </a:rPr>
              <a:t>　サービス</a:t>
            </a:r>
            <a:r>
              <a:rPr lang="ja-JP" altLang="en-US" sz="1400" dirty="0">
                <a:solidFill>
                  <a:schemeClr val="bg1"/>
                </a:solidFill>
                <a:latin typeface="游ゴシック Medium" panose="020B0500000000000000" pitchFamily="50" charset="-128"/>
                <a:ea typeface="游ゴシック Medium" panose="020B0500000000000000" pitchFamily="50" charset="-128"/>
              </a:rPr>
              <a:t>提供の品質と適用範囲を向上させる</a:t>
            </a:r>
            <a:br>
              <a:rPr lang="ja-JP" altLang="en-US" sz="1400" dirty="0">
                <a:solidFill>
                  <a:schemeClr val="bg1"/>
                </a:solidFill>
                <a:latin typeface="游ゴシック Medium" panose="020B0500000000000000" pitchFamily="50" charset="-128"/>
                <a:ea typeface="游ゴシック Medium" panose="020B0500000000000000" pitchFamily="50" charset="-128"/>
              </a:rPr>
            </a:br>
            <a:r>
              <a:rPr lang="ja-JP" altLang="en-US" sz="1400" dirty="0">
                <a:solidFill>
                  <a:schemeClr val="bg1"/>
                </a:solidFill>
                <a:latin typeface="游ゴシック Medium" panose="020B0500000000000000" pitchFamily="50" charset="-128"/>
                <a:ea typeface="游ゴシック Medium" panose="020B0500000000000000" pitchFamily="50" charset="-128"/>
              </a:rPr>
              <a:t>　</a:t>
            </a:r>
            <a:r>
              <a:rPr lang="en-US" altLang="ja-JP" sz="1400" dirty="0">
                <a:solidFill>
                  <a:schemeClr val="bg1"/>
                </a:solidFill>
                <a:latin typeface="游ゴシック Medium" panose="020B0500000000000000" pitchFamily="50" charset="-128"/>
                <a:ea typeface="游ゴシック Medium" panose="020B0500000000000000" pitchFamily="50" charset="-128"/>
              </a:rPr>
              <a:t>•</a:t>
            </a:r>
            <a:r>
              <a:rPr lang="ja-JP" altLang="en-US" sz="1400" dirty="0">
                <a:solidFill>
                  <a:schemeClr val="bg1"/>
                </a:solidFill>
                <a:latin typeface="游ゴシック Medium" panose="020B0500000000000000" pitchFamily="50" charset="-128"/>
                <a:ea typeface="游ゴシック Medium" panose="020B0500000000000000" pitchFamily="50" charset="-128"/>
              </a:rPr>
              <a:t>　各国はサービスを導入し展開していくための綿密な実施計画を立てる</a:t>
            </a:r>
            <a:br>
              <a:rPr lang="ja-JP" altLang="en-US" sz="1400" dirty="0">
                <a:solidFill>
                  <a:schemeClr val="bg1"/>
                </a:solidFill>
                <a:latin typeface="游ゴシック Medium" panose="020B0500000000000000" pitchFamily="50" charset="-128"/>
                <a:ea typeface="游ゴシック Medium" panose="020B0500000000000000" pitchFamily="50" charset="-128"/>
              </a:rPr>
            </a:br>
            <a:r>
              <a:rPr lang="ja-JP" altLang="en-US" sz="1400" dirty="0">
                <a:solidFill>
                  <a:schemeClr val="bg1"/>
                </a:solidFill>
                <a:latin typeface="游ゴシック Medium" panose="020B0500000000000000" pitchFamily="50" charset="-128"/>
                <a:ea typeface="游ゴシック Medium" panose="020B0500000000000000" pitchFamily="50" charset="-128"/>
              </a:rPr>
              <a:t>　</a:t>
            </a:r>
            <a:r>
              <a:rPr lang="en-US" altLang="ja-JP" sz="1400" dirty="0">
                <a:solidFill>
                  <a:schemeClr val="bg1"/>
                </a:solidFill>
                <a:latin typeface="游ゴシック Medium" panose="020B0500000000000000" pitchFamily="50" charset="-128"/>
                <a:ea typeface="游ゴシック Medium" panose="020B0500000000000000" pitchFamily="50" charset="-128"/>
              </a:rPr>
              <a:t>•</a:t>
            </a:r>
            <a:r>
              <a:rPr lang="ja-JP" altLang="en-US" sz="1400" dirty="0">
                <a:solidFill>
                  <a:schemeClr val="bg1"/>
                </a:solidFill>
                <a:latin typeface="游ゴシック Medium" panose="020B0500000000000000" pitchFamily="50" charset="-128"/>
                <a:ea typeface="游ゴシック Medium" panose="020B0500000000000000" pitchFamily="50" charset="-128"/>
              </a:rPr>
              <a:t>　患者をフォローし治療につなげることに力を注ぐ</a:t>
            </a:r>
            <a:endParaRPr kumimoji="1" lang="ja-JP" altLang="en-US" sz="1400" dirty="0">
              <a:solidFill>
                <a:schemeClr val="bg1"/>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559718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Path487"/>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488" name="Path488"/>
          <p:cNvSpPr/>
          <p:nvPr/>
        </p:nvSpPr>
        <p:spPr>
          <a:xfrm>
            <a:off x="0" y="-27384"/>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rgbClr val="FFFFFF">
              <a:alpha val="100000"/>
            </a:srgbClr>
          </a:solidFill>
          <a:ln w="0" cap="sq">
            <a:solidFill>
              <a:srgbClr val="FFFFFF"/>
            </a:solidFill>
            <a:prstDash val="solid"/>
          </a:ln>
        </p:spPr>
        <p:txBody>
          <a:bodyPr rtlCol="0" anchor="ctr"/>
          <a:lstStyle/>
          <a:p>
            <a:pPr algn="ctr"/>
            <a:endParaRPr lang="en-US" altLang="zh-CN"/>
          </a:p>
        </p:txBody>
      </p:sp>
      <p:pic>
        <p:nvPicPr>
          <p:cNvPr id="489" name="Image489"/>
          <p:cNvPicPr>
            <a:picLocks noChangeAspect="1"/>
          </p:cNvPicPr>
          <p:nvPr/>
        </p:nvPicPr>
        <p:blipFill>
          <a:blip r:embed="rId3"/>
          <a:stretch>
            <a:fillRect/>
          </a:stretch>
        </p:blipFill>
        <p:spPr>
          <a:xfrm>
            <a:off x="469650" y="218279"/>
            <a:ext cx="5830542" cy="968732"/>
          </a:xfrm>
          <a:prstGeom prst="rect">
            <a:avLst/>
          </a:prstGeom>
          <a:noFill/>
        </p:spPr>
      </p:pic>
      <p:pic>
        <p:nvPicPr>
          <p:cNvPr id="490" name="Image490"/>
          <p:cNvPicPr>
            <a:picLocks noChangeAspect="1"/>
          </p:cNvPicPr>
          <p:nvPr/>
        </p:nvPicPr>
        <p:blipFill>
          <a:blip r:embed="rId4"/>
          <a:stretch>
            <a:fillRect/>
          </a:stretch>
        </p:blipFill>
        <p:spPr>
          <a:xfrm>
            <a:off x="1030948" y="1340185"/>
            <a:ext cx="7976421" cy="5454066"/>
          </a:xfrm>
          <a:prstGeom prst="rect">
            <a:avLst/>
          </a:prstGeom>
          <a:noFill/>
        </p:spPr>
      </p:pic>
      <p:grpSp>
        <p:nvGrpSpPr>
          <p:cNvPr id="491" name="Group491"/>
          <p:cNvGrpSpPr/>
          <p:nvPr/>
        </p:nvGrpSpPr>
        <p:grpSpPr>
          <a:xfrm>
            <a:off x="328922" y="1271267"/>
            <a:ext cx="542496" cy="751006"/>
            <a:chOff x="328922" y="1271267"/>
            <a:chExt cx="542496" cy="751006"/>
          </a:xfrm>
        </p:grpSpPr>
        <p:pic>
          <p:nvPicPr>
            <p:cNvPr id="492" name="Image492"/>
            <p:cNvPicPr>
              <a:picLocks noChangeAspect="1"/>
            </p:cNvPicPr>
            <p:nvPr/>
          </p:nvPicPr>
          <p:blipFill>
            <a:blip r:embed="rId5"/>
            <a:stretch>
              <a:fillRect/>
            </a:stretch>
          </p:blipFill>
          <p:spPr>
            <a:xfrm>
              <a:off x="479100" y="1411247"/>
              <a:ext cx="369214" cy="611026"/>
            </a:xfrm>
            <a:prstGeom prst="rect">
              <a:avLst/>
            </a:prstGeom>
            <a:noFill/>
          </p:spPr>
        </p:pic>
        <p:pic>
          <p:nvPicPr>
            <p:cNvPr id="493" name="Image493"/>
            <p:cNvPicPr>
              <a:picLocks noChangeAspect="1"/>
            </p:cNvPicPr>
            <p:nvPr/>
          </p:nvPicPr>
          <p:blipFill>
            <a:blip r:embed="rId6"/>
            <a:stretch>
              <a:fillRect/>
            </a:stretch>
          </p:blipFill>
          <p:spPr>
            <a:xfrm>
              <a:off x="593735" y="1340185"/>
              <a:ext cx="277683" cy="139261"/>
            </a:xfrm>
            <a:prstGeom prst="rect">
              <a:avLst/>
            </a:prstGeom>
            <a:noFill/>
          </p:spPr>
        </p:pic>
        <p:pic>
          <p:nvPicPr>
            <p:cNvPr id="494" name="Image494"/>
            <p:cNvPicPr>
              <a:picLocks noChangeAspect="1"/>
            </p:cNvPicPr>
            <p:nvPr/>
          </p:nvPicPr>
          <p:blipFill>
            <a:blip r:embed="rId7"/>
            <a:stretch>
              <a:fillRect/>
            </a:stretch>
          </p:blipFill>
          <p:spPr>
            <a:xfrm>
              <a:off x="563671" y="1271267"/>
              <a:ext cx="85421" cy="89974"/>
            </a:xfrm>
            <a:prstGeom prst="rect">
              <a:avLst/>
            </a:prstGeom>
            <a:noFill/>
          </p:spPr>
        </p:pic>
        <p:pic>
          <p:nvPicPr>
            <p:cNvPr id="495" name="Image495"/>
            <p:cNvPicPr>
              <a:picLocks noChangeAspect="1"/>
            </p:cNvPicPr>
            <p:nvPr/>
          </p:nvPicPr>
          <p:blipFill>
            <a:blip r:embed="rId8"/>
            <a:stretch>
              <a:fillRect/>
            </a:stretch>
          </p:blipFill>
          <p:spPr>
            <a:xfrm>
              <a:off x="328922" y="1373493"/>
              <a:ext cx="281456" cy="121705"/>
            </a:xfrm>
            <a:prstGeom prst="rect">
              <a:avLst/>
            </a:prstGeom>
            <a:noFill/>
          </p:spPr>
        </p:pic>
        <p:pic>
          <p:nvPicPr>
            <p:cNvPr id="496" name="Image496"/>
            <p:cNvPicPr>
              <a:picLocks noChangeAspect="1"/>
            </p:cNvPicPr>
            <p:nvPr/>
          </p:nvPicPr>
          <p:blipFill>
            <a:blip r:embed="rId9"/>
            <a:stretch>
              <a:fillRect/>
            </a:stretch>
          </p:blipFill>
          <p:spPr>
            <a:xfrm>
              <a:off x="356905" y="1465673"/>
              <a:ext cx="144069" cy="91652"/>
            </a:xfrm>
            <a:prstGeom prst="rect">
              <a:avLst/>
            </a:prstGeom>
            <a:noFill/>
          </p:spPr>
        </p:pic>
        <p:pic>
          <p:nvPicPr>
            <p:cNvPr id="497" name="Image497"/>
            <p:cNvPicPr>
              <a:picLocks noChangeAspect="1"/>
            </p:cNvPicPr>
            <p:nvPr/>
          </p:nvPicPr>
          <p:blipFill>
            <a:blip r:embed="rId10"/>
            <a:stretch>
              <a:fillRect/>
            </a:stretch>
          </p:blipFill>
          <p:spPr>
            <a:xfrm>
              <a:off x="388105" y="1528779"/>
              <a:ext cx="117047" cy="82522"/>
            </a:xfrm>
            <a:prstGeom prst="rect">
              <a:avLst/>
            </a:prstGeom>
            <a:noFill/>
          </p:spPr>
        </p:pic>
      </p:grpSp>
      <p:pic>
        <p:nvPicPr>
          <p:cNvPr id="498" name="Image498"/>
          <p:cNvPicPr>
            <a:picLocks noChangeAspect="1"/>
          </p:cNvPicPr>
          <p:nvPr/>
        </p:nvPicPr>
        <p:blipFill>
          <a:blip r:embed="rId11"/>
          <a:stretch>
            <a:fillRect/>
          </a:stretch>
        </p:blipFill>
        <p:spPr>
          <a:xfrm>
            <a:off x="121444" y="3952537"/>
            <a:ext cx="836206" cy="547830"/>
          </a:xfrm>
          <a:prstGeom prst="rect">
            <a:avLst/>
          </a:prstGeom>
          <a:noFill/>
        </p:spPr>
      </p:pic>
      <p:pic>
        <p:nvPicPr>
          <p:cNvPr id="499" name="Image499"/>
          <p:cNvPicPr>
            <a:picLocks noChangeAspect="1"/>
          </p:cNvPicPr>
          <p:nvPr/>
        </p:nvPicPr>
        <p:blipFill>
          <a:blip r:embed="rId12"/>
          <a:stretch>
            <a:fillRect/>
          </a:stretch>
        </p:blipFill>
        <p:spPr>
          <a:xfrm>
            <a:off x="337974" y="2494924"/>
            <a:ext cx="533393" cy="469897"/>
          </a:xfrm>
          <a:prstGeom prst="rect">
            <a:avLst/>
          </a:prstGeom>
          <a:noFill/>
        </p:spPr>
      </p:pic>
      <p:sp>
        <p:nvSpPr>
          <p:cNvPr id="500" name="Text Box500"/>
          <p:cNvSpPr txBox="1"/>
          <p:nvPr/>
        </p:nvSpPr>
        <p:spPr>
          <a:xfrm>
            <a:off x="604670" y="303053"/>
            <a:ext cx="8790850" cy="1402372"/>
          </a:xfrm>
          <a:prstGeom prst="rect">
            <a:avLst/>
          </a:prstGeom>
        </p:spPr>
        <p:txBody>
          <a:bodyPr wrap="square" lIns="0" tIns="0" rIns="0" rtlCol="0">
            <a:spAutoFit/>
          </a:bodyPr>
          <a:lstStyle/>
          <a:p>
            <a:pPr algn="l">
              <a:lnSpc>
                <a:spcPts val="0"/>
              </a:lnSpc>
            </a:pPr>
            <a:endParaRPr dirty="0"/>
          </a:p>
          <a:p>
            <a:pPr marL="697086" indent="-697086" algn="l" rtl="0">
              <a:lnSpc>
                <a:spcPts val="5583"/>
              </a:lnSpc>
            </a:pPr>
            <a:r>
              <a:rPr lang="ja-JP" altLang="en-US" sz="2400" b="1" spc="-3" dirty="0">
                <a:solidFill>
                  <a:srgbClr val="FFFFFF"/>
                </a:solidFill>
                <a:latin typeface="游ゴシック Medium" panose="020B0500000000000000" pitchFamily="50" charset="-128"/>
                <a:ea typeface="游ゴシック Medium" panose="020B0500000000000000" pitchFamily="50" charset="-128"/>
                <a:cs typeface="Calibri"/>
              </a:rPr>
              <a:t>浸潤子宮頸がんの</a:t>
            </a:r>
            <a:r>
              <a:rPr lang="en-US" altLang="ja-JP" sz="2400" b="1" spc="-3" dirty="0">
                <a:solidFill>
                  <a:srgbClr val="FFFFFF"/>
                </a:solidFill>
                <a:latin typeface="游ゴシック Medium" panose="020B0500000000000000" pitchFamily="50" charset="-128"/>
                <a:ea typeface="游ゴシック Medium" panose="020B0500000000000000" pitchFamily="50" charset="-128"/>
                <a:cs typeface="Calibri"/>
              </a:rPr>
              <a:t>90%</a:t>
            </a:r>
            <a:r>
              <a:rPr lang="ja-JP" altLang="en-US" sz="2400" b="1" spc="-3" dirty="0">
                <a:solidFill>
                  <a:srgbClr val="FFFFFF"/>
                </a:solidFill>
                <a:latin typeface="游ゴシック Medium" panose="020B0500000000000000" pitchFamily="50" charset="-128"/>
                <a:ea typeface="游ゴシック Medium" panose="020B0500000000000000" pitchFamily="50" charset="-128"/>
                <a:cs typeface="Calibri"/>
              </a:rPr>
              <a:t>を管理するために</a:t>
            </a:r>
            <a:endParaRPr lang="en-US" altLang="ja-JP" sz="2400" b="1" spc="-3" dirty="0">
              <a:solidFill>
                <a:srgbClr val="FFFFFF"/>
              </a:solidFill>
              <a:latin typeface="游ゴシック Medium" panose="020B0500000000000000" pitchFamily="50" charset="-128"/>
              <a:ea typeface="游ゴシック Medium" panose="020B0500000000000000" pitchFamily="50" charset="-128"/>
              <a:cs typeface="Calibri"/>
            </a:endParaRPr>
          </a:p>
          <a:p>
            <a:pPr marL="697086" indent="-697086" algn="l" rtl="0">
              <a:lnSpc>
                <a:spcPts val="5583"/>
              </a:lnSpc>
            </a:pPr>
            <a:r>
              <a:rPr lang="ja-JP" altLang="en-US" sz="2800" b="1" spc="-3" dirty="0">
                <a:solidFill>
                  <a:srgbClr val="FFFFFF"/>
                </a:solidFill>
                <a:latin typeface="游ゴシック Medium" panose="020B0500000000000000" pitchFamily="50" charset="-128"/>
                <a:ea typeface="游ゴシック Medium" panose="020B0500000000000000" pitchFamily="50" charset="-128"/>
                <a:cs typeface="Calibri"/>
              </a:rPr>
              <a:t>　  </a:t>
            </a:r>
            <a:r>
              <a:rPr lang="en-US" altLang="zh-CN" sz="2800" b="1" dirty="0">
                <a:solidFill>
                  <a:srgbClr val="FFFFFF"/>
                </a:solidFill>
                <a:latin typeface="游ゴシック Medium" panose="020B0500000000000000" pitchFamily="50" charset="-128"/>
                <a:ea typeface="游ゴシック Medium" panose="020B0500000000000000" pitchFamily="50" charset="-128"/>
                <a:cs typeface="Calibri"/>
              </a:rPr>
              <a:t> </a:t>
            </a:r>
            <a:r>
              <a:rPr lang="en-US" altLang="zh-CN" sz="1600" b="1" spc="3" dirty="0">
                <a:solidFill>
                  <a:srgbClr val="FFFFFF"/>
                </a:solidFill>
                <a:latin typeface="游ゴシック Medium" panose="020B0500000000000000" pitchFamily="50" charset="-128"/>
                <a:ea typeface="游ゴシック Medium" panose="020B0500000000000000" pitchFamily="50" charset="-128"/>
                <a:cs typeface="Calibri"/>
              </a:rPr>
              <a:t>WHO</a:t>
            </a:r>
            <a:r>
              <a:rPr lang="en-US" altLang="zh-CN" sz="1600" b="1" dirty="0">
                <a:solidFill>
                  <a:srgbClr val="FFFFFF"/>
                </a:solidFill>
                <a:latin typeface="游ゴシック Medium" panose="020B0500000000000000" pitchFamily="50" charset="-128"/>
                <a:ea typeface="游ゴシック Medium" panose="020B0500000000000000" pitchFamily="50" charset="-128"/>
                <a:cs typeface="Calibri"/>
              </a:rPr>
              <a:t> </a:t>
            </a:r>
            <a:r>
              <a:rPr lang="ja-JP" altLang="en-US" sz="1600" b="1" spc="-7" dirty="0">
                <a:solidFill>
                  <a:srgbClr val="FFFFFF"/>
                </a:solidFill>
                <a:latin typeface="游ゴシック Medium" panose="020B0500000000000000" pitchFamily="50" charset="-128"/>
                <a:ea typeface="游ゴシック Medium" panose="020B0500000000000000" pitchFamily="50" charset="-128"/>
                <a:cs typeface="Calibri"/>
              </a:rPr>
              <a:t>の推奨</a:t>
            </a:r>
            <a:endParaRPr lang="en-US" altLang="zh-CN" sz="1800" dirty="0">
              <a:latin typeface="游ゴシック Medium" panose="020B0500000000000000" pitchFamily="50" charset="-128"/>
              <a:ea typeface="游ゴシック Medium" panose="020B0500000000000000" pitchFamily="50" charset="-128"/>
              <a:cs typeface="Calibri"/>
            </a:endParaRPr>
          </a:p>
        </p:txBody>
      </p:sp>
      <p:sp>
        <p:nvSpPr>
          <p:cNvPr id="502" name="Text Box502"/>
          <p:cNvSpPr txBox="1"/>
          <p:nvPr/>
        </p:nvSpPr>
        <p:spPr>
          <a:xfrm>
            <a:off x="1476310" y="1589628"/>
            <a:ext cx="100330" cy="251351"/>
          </a:xfrm>
          <a:prstGeom prst="rect">
            <a:avLst/>
          </a:prstGeom>
        </p:spPr>
        <p:txBody>
          <a:bodyPr wrap="square" lIns="0" tIns="0" rIns="0" rtlCol="0">
            <a:spAutoFit/>
          </a:bodyPr>
          <a:lstStyle/>
          <a:p>
            <a:pPr algn="l" rtl="0">
              <a:lnSpc>
                <a:spcPts val="1564"/>
              </a:lnSpc>
            </a:pPr>
            <a:r>
              <a:rPr lang="en-US" altLang="zh-CN" sz="1400" spc="0" dirty="0">
                <a:solidFill>
                  <a:srgbClr val="FFFFFF"/>
                </a:solidFill>
                <a:latin typeface="Arial"/>
                <a:ea typeface="Arial"/>
                <a:cs typeface="Arial"/>
              </a:rPr>
              <a:t>•</a:t>
            </a:r>
            <a:endParaRPr lang="en-US" altLang="zh-CN" sz="1400" dirty="0">
              <a:latin typeface="Arial"/>
              <a:ea typeface="Arial"/>
              <a:cs typeface="Arial"/>
            </a:endParaRPr>
          </a:p>
        </p:txBody>
      </p:sp>
      <p:sp>
        <p:nvSpPr>
          <p:cNvPr id="504" name="Text Box504"/>
          <p:cNvSpPr txBox="1"/>
          <p:nvPr/>
        </p:nvSpPr>
        <p:spPr>
          <a:xfrm>
            <a:off x="1745908" y="1586643"/>
            <a:ext cx="6263865" cy="264240"/>
          </a:xfrm>
          <a:prstGeom prst="rect">
            <a:avLst/>
          </a:prstGeom>
        </p:spPr>
        <p:txBody>
          <a:bodyPr wrap="square" lIns="0" tIns="0" rIns="0" rtlCol="0">
            <a:spAutoFit/>
          </a:bodyPr>
          <a:lstStyle/>
          <a:p>
            <a:pPr algn="l">
              <a:lnSpc>
                <a:spcPts val="0"/>
              </a:lnSpc>
            </a:pPr>
            <a:endParaRPr dirty="0"/>
          </a:p>
          <a:p>
            <a:pPr algn="l" rtl="0">
              <a:lnSpc>
                <a:spcPts val="1709"/>
              </a:lnSpc>
            </a:pPr>
            <a:r>
              <a:rPr lang="ja-JP" altLang="en-US" sz="1200" spc="0" dirty="0">
                <a:solidFill>
                  <a:srgbClr val="FFFFFF"/>
                </a:solidFill>
                <a:latin typeface="游ゴシック Medium" panose="020B0500000000000000" pitchFamily="50" charset="-128"/>
                <a:ea typeface="游ゴシック Medium" panose="020B0500000000000000" pitchFamily="50" charset="-128"/>
                <a:cs typeface="Calibri"/>
              </a:rPr>
              <a:t>早期浸潤子宮頸がんと診断された女性は適切な治療の提供により治癒</a:t>
            </a:r>
            <a:r>
              <a:rPr lang="ja-JP" altLang="en-US" sz="1200" spc="0" dirty="0" smtClean="0">
                <a:solidFill>
                  <a:srgbClr val="FFFFFF"/>
                </a:solidFill>
                <a:latin typeface="游ゴシック Medium" panose="020B0500000000000000" pitchFamily="50" charset="-128"/>
                <a:ea typeface="游ゴシック Medium" panose="020B0500000000000000" pitchFamily="50" charset="-128"/>
                <a:cs typeface="Calibri"/>
              </a:rPr>
              <a:t>する</a:t>
            </a:r>
            <a:endParaRPr lang="en-US" altLang="zh-CN" sz="1200" dirty="0">
              <a:latin typeface="游ゴシック Medium" panose="020B0500000000000000" pitchFamily="50" charset="-128"/>
              <a:ea typeface="游ゴシック Medium" panose="020B0500000000000000" pitchFamily="50" charset="-128"/>
              <a:cs typeface="Calibri"/>
            </a:endParaRPr>
          </a:p>
        </p:txBody>
      </p:sp>
      <p:sp>
        <p:nvSpPr>
          <p:cNvPr id="506" name="Text Box506"/>
          <p:cNvSpPr txBox="1"/>
          <p:nvPr/>
        </p:nvSpPr>
        <p:spPr>
          <a:xfrm>
            <a:off x="1187624" y="2696999"/>
            <a:ext cx="3672408" cy="321755"/>
          </a:xfrm>
          <a:prstGeom prst="rect">
            <a:avLst/>
          </a:prstGeom>
        </p:spPr>
        <p:txBody>
          <a:bodyPr wrap="square" lIns="0" tIns="0" rIns="0" rtlCol="0">
            <a:spAutoFit/>
          </a:bodyPr>
          <a:lstStyle/>
          <a:p>
            <a:pPr algn="l">
              <a:lnSpc>
                <a:spcPts val="0"/>
              </a:lnSpc>
            </a:pPr>
            <a:endParaRPr dirty="0">
              <a:solidFill>
                <a:schemeClr val="bg1"/>
              </a:solidFill>
              <a:latin typeface="游ゴシック Medium" panose="020B0500000000000000" pitchFamily="50" charset="-128"/>
              <a:ea typeface="游ゴシック Medium" panose="020B0500000000000000" pitchFamily="50" charset="-128"/>
            </a:endParaRPr>
          </a:p>
          <a:p>
            <a:pPr algn="l" rtl="0">
              <a:lnSpc>
                <a:spcPts val="2198"/>
              </a:lnSpc>
            </a:pPr>
            <a:r>
              <a:rPr lang="ja-JP" altLang="en-US" sz="1800" dirty="0">
                <a:solidFill>
                  <a:schemeClr val="bg1"/>
                </a:solidFill>
                <a:latin typeface="游ゴシック Medium" panose="020B0500000000000000" pitchFamily="50" charset="-128"/>
                <a:ea typeface="游ゴシック Medium" panose="020B0500000000000000" pitchFamily="50" charset="-128"/>
                <a:cs typeface="Calibri"/>
              </a:rPr>
              <a:t>解決すべきこと（チャレンジ）</a:t>
            </a:r>
            <a:endParaRPr lang="en-US" altLang="zh-CN" sz="1800" dirty="0">
              <a:solidFill>
                <a:schemeClr val="bg1"/>
              </a:solidFill>
              <a:latin typeface="游ゴシック Medium" panose="020B0500000000000000" pitchFamily="50" charset="-128"/>
              <a:ea typeface="游ゴシック Medium" panose="020B0500000000000000" pitchFamily="50" charset="-128"/>
              <a:cs typeface="Calibri"/>
            </a:endParaRPr>
          </a:p>
        </p:txBody>
      </p:sp>
      <p:sp>
        <p:nvSpPr>
          <p:cNvPr id="508" name="Text Box508"/>
          <p:cNvSpPr txBox="1"/>
          <p:nvPr/>
        </p:nvSpPr>
        <p:spPr>
          <a:xfrm>
            <a:off x="1472511" y="2991937"/>
            <a:ext cx="100813" cy="251415"/>
          </a:xfrm>
          <a:prstGeom prst="rect">
            <a:avLst/>
          </a:prstGeom>
        </p:spPr>
        <p:txBody>
          <a:bodyPr wrap="square" lIns="0" tIns="0" rIns="0" rtlCol="0">
            <a:spAutoFit/>
          </a:bodyPr>
          <a:lstStyle/>
          <a:p>
            <a:pPr algn="l">
              <a:lnSpc>
                <a:spcPts val="0"/>
              </a:lnSpc>
            </a:pPr>
            <a:endParaRPr dirty="0"/>
          </a:p>
          <a:p>
            <a:pPr algn="l" rtl="0">
              <a:lnSpc>
                <a:spcPts val="1564"/>
              </a:lnSpc>
            </a:pPr>
            <a:r>
              <a:rPr lang="en-US" altLang="zh-CN" sz="1400" spc="0" dirty="0">
                <a:solidFill>
                  <a:srgbClr val="FFFFFF"/>
                </a:solidFill>
                <a:latin typeface="Arial"/>
                <a:ea typeface="Arial"/>
                <a:cs typeface="Arial"/>
              </a:rPr>
              <a:t>•</a:t>
            </a:r>
            <a:endParaRPr lang="en-US" altLang="zh-CN" sz="1400" dirty="0">
              <a:latin typeface="Arial"/>
              <a:ea typeface="Arial"/>
              <a:cs typeface="Arial"/>
            </a:endParaRPr>
          </a:p>
        </p:txBody>
      </p:sp>
      <p:sp>
        <p:nvSpPr>
          <p:cNvPr id="513" name="Text Box513"/>
          <p:cNvSpPr txBox="1"/>
          <p:nvPr/>
        </p:nvSpPr>
        <p:spPr>
          <a:xfrm>
            <a:off x="1259632" y="4002149"/>
            <a:ext cx="1966727" cy="321755"/>
          </a:xfrm>
          <a:prstGeom prst="rect">
            <a:avLst/>
          </a:prstGeom>
        </p:spPr>
        <p:txBody>
          <a:bodyPr wrap="square" lIns="0" tIns="0" rIns="0" rtlCol="0">
            <a:spAutoFit/>
          </a:bodyPr>
          <a:lstStyle/>
          <a:p>
            <a:pPr algn="l">
              <a:lnSpc>
                <a:spcPts val="0"/>
              </a:lnSpc>
            </a:pPr>
            <a:endParaRPr dirty="0">
              <a:latin typeface="游ゴシック Medium" panose="020B0500000000000000" pitchFamily="50" charset="-128"/>
              <a:ea typeface="游ゴシック Medium" panose="020B0500000000000000" pitchFamily="50" charset="-128"/>
            </a:endParaRPr>
          </a:p>
          <a:p>
            <a:pPr algn="l" rtl="0">
              <a:lnSpc>
                <a:spcPts val="2198"/>
              </a:lnSpc>
            </a:pPr>
            <a:r>
              <a:rPr lang="ja-JP" altLang="en-US" b="1" spc="-10" dirty="0">
                <a:solidFill>
                  <a:srgbClr val="FFFFFF"/>
                </a:solidFill>
                <a:latin typeface="游ゴシック Medium" panose="020B0500000000000000" pitchFamily="50" charset="-128"/>
                <a:ea typeface="游ゴシック Medium" panose="020B0500000000000000" pitchFamily="50" charset="-128"/>
                <a:cs typeface="Calibri"/>
              </a:rPr>
              <a:t>具体的な推進策</a:t>
            </a:r>
            <a:endParaRPr lang="en-US" altLang="zh-CN" sz="1800" dirty="0">
              <a:latin typeface="游ゴシック Medium" panose="020B0500000000000000" pitchFamily="50" charset="-128"/>
              <a:ea typeface="游ゴシック Medium" panose="020B0500000000000000" pitchFamily="50" charset="-128"/>
              <a:cs typeface="Calibri"/>
            </a:endParaRPr>
          </a:p>
        </p:txBody>
      </p:sp>
      <p:sp>
        <p:nvSpPr>
          <p:cNvPr id="2" name="テキスト ボックス 1">
            <a:extLst>
              <a:ext uri="{FF2B5EF4-FFF2-40B4-BE49-F238E27FC236}">
                <a16:creationId xmlns:a16="http://schemas.microsoft.com/office/drawing/2014/main" id="{1033F5A4-964F-4E37-96DC-FE3AD7A8BF79}"/>
              </a:ext>
            </a:extLst>
          </p:cNvPr>
          <p:cNvSpPr txBox="1"/>
          <p:nvPr/>
        </p:nvSpPr>
        <p:spPr>
          <a:xfrm>
            <a:off x="1403648" y="4248369"/>
            <a:ext cx="7346759" cy="2031325"/>
          </a:xfrm>
          <a:prstGeom prst="rect">
            <a:avLst/>
          </a:prstGeom>
          <a:noFill/>
        </p:spPr>
        <p:txBody>
          <a:bodyPr wrap="square" rtlCol="0">
            <a:spAutoFit/>
          </a:bodyPr>
          <a:lstStyle/>
          <a:p>
            <a:r>
              <a:rPr lang="ja-JP" altLang="en-US" sz="1400" dirty="0">
                <a:solidFill>
                  <a:schemeClr val="bg1"/>
                </a:solidFill>
                <a:latin typeface="游ゴシック Medium" panose="020B0500000000000000" pitchFamily="50" charset="-128"/>
                <a:ea typeface="游ゴシック Medium" panose="020B0500000000000000" pitchFamily="50" charset="-128"/>
              </a:rPr>
              <a:t>質の伴った病理診断、集学的治療、緩和ケアへのアクセス</a:t>
            </a:r>
            <a:br>
              <a:rPr lang="ja-JP" altLang="en-US" sz="1400" dirty="0">
                <a:solidFill>
                  <a:schemeClr val="bg1"/>
                </a:solidFill>
                <a:latin typeface="游ゴシック Medium" panose="020B0500000000000000" pitchFamily="50" charset="-128"/>
                <a:ea typeface="游ゴシック Medium" panose="020B0500000000000000" pitchFamily="50" charset="-128"/>
              </a:rPr>
            </a:br>
            <a:r>
              <a:rPr lang="ja-JP" altLang="en-US" sz="1400" dirty="0">
                <a:solidFill>
                  <a:schemeClr val="bg1"/>
                </a:solidFill>
                <a:latin typeface="游ゴシック Medium" panose="020B0500000000000000" pitchFamily="50" charset="-128"/>
                <a:ea typeface="游ゴシック Medium" panose="020B0500000000000000" pitchFamily="50" charset="-128"/>
              </a:rPr>
              <a:t>　</a:t>
            </a:r>
            <a:r>
              <a:rPr lang="en-US" altLang="ja-JP" sz="1400" dirty="0">
                <a:solidFill>
                  <a:schemeClr val="bg1"/>
                </a:solidFill>
                <a:latin typeface="游ゴシック Medium" panose="020B0500000000000000" pitchFamily="50" charset="-128"/>
                <a:ea typeface="游ゴシック Medium" panose="020B0500000000000000" pitchFamily="50" charset="-128"/>
              </a:rPr>
              <a:t>•</a:t>
            </a:r>
            <a:r>
              <a:rPr lang="ja-JP" altLang="en-US" sz="1400" dirty="0">
                <a:solidFill>
                  <a:schemeClr val="bg1"/>
                </a:solidFill>
                <a:latin typeface="游ゴシック Medium" panose="020B0500000000000000" pitchFamily="50" charset="-128"/>
                <a:ea typeface="游ゴシック Medium" panose="020B0500000000000000" pitchFamily="50" charset="-128"/>
              </a:rPr>
              <a:t>　医療機器や治療薬剤の安定的な供給を保証するとともにコストを抑える</a:t>
            </a:r>
            <a:endParaRPr lang="en-US" altLang="ja-JP" sz="1400" dirty="0">
              <a:solidFill>
                <a:schemeClr val="bg1"/>
              </a:solidFill>
              <a:latin typeface="游ゴシック Medium" panose="020B0500000000000000" pitchFamily="50" charset="-128"/>
              <a:ea typeface="游ゴシック Medium" panose="020B0500000000000000" pitchFamily="50" charset="-128"/>
            </a:endParaRPr>
          </a:p>
          <a:p>
            <a:r>
              <a:rPr lang="ja-JP" altLang="en-US" sz="1400" dirty="0">
                <a:solidFill>
                  <a:schemeClr val="bg1"/>
                </a:solidFill>
                <a:latin typeface="游ゴシック Medium" panose="020B0500000000000000" pitchFamily="50" charset="-128"/>
                <a:ea typeface="游ゴシック Medium" panose="020B0500000000000000" pitchFamily="50" charset="-128"/>
              </a:rPr>
              <a:t>　</a:t>
            </a:r>
            <a:r>
              <a:rPr lang="en-US" altLang="ja-JP" sz="1400" dirty="0">
                <a:solidFill>
                  <a:schemeClr val="bg1"/>
                </a:solidFill>
                <a:latin typeface="游ゴシック Medium" panose="020B0500000000000000" pitchFamily="50" charset="-128"/>
                <a:ea typeface="游ゴシック Medium" panose="020B0500000000000000" pitchFamily="50" charset="-128"/>
              </a:rPr>
              <a:t>•</a:t>
            </a:r>
            <a:r>
              <a:rPr lang="ja-JP" altLang="en-US" sz="1400" dirty="0">
                <a:solidFill>
                  <a:schemeClr val="bg1"/>
                </a:solidFill>
                <a:latin typeface="游ゴシック Medium" panose="020B0500000000000000" pitchFamily="50" charset="-128"/>
                <a:ea typeface="游ゴシック Medium" panose="020B0500000000000000" pitchFamily="50" charset="-128"/>
              </a:rPr>
              <a:t>　十分で有能な医療者の確保</a:t>
            </a:r>
            <a:endParaRPr lang="en-US" altLang="ja-JP" sz="1400" dirty="0">
              <a:solidFill>
                <a:schemeClr val="bg1"/>
              </a:solidFill>
              <a:latin typeface="游ゴシック Medium" panose="020B0500000000000000" pitchFamily="50" charset="-128"/>
              <a:ea typeface="游ゴシック Medium" panose="020B0500000000000000" pitchFamily="50" charset="-128"/>
            </a:endParaRPr>
          </a:p>
          <a:p>
            <a:r>
              <a:rPr lang="ja-JP" altLang="en-US" sz="1400" dirty="0">
                <a:solidFill>
                  <a:schemeClr val="bg1"/>
                </a:solidFill>
                <a:latin typeface="游ゴシック Medium" panose="020B0500000000000000" pitchFamily="50" charset="-128"/>
                <a:ea typeface="游ゴシック Medium" panose="020B0500000000000000" pitchFamily="50" charset="-128"/>
              </a:rPr>
              <a:t>　</a:t>
            </a:r>
            <a:r>
              <a:rPr lang="en-US" altLang="ja-JP" sz="1400" dirty="0">
                <a:solidFill>
                  <a:schemeClr val="bg1"/>
                </a:solidFill>
                <a:latin typeface="游ゴシック Medium" panose="020B0500000000000000" pitchFamily="50" charset="-128"/>
                <a:ea typeface="游ゴシック Medium" panose="020B0500000000000000" pitchFamily="50" charset="-128"/>
              </a:rPr>
              <a:t>•</a:t>
            </a:r>
            <a:r>
              <a:rPr lang="ja-JP" altLang="en-US" sz="1400" dirty="0">
                <a:solidFill>
                  <a:schemeClr val="bg1"/>
                </a:solidFill>
                <a:latin typeface="游ゴシック Medium" panose="020B0500000000000000" pitchFamily="50" charset="-128"/>
                <a:ea typeface="游ゴシック Medium" panose="020B0500000000000000" pitchFamily="50" charset="-128"/>
              </a:rPr>
              <a:t>　緩和ケアにおける全人的アプローチ</a:t>
            </a:r>
            <a:br>
              <a:rPr lang="ja-JP" altLang="en-US" sz="1400" dirty="0">
                <a:solidFill>
                  <a:schemeClr val="bg1"/>
                </a:solidFill>
                <a:latin typeface="游ゴシック Medium" panose="020B0500000000000000" pitchFamily="50" charset="-128"/>
                <a:ea typeface="游ゴシック Medium" panose="020B0500000000000000" pitchFamily="50" charset="-128"/>
              </a:rPr>
            </a:br>
            <a:r>
              <a:rPr lang="ja-JP" altLang="en-US" sz="1400" dirty="0">
                <a:solidFill>
                  <a:schemeClr val="bg1"/>
                </a:solidFill>
                <a:latin typeface="游ゴシック Medium" panose="020B0500000000000000" pitchFamily="50" charset="-128"/>
                <a:ea typeface="游ゴシック Medium" panose="020B0500000000000000" pitchFamily="50" charset="-128"/>
              </a:rPr>
              <a:t>治療ガイドラインや経路の確立</a:t>
            </a:r>
            <a:br>
              <a:rPr lang="ja-JP" altLang="en-US" sz="1400" dirty="0">
                <a:solidFill>
                  <a:schemeClr val="bg1"/>
                </a:solidFill>
                <a:latin typeface="游ゴシック Medium" panose="020B0500000000000000" pitchFamily="50" charset="-128"/>
                <a:ea typeface="游ゴシック Medium" panose="020B0500000000000000" pitchFamily="50" charset="-128"/>
              </a:rPr>
            </a:br>
            <a:r>
              <a:rPr lang="ja-JP" altLang="en-US" sz="1400" dirty="0">
                <a:solidFill>
                  <a:schemeClr val="bg1"/>
                </a:solidFill>
                <a:latin typeface="游ゴシック Medium" panose="020B0500000000000000" pitchFamily="50" charset="-128"/>
                <a:ea typeface="游ゴシック Medium" panose="020B0500000000000000" pitchFamily="50" charset="-128"/>
              </a:rPr>
              <a:t>　</a:t>
            </a:r>
            <a:r>
              <a:rPr lang="en-US" altLang="ja-JP" sz="1400" dirty="0">
                <a:solidFill>
                  <a:schemeClr val="bg1"/>
                </a:solidFill>
                <a:latin typeface="游ゴシック Medium" panose="020B0500000000000000" pitchFamily="50" charset="-128"/>
                <a:ea typeface="游ゴシック Medium" panose="020B0500000000000000" pitchFamily="50" charset="-128"/>
              </a:rPr>
              <a:t>•</a:t>
            </a:r>
            <a:r>
              <a:rPr lang="ja-JP" altLang="en-US" sz="1400" dirty="0">
                <a:solidFill>
                  <a:schemeClr val="bg1"/>
                </a:solidFill>
                <a:latin typeface="游ゴシック Medium" panose="020B0500000000000000" pitchFamily="50" charset="-128"/>
                <a:ea typeface="游ゴシック Medium" panose="020B0500000000000000" pitchFamily="50" charset="-128"/>
              </a:rPr>
              <a:t>　適切なタイミングで診断、ステージング、治療、紹介を行う</a:t>
            </a:r>
            <a:endParaRPr lang="en-US" altLang="ja-JP" sz="1400" dirty="0">
              <a:solidFill>
                <a:schemeClr val="bg1"/>
              </a:solidFill>
              <a:latin typeface="游ゴシック Medium" panose="020B0500000000000000" pitchFamily="50" charset="-128"/>
              <a:ea typeface="游ゴシック Medium" panose="020B0500000000000000" pitchFamily="50" charset="-128"/>
            </a:endParaRPr>
          </a:p>
          <a:p>
            <a:r>
              <a:rPr lang="ja-JP" altLang="en-US" sz="1400" dirty="0">
                <a:solidFill>
                  <a:schemeClr val="bg1"/>
                </a:solidFill>
                <a:latin typeface="游ゴシック Medium" panose="020B0500000000000000" pitchFamily="50" charset="-128"/>
                <a:ea typeface="游ゴシック Medium" panose="020B0500000000000000" pitchFamily="50" charset="-128"/>
              </a:rPr>
              <a:t>　</a:t>
            </a:r>
            <a:r>
              <a:rPr lang="en-US" altLang="ja-JP" sz="1400" dirty="0">
                <a:solidFill>
                  <a:schemeClr val="bg1"/>
                </a:solidFill>
                <a:latin typeface="游ゴシック Medium" panose="020B0500000000000000" pitchFamily="50" charset="-128"/>
                <a:ea typeface="游ゴシック Medium" panose="020B0500000000000000" pitchFamily="50" charset="-128"/>
              </a:rPr>
              <a:t>•</a:t>
            </a:r>
            <a:r>
              <a:rPr lang="ja-JP" altLang="en-US" sz="1400" dirty="0">
                <a:solidFill>
                  <a:schemeClr val="bg1"/>
                </a:solidFill>
                <a:latin typeface="游ゴシック Medium" panose="020B0500000000000000" pitchFamily="50" charset="-128"/>
                <a:ea typeface="游ゴシック Medium" panose="020B0500000000000000" pitchFamily="50" charset="-128"/>
              </a:rPr>
              <a:t>　臨床進行期に応じた適切な診断と治療</a:t>
            </a:r>
            <a:endParaRPr lang="en-US" altLang="ja-JP" sz="1400" dirty="0">
              <a:solidFill>
                <a:schemeClr val="bg1"/>
              </a:solidFill>
              <a:latin typeface="游ゴシック Medium" panose="020B0500000000000000" pitchFamily="50" charset="-128"/>
              <a:ea typeface="游ゴシック Medium" panose="020B0500000000000000" pitchFamily="50" charset="-128"/>
            </a:endParaRPr>
          </a:p>
          <a:p>
            <a:r>
              <a:rPr lang="ja-JP" altLang="en-US" sz="1400" dirty="0">
                <a:solidFill>
                  <a:schemeClr val="bg1"/>
                </a:solidFill>
                <a:latin typeface="游ゴシック Medium" panose="020B0500000000000000" pitchFamily="50" charset="-128"/>
                <a:ea typeface="游ゴシック Medium" panose="020B0500000000000000" pitchFamily="50" charset="-128"/>
              </a:rPr>
              <a:t>医療費保障の確立</a:t>
            </a:r>
            <a:br>
              <a:rPr lang="ja-JP" altLang="en-US" sz="1400" dirty="0">
                <a:solidFill>
                  <a:schemeClr val="bg1"/>
                </a:solidFill>
                <a:latin typeface="游ゴシック Medium" panose="020B0500000000000000" pitchFamily="50" charset="-128"/>
                <a:ea typeface="游ゴシック Medium" panose="020B0500000000000000" pitchFamily="50" charset="-128"/>
              </a:rPr>
            </a:br>
            <a:r>
              <a:rPr lang="ja-JP" altLang="en-US" sz="1400" dirty="0">
                <a:solidFill>
                  <a:schemeClr val="bg1"/>
                </a:solidFill>
                <a:latin typeface="游ゴシック Medium" panose="020B0500000000000000" pitchFamily="50" charset="-128"/>
                <a:ea typeface="游ゴシック Medium" panose="020B0500000000000000" pitchFamily="50" charset="-128"/>
              </a:rPr>
              <a:t>　</a:t>
            </a:r>
            <a:r>
              <a:rPr lang="en-US" altLang="ja-JP" sz="1400" dirty="0">
                <a:solidFill>
                  <a:schemeClr val="bg1"/>
                </a:solidFill>
                <a:latin typeface="游ゴシック Medium" panose="020B0500000000000000" pitchFamily="50" charset="-128"/>
                <a:ea typeface="游ゴシック Medium" panose="020B0500000000000000" pitchFamily="50" charset="-128"/>
              </a:rPr>
              <a:t>•</a:t>
            </a:r>
            <a:r>
              <a:rPr lang="ja-JP" altLang="en-US" sz="1400" dirty="0">
                <a:solidFill>
                  <a:schemeClr val="bg1"/>
                </a:solidFill>
                <a:latin typeface="游ゴシック Medium" panose="020B0500000000000000" pitchFamily="50" charset="-128"/>
                <a:ea typeface="游ゴシック Medium" panose="020B0500000000000000" pitchFamily="50" charset="-128"/>
              </a:rPr>
              <a:t>　子宮頸がんの治療もユニバーサルヘルスカバレッジや他の助成システムの対象へ</a:t>
            </a:r>
            <a:endParaRPr kumimoji="1" lang="ja-JP" altLang="en-US" sz="1400" dirty="0">
              <a:solidFill>
                <a:schemeClr val="bg1"/>
              </a:solidFill>
              <a:latin typeface="游ゴシック Medium" panose="020B0500000000000000" pitchFamily="50" charset="-128"/>
              <a:ea typeface="游ゴシック Medium" panose="020B0500000000000000" pitchFamily="50" charset="-128"/>
            </a:endParaRPr>
          </a:p>
        </p:txBody>
      </p:sp>
      <p:pic>
        <p:nvPicPr>
          <p:cNvPr id="4" name="図 3">
            <a:extLst>
              <a:ext uri="{FF2B5EF4-FFF2-40B4-BE49-F238E27FC236}">
                <a16:creationId xmlns:a16="http://schemas.microsoft.com/office/drawing/2014/main" id="{AB5EFEA4-B5F7-4BEF-A808-B55DD5FA1A2F}"/>
              </a:ext>
            </a:extLst>
          </p:cNvPr>
          <p:cNvPicPr>
            <a:picLocks noChangeAspect="1"/>
          </p:cNvPicPr>
          <p:nvPr/>
        </p:nvPicPr>
        <p:blipFill rotWithShape="1">
          <a:blip r:embed="rId13"/>
          <a:srcRect t="22705" r="984" b="36542"/>
          <a:stretch/>
        </p:blipFill>
        <p:spPr>
          <a:xfrm>
            <a:off x="1030948" y="2382380"/>
            <a:ext cx="7775078" cy="306702"/>
          </a:xfrm>
          <a:prstGeom prst="rect">
            <a:avLst/>
          </a:prstGeom>
        </p:spPr>
      </p:pic>
      <p:sp>
        <p:nvSpPr>
          <p:cNvPr id="505" name="Text Box505"/>
          <p:cNvSpPr txBox="1"/>
          <p:nvPr/>
        </p:nvSpPr>
        <p:spPr>
          <a:xfrm>
            <a:off x="1745908" y="1786814"/>
            <a:ext cx="6643765" cy="1131464"/>
          </a:xfrm>
          <a:prstGeom prst="rect">
            <a:avLst/>
          </a:prstGeom>
        </p:spPr>
        <p:txBody>
          <a:bodyPr wrap="square" lIns="0" tIns="0" rIns="0" rtlCol="0">
            <a:spAutoFit/>
          </a:bodyPr>
          <a:lstStyle/>
          <a:p>
            <a:pPr algn="l">
              <a:lnSpc>
                <a:spcPts val="0"/>
              </a:lnSpc>
            </a:pPr>
            <a:endParaRPr dirty="0">
              <a:latin typeface="游ゴシック Medium" panose="020B0500000000000000" pitchFamily="50" charset="-128"/>
              <a:ea typeface="游ゴシック Medium" panose="020B0500000000000000" pitchFamily="50" charset="-128"/>
            </a:endParaRPr>
          </a:p>
          <a:p>
            <a:pPr>
              <a:lnSpc>
                <a:spcPts val="1709"/>
              </a:lnSpc>
            </a:pPr>
            <a:r>
              <a:rPr lang="ja-JP" altLang="en-US" sz="1200" spc="0" dirty="0">
                <a:solidFill>
                  <a:srgbClr val="FFFFFF"/>
                </a:solidFill>
                <a:latin typeface="游ゴシック Medium" panose="020B0500000000000000" pitchFamily="50" charset="-128"/>
                <a:ea typeface="游ゴシック Medium" panose="020B0500000000000000" pitchFamily="50" charset="-128"/>
                <a:cs typeface="Calibri"/>
              </a:rPr>
              <a:t>子宮頸がんの診断は病理組織学的検査によってされるべきで</a:t>
            </a:r>
            <a:r>
              <a:rPr lang="ja-JP" altLang="en-US" sz="1200" spc="0" dirty="0" smtClean="0">
                <a:solidFill>
                  <a:srgbClr val="FFFFFF"/>
                </a:solidFill>
                <a:latin typeface="游ゴシック Medium" panose="020B0500000000000000" pitchFamily="50" charset="-128"/>
                <a:ea typeface="游ゴシック Medium" panose="020B0500000000000000" pitchFamily="50" charset="-128"/>
                <a:cs typeface="Calibri"/>
              </a:rPr>
              <a:t>ある</a:t>
            </a:r>
            <a:endParaRPr lang="en-US" altLang="ja-JP" sz="1200" spc="0" dirty="0">
              <a:solidFill>
                <a:srgbClr val="FFFFFF"/>
              </a:solidFill>
              <a:latin typeface="游ゴシック Medium" panose="020B0500000000000000" pitchFamily="50" charset="-128"/>
              <a:ea typeface="游ゴシック Medium" panose="020B0500000000000000" pitchFamily="50" charset="-128"/>
              <a:cs typeface="Calibri"/>
            </a:endParaRPr>
          </a:p>
          <a:p>
            <a:pPr>
              <a:lnSpc>
                <a:spcPts val="1709"/>
              </a:lnSpc>
            </a:pPr>
            <a:r>
              <a:rPr lang="ja-JP" altLang="en-US" sz="1200" spc="0" dirty="0">
                <a:solidFill>
                  <a:srgbClr val="FFFFFF"/>
                </a:solidFill>
                <a:latin typeface="游ゴシック Medium" panose="020B0500000000000000" pitchFamily="50" charset="-128"/>
                <a:ea typeface="游ゴシック Medium" panose="020B0500000000000000" pitchFamily="50" charset="-128"/>
                <a:cs typeface="Calibri"/>
              </a:rPr>
              <a:t>手術と放射線治療が主たる根治療法で</a:t>
            </a:r>
            <a:r>
              <a:rPr lang="ja-JP" altLang="en-US" sz="1200" spc="0" dirty="0" smtClean="0">
                <a:solidFill>
                  <a:srgbClr val="FFFFFF"/>
                </a:solidFill>
                <a:latin typeface="游ゴシック Medium" panose="020B0500000000000000" pitchFamily="50" charset="-128"/>
                <a:ea typeface="游ゴシック Medium" panose="020B0500000000000000" pitchFamily="50" charset="-128"/>
                <a:cs typeface="Calibri"/>
              </a:rPr>
              <a:t>ある</a:t>
            </a:r>
            <a:endParaRPr lang="en-US" altLang="ja-JP" sz="1200" spc="0" dirty="0">
              <a:solidFill>
                <a:srgbClr val="FFFFFF"/>
              </a:solidFill>
              <a:latin typeface="游ゴシック Medium" panose="020B0500000000000000" pitchFamily="50" charset="-128"/>
              <a:ea typeface="游ゴシック Medium" panose="020B0500000000000000" pitchFamily="50" charset="-128"/>
              <a:cs typeface="Calibri"/>
            </a:endParaRPr>
          </a:p>
          <a:p>
            <a:pPr>
              <a:lnSpc>
                <a:spcPts val="1709"/>
              </a:lnSpc>
            </a:pPr>
            <a:r>
              <a:rPr lang="ja-JP" altLang="en-US" sz="1200" dirty="0">
                <a:solidFill>
                  <a:srgbClr val="FFFFFF"/>
                </a:solidFill>
                <a:latin typeface="游ゴシック Medium" panose="020B0500000000000000" pitchFamily="50" charset="-128"/>
                <a:ea typeface="游ゴシック Medium" panose="020B0500000000000000" pitchFamily="50" charset="-128"/>
                <a:cs typeface="Calibri"/>
              </a:rPr>
              <a:t>緩和ケアは子宮頸がんの病勢制御に</a:t>
            </a:r>
            <a:r>
              <a:rPr lang="ja-JP" altLang="en-US" sz="1200" dirty="0" smtClean="0">
                <a:solidFill>
                  <a:srgbClr val="FFFFFF"/>
                </a:solidFill>
                <a:latin typeface="游ゴシック Medium" panose="020B0500000000000000" pitchFamily="50" charset="-128"/>
                <a:ea typeface="游ゴシック Medium" panose="020B0500000000000000" pitchFamily="50" charset="-128"/>
                <a:cs typeface="Calibri"/>
              </a:rPr>
              <a:t>欠かせない</a:t>
            </a:r>
            <a:endParaRPr lang="en-US" altLang="ja-JP" sz="1200" dirty="0">
              <a:solidFill>
                <a:srgbClr val="FFFFFF"/>
              </a:solidFill>
              <a:latin typeface="游ゴシック Medium" panose="020B0500000000000000" pitchFamily="50" charset="-128"/>
              <a:ea typeface="游ゴシック Medium" panose="020B0500000000000000" pitchFamily="50" charset="-128"/>
              <a:cs typeface="Calibri"/>
            </a:endParaRPr>
          </a:p>
          <a:p>
            <a:pPr>
              <a:lnSpc>
                <a:spcPts val="1709"/>
              </a:lnSpc>
            </a:pPr>
            <a:r>
              <a:rPr lang="ja-JP" altLang="en-US" sz="1200" spc="0" dirty="0">
                <a:solidFill>
                  <a:srgbClr val="FFFFFF"/>
                </a:solidFill>
                <a:latin typeface="游ゴシック Medium" panose="020B0500000000000000" pitchFamily="50" charset="-128"/>
                <a:ea typeface="游ゴシック Medium" panose="020B0500000000000000" pitchFamily="50" charset="-128"/>
                <a:cs typeface="Calibri"/>
              </a:rPr>
              <a:t>子宮頸癌の診断と治療の遅れを改善することが子宮頸がんの予後を改善</a:t>
            </a:r>
            <a:r>
              <a:rPr lang="ja-JP" altLang="en-US" sz="1200" spc="0" dirty="0" smtClean="0">
                <a:solidFill>
                  <a:srgbClr val="FFFFFF"/>
                </a:solidFill>
                <a:latin typeface="游ゴシック Medium" panose="020B0500000000000000" pitchFamily="50" charset="-128"/>
                <a:ea typeface="游ゴシック Medium" panose="020B0500000000000000" pitchFamily="50" charset="-128"/>
                <a:cs typeface="Calibri"/>
              </a:rPr>
              <a:t>する</a:t>
            </a:r>
            <a:endParaRPr lang="en-US" altLang="ja-JP" sz="1200" spc="0" dirty="0">
              <a:solidFill>
                <a:srgbClr val="FFFFFF"/>
              </a:solidFill>
              <a:latin typeface="游ゴシック Medium" panose="020B0500000000000000" pitchFamily="50" charset="-128"/>
              <a:ea typeface="游ゴシック Medium" panose="020B0500000000000000" pitchFamily="50" charset="-128"/>
              <a:cs typeface="Calibri"/>
            </a:endParaRPr>
          </a:p>
          <a:p>
            <a:pPr>
              <a:lnSpc>
                <a:spcPts val="1709"/>
              </a:lnSpc>
            </a:pPr>
            <a:endParaRPr lang="en-US" altLang="zh-CN" sz="1400" dirty="0">
              <a:latin typeface="游ゴシック Medium" panose="020B0500000000000000" pitchFamily="50" charset="-128"/>
              <a:ea typeface="游ゴシック Medium" panose="020B0500000000000000" pitchFamily="50" charset="-128"/>
              <a:cs typeface="Calibri"/>
            </a:endParaRPr>
          </a:p>
        </p:txBody>
      </p:sp>
      <p:sp>
        <p:nvSpPr>
          <p:cNvPr id="30" name="Text Box502">
            <a:extLst>
              <a:ext uri="{FF2B5EF4-FFF2-40B4-BE49-F238E27FC236}">
                <a16:creationId xmlns:a16="http://schemas.microsoft.com/office/drawing/2014/main" id="{F7B57C76-E18E-4C28-95CC-8EC12F3FF876}"/>
              </a:ext>
            </a:extLst>
          </p:cNvPr>
          <p:cNvSpPr txBox="1"/>
          <p:nvPr/>
        </p:nvSpPr>
        <p:spPr>
          <a:xfrm>
            <a:off x="1476310" y="1792506"/>
            <a:ext cx="100330" cy="251351"/>
          </a:xfrm>
          <a:prstGeom prst="rect">
            <a:avLst/>
          </a:prstGeom>
        </p:spPr>
        <p:txBody>
          <a:bodyPr wrap="square" lIns="0" tIns="0" rIns="0" rtlCol="0">
            <a:spAutoFit/>
          </a:bodyPr>
          <a:lstStyle/>
          <a:p>
            <a:pPr algn="l" rtl="0">
              <a:lnSpc>
                <a:spcPts val="1564"/>
              </a:lnSpc>
            </a:pPr>
            <a:r>
              <a:rPr lang="en-US" altLang="zh-CN" sz="1400" spc="0" dirty="0">
                <a:solidFill>
                  <a:srgbClr val="FFFFFF"/>
                </a:solidFill>
                <a:latin typeface="Arial"/>
                <a:ea typeface="Arial"/>
                <a:cs typeface="Arial"/>
              </a:rPr>
              <a:t>•</a:t>
            </a:r>
            <a:endParaRPr lang="en-US" altLang="zh-CN" sz="1400" dirty="0">
              <a:latin typeface="Arial"/>
              <a:ea typeface="Arial"/>
              <a:cs typeface="Arial"/>
            </a:endParaRPr>
          </a:p>
        </p:txBody>
      </p:sp>
      <p:sp>
        <p:nvSpPr>
          <p:cNvPr id="31" name="Text Box502">
            <a:extLst>
              <a:ext uri="{FF2B5EF4-FFF2-40B4-BE49-F238E27FC236}">
                <a16:creationId xmlns:a16="http://schemas.microsoft.com/office/drawing/2014/main" id="{1D86786E-44E1-4CDD-8CCD-4396F400FADD}"/>
              </a:ext>
            </a:extLst>
          </p:cNvPr>
          <p:cNvSpPr txBox="1"/>
          <p:nvPr/>
        </p:nvSpPr>
        <p:spPr>
          <a:xfrm>
            <a:off x="1476310" y="2005262"/>
            <a:ext cx="100330" cy="251351"/>
          </a:xfrm>
          <a:prstGeom prst="rect">
            <a:avLst/>
          </a:prstGeom>
        </p:spPr>
        <p:txBody>
          <a:bodyPr wrap="square" lIns="0" tIns="0" rIns="0" rtlCol="0">
            <a:spAutoFit/>
          </a:bodyPr>
          <a:lstStyle/>
          <a:p>
            <a:pPr algn="l" rtl="0">
              <a:lnSpc>
                <a:spcPts val="1564"/>
              </a:lnSpc>
            </a:pPr>
            <a:r>
              <a:rPr lang="en-US" altLang="zh-CN" sz="1400" spc="0" dirty="0">
                <a:solidFill>
                  <a:srgbClr val="FFFFFF"/>
                </a:solidFill>
                <a:latin typeface="Arial"/>
                <a:ea typeface="Arial"/>
                <a:cs typeface="Arial"/>
              </a:rPr>
              <a:t>•</a:t>
            </a:r>
            <a:endParaRPr lang="en-US" altLang="zh-CN" sz="1400" dirty="0">
              <a:latin typeface="Arial"/>
              <a:ea typeface="Arial"/>
              <a:cs typeface="Arial"/>
            </a:endParaRPr>
          </a:p>
        </p:txBody>
      </p:sp>
      <p:sp>
        <p:nvSpPr>
          <p:cNvPr id="32" name="Text Box502">
            <a:extLst>
              <a:ext uri="{FF2B5EF4-FFF2-40B4-BE49-F238E27FC236}">
                <a16:creationId xmlns:a16="http://schemas.microsoft.com/office/drawing/2014/main" id="{96EB4137-B9E8-4265-914B-0A653F962639}"/>
              </a:ext>
            </a:extLst>
          </p:cNvPr>
          <p:cNvSpPr txBox="1"/>
          <p:nvPr/>
        </p:nvSpPr>
        <p:spPr>
          <a:xfrm>
            <a:off x="1476310" y="2217507"/>
            <a:ext cx="100330" cy="251351"/>
          </a:xfrm>
          <a:prstGeom prst="rect">
            <a:avLst/>
          </a:prstGeom>
        </p:spPr>
        <p:txBody>
          <a:bodyPr wrap="square" lIns="0" tIns="0" rIns="0" rtlCol="0">
            <a:spAutoFit/>
          </a:bodyPr>
          <a:lstStyle/>
          <a:p>
            <a:pPr algn="l" rtl="0">
              <a:lnSpc>
                <a:spcPts val="1564"/>
              </a:lnSpc>
            </a:pPr>
            <a:r>
              <a:rPr lang="en-US" altLang="zh-CN" sz="1400" spc="0" dirty="0">
                <a:solidFill>
                  <a:srgbClr val="FFFFFF"/>
                </a:solidFill>
                <a:latin typeface="Arial"/>
                <a:ea typeface="Arial"/>
                <a:cs typeface="Arial"/>
              </a:rPr>
              <a:t>•</a:t>
            </a:r>
            <a:endParaRPr lang="en-US" altLang="zh-CN" sz="1400" dirty="0">
              <a:latin typeface="Arial"/>
              <a:ea typeface="Arial"/>
              <a:cs typeface="Arial"/>
            </a:endParaRPr>
          </a:p>
        </p:txBody>
      </p:sp>
      <p:sp>
        <p:nvSpPr>
          <p:cNvPr id="33" name="Text Box502">
            <a:extLst>
              <a:ext uri="{FF2B5EF4-FFF2-40B4-BE49-F238E27FC236}">
                <a16:creationId xmlns:a16="http://schemas.microsoft.com/office/drawing/2014/main" id="{CB427C6F-DF62-4628-A58C-B2E379DBE053}"/>
              </a:ext>
            </a:extLst>
          </p:cNvPr>
          <p:cNvSpPr txBox="1"/>
          <p:nvPr/>
        </p:nvSpPr>
        <p:spPr>
          <a:xfrm>
            <a:off x="1472753" y="2434962"/>
            <a:ext cx="100330" cy="251351"/>
          </a:xfrm>
          <a:prstGeom prst="rect">
            <a:avLst/>
          </a:prstGeom>
        </p:spPr>
        <p:txBody>
          <a:bodyPr wrap="square" lIns="0" tIns="0" rIns="0" rtlCol="0">
            <a:spAutoFit/>
          </a:bodyPr>
          <a:lstStyle/>
          <a:p>
            <a:pPr algn="l" rtl="0">
              <a:lnSpc>
                <a:spcPts val="1564"/>
              </a:lnSpc>
            </a:pPr>
            <a:r>
              <a:rPr lang="en-US" altLang="zh-CN" sz="1400" spc="0" dirty="0">
                <a:solidFill>
                  <a:srgbClr val="FFFFFF"/>
                </a:solidFill>
                <a:latin typeface="Arial"/>
                <a:ea typeface="Arial"/>
                <a:cs typeface="Arial"/>
              </a:rPr>
              <a:t>•</a:t>
            </a:r>
            <a:endParaRPr lang="en-US" altLang="zh-CN" sz="1400" dirty="0">
              <a:latin typeface="Arial"/>
              <a:ea typeface="Arial"/>
              <a:cs typeface="Arial"/>
            </a:endParaRPr>
          </a:p>
        </p:txBody>
      </p:sp>
      <p:sp>
        <p:nvSpPr>
          <p:cNvPr id="34" name="Text Box505">
            <a:extLst>
              <a:ext uri="{FF2B5EF4-FFF2-40B4-BE49-F238E27FC236}">
                <a16:creationId xmlns:a16="http://schemas.microsoft.com/office/drawing/2014/main" id="{3531DD91-34A4-4F38-99AA-C258E38A80D6}"/>
              </a:ext>
            </a:extLst>
          </p:cNvPr>
          <p:cNvSpPr txBox="1"/>
          <p:nvPr/>
        </p:nvSpPr>
        <p:spPr>
          <a:xfrm>
            <a:off x="1734044" y="2963533"/>
            <a:ext cx="6643765" cy="913455"/>
          </a:xfrm>
          <a:prstGeom prst="rect">
            <a:avLst/>
          </a:prstGeom>
        </p:spPr>
        <p:txBody>
          <a:bodyPr wrap="square" lIns="0" tIns="0" rIns="0" rtlCol="0">
            <a:spAutoFit/>
          </a:bodyPr>
          <a:lstStyle/>
          <a:p>
            <a:pPr algn="l">
              <a:lnSpc>
                <a:spcPts val="0"/>
              </a:lnSpc>
            </a:pPr>
            <a:endParaRPr dirty="0">
              <a:latin typeface="游ゴシック Medium" panose="020B0500000000000000" pitchFamily="50" charset="-128"/>
              <a:ea typeface="游ゴシック Medium" panose="020B0500000000000000" pitchFamily="50" charset="-128"/>
            </a:endParaRPr>
          </a:p>
          <a:p>
            <a:pPr>
              <a:lnSpc>
                <a:spcPts val="1709"/>
              </a:lnSpc>
            </a:pPr>
            <a:r>
              <a:rPr lang="ja-JP" altLang="en-US" sz="1200" spc="0" dirty="0">
                <a:solidFill>
                  <a:srgbClr val="FFFFFF"/>
                </a:solidFill>
                <a:latin typeface="游ゴシック Medium" panose="020B0500000000000000" pitchFamily="50" charset="-128"/>
                <a:ea typeface="游ゴシック Medium" panose="020B0500000000000000" pitchFamily="50" charset="-128"/>
                <a:cs typeface="Calibri"/>
              </a:rPr>
              <a:t>低中所得国で診断される約</a:t>
            </a:r>
            <a:r>
              <a:rPr lang="en-US" altLang="ja-JP" sz="1200" spc="0" dirty="0">
                <a:solidFill>
                  <a:srgbClr val="FFFFFF"/>
                </a:solidFill>
                <a:latin typeface="游ゴシック Medium" panose="020B0500000000000000" pitchFamily="50" charset="-128"/>
                <a:ea typeface="游ゴシック Medium" panose="020B0500000000000000" pitchFamily="50" charset="-128"/>
                <a:cs typeface="Calibri"/>
              </a:rPr>
              <a:t>80%</a:t>
            </a:r>
            <a:r>
              <a:rPr lang="ja-JP" altLang="en-US" sz="1200" spc="0" dirty="0">
                <a:solidFill>
                  <a:srgbClr val="FFFFFF"/>
                </a:solidFill>
                <a:latin typeface="游ゴシック Medium" panose="020B0500000000000000" pitchFamily="50" charset="-128"/>
                <a:ea typeface="游ゴシック Medium" panose="020B0500000000000000" pitchFamily="50" charset="-128"/>
                <a:cs typeface="Calibri"/>
              </a:rPr>
              <a:t>の子宮頸がんは既にかなり進行した状態で</a:t>
            </a:r>
            <a:r>
              <a:rPr lang="ja-JP" altLang="en-US" sz="1200" spc="0" dirty="0" smtClean="0">
                <a:solidFill>
                  <a:srgbClr val="FFFFFF"/>
                </a:solidFill>
                <a:latin typeface="游ゴシック Medium" panose="020B0500000000000000" pitchFamily="50" charset="-128"/>
                <a:ea typeface="游ゴシック Medium" panose="020B0500000000000000" pitchFamily="50" charset="-128"/>
                <a:cs typeface="Calibri"/>
              </a:rPr>
              <a:t>ある</a:t>
            </a:r>
            <a:endParaRPr lang="en-US" altLang="ja-JP" sz="1200" spc="0" dirty="0">
              <a:solidFill>
                <a:srgbClr val="FFFFFF"/>
              </a:solidFill>
              <a:latin typeface="游ゴシック Medium" panose="020B0500000000000000" pitchFamily="50" charset="-128"/>
              <a:ea typeface="游ゴシック Medium" panose="020B0500000000000000" pitchFamily="50" charset="-128"/>
              <a:cs typeface="Calibri"/>
            </a:endParaRPr>
          </a:p>
          <a:p>
            <a:pPr>
              <a:lnSpc>
                <a:spcPts val="1709"/>
              </a:lnSpc>
            </a:pPr>
            <a:r>
              <a:rPr lang="ja-JP" altLang="en-US" sz="1200" spc="0" dirty="0">
                <a:solidFill>
                  <a:srgbClr val="FFFFFF"/>
                </a:solidFill>
                <a:latin typeface="游ゴシック Medium" panose="020B0500000000000000" pitchFamily="50" charset="-128"/>
                <a:ea typeface="游ゴシック Medium" panose="020B0500000000000000" pitchFamily="50" charset="-128"/>
                <a:cs typeface="Calibri"/>
              </a:rPr>
              <a:t>低中所得国の約</a:t>
            </a:r>
            <a:r>
              <a:rPr lang="en-US" altLang="ja-JP" sz="1200" spc="0" dirty="0">
                <a:solidFill>
                  <a:srgbClr val="FFFFFF"/>
                </a:solidFill>
                <a:latin typeface="游ゴシック Medium" panose="020B0500000000000000" pitchFamily="50" charset="-128"/>
                <a:ea typeface="游ゴシック Medium" panose="020B0500000000000000" pitchFamily="50" charset="-128"/>
                <a:cs typeface="Calibri"/>
              </a:rPr>
              <a:t>80%</a:t>
            </a:r>
            <a:r>
              <a:rPr lang="ja-JP" altLang="en-US" sz="1200" spc="0" dirty="0">
                <a:solidFill>
                  <a:srgbClr val="FFFFFF"/>
                </a:solidFill>
                <a:latin typeface="游ゴシック Medium" panose="020B0500000000000000" pitchFamily="50" charset="-128"/>
                <a:ea typeface="游ゴシック Medium" panose="020B0500000000000000" pitchFamily="50" charset="-128"/>
                <a:cs typeface="Calibri"/>
              </a:rPr>
              <a:t>の女性は</a:t>
            </a:r>
            <a:r>
              <a:rPr lang="ja-JP" altLang="en-US" sz="1200" dirty="0">
                <a:solidFill>
                  <a:srgbClr val="FFFFFF"/>
                </a:solidFill>
                <a:latin typeface="游ゴシック Medium" panose="020B0500000000000000" pitchFamily="50" charset="-128"/>
                <a:ea typeface="游ゴシック Medium" panose="020B0500000000000000" pitchFamily="50" charset="-128"/>
                <a:cs typeface="Calibri"/>
              </a:rPr>
              <a:t>緩和ケアを受けられて</a:t>
            </a:r>
            <a:r>
              <a:rPr lang="ja-JP" altLang="en-US" sz="1200" dirty="0" smtClean="0">
                <a:solidFill>
                  <a:srgbClr val="FFFFFF"/>
                </a:solidFill>
                <a:latin typeface="游ゴシック Medium" panose="020B0500000000000000" pitchFamily="50" charset="-128"/>
                <a:ea typeface="游ゴシック Medium" panose="020B0500000000000000" pitchFamily="50" charset="-128"/>
                <a:cs typeface="Calibri"/>
              </a:rPr>
              <a:t>いない</a:t>
            </a:r>
            <a:endParaRPr lang="en-US" altLang="ja-JP" sz="1200" dirty="0">
              <a:solidFill>
                <a:srgbClr val="FFFFFF"/>
              </a:solidFill>
              <a:latin typeface="游ゴシック Medium" panose="020B0500000000000000" pitchFamily="50" charset="-128"/>
              <a:ea typeface="游ゴシック Medium" panose="020B0500000000000000" pitchFamily="50" charset="-128"/>
              <a:cs typeface="Calibri"/>
            </a:endParaRPr>
          </a:p>
          <a:p>
            <a:pPr>
              <a:lnSpc>
                <a:spcPts val="1709"/>
              </a:lnSpc>
            </a:pPr>
            <a:r>
              <a:rPr lang="ja-JP" altLang="en-US" sz="1200" spc="0" dirty="0">
                <a:solidFill>
                  <a:srgbClr val="FFFFFF"/>
                </a:solidFill>
                <a:latin typeface="游ゴシック Medium" panose="020B0500000000000000" pitchFamily="50" charset="-128"/>
                <a:ea typeface="游ゴシック Medium" panose="020B0500000000000000" pitchFamily="50" charset="-128"/>
                <a:cs typeface="Calibri"/>
              </a:rPr>
              <a:t>質の伴った病理診断や治療を受けることができて</a:t>
            </a:r>
            <a:r>
              <a:rPr lang="ja-JP" altLang="en-US" sz="1200" spc="0" dirty="0" smtClean="0">
                <a:solidFill>
                  <a:srgbClr val="FFFFFF"/>
                </a:solidFill>
                <a:latin typeface="游ゴシック Medium" panose="020B0500000000000000" pitchFamily="50" charset="-128"/>
                <a:ea typeface="游ゴシック Medium" panose="020B0500000000000000" pitchFamily="50" charset="-128"/>
                <a:cs typeface="Calibri"/>
              </a:rPr>
              <a:t>いない</a:t>
            </a:r>
            <a:endParaRPr lang="en-US" altLang="ja-JP" sz="1200" spc="0" dirty="0">
              <a:solidFill>
                <a:srgbClr val="FFFFFF"/>
              </a:solidFill>
              <a:latin typeface="游ゴシック Medium" panose="020B0500000000000000" pitchFamily="50" charset="-128"/>
              <a:ea typeface="游ゴシック Medium" panose="020B0500000000000000" pitchFamily="50" charset="-128"/>
              <a:cs typeface="Calibri"/>
            </a:endParaRPr>
          </a:p>
          <a:p>
            <a:pPr>
              <a:lnSpc>
                <a:spcPts val="1709"/>
              </a:lnSpc>
            </a:pPr>
            <a:r>
              <a:rPr lang="ja-JP" altLang="en-US" sz="1200" spc="0" dirty="0">
                <a:solidFill>
                  <a:srgbClr val="FFFFFF"/>
                </a:solidFill>
                <a:latin typeface="游ゴシック Medium" panose="020B0500000000000000" pitchFamily="50" charset="-128"/>
                <a:ea typeface="游ゴシック Medium" panose="020B0500000000000000" pitchFamily="50" charset="-128"/>
                <a:cs typeface="Calibri"/>
              </a:rPr>
              <a:t>治療はしばしば高額な医療費を要</a:t>
            </a:r>
            <a:r>
              <a:rPr lang="ja-JP" altLang="en-US" sz="1200" spc="0" dirty="0" smtClean="0">
                <a:solidFill>
                  <a:srgbClr val="FFFFFF"/>
                </a:solidFill>
                <a:latin typeface="游ゴシック Medium" panose="020B0500000000000000" pitchFamily="50" charset="-128"/>
                <a:ea typeface="游ゴシック Medium" panose="020B0500000000000000" pitchFamily="50" charset="-128"/>
                <a:cs typeface="Calibri"/>
              </a:rPr>
              <a:t>します</a:t>
            </a:r>
            <a:endParaRPr lang="en-US" altLang="ja-JP" sz="1100" spc="0" dirty="0">
              <a:solidFill>
                <a:srgbClr val="FFFFFF"/>
              </a:solidFill>
              <a:latin typeface="游ゴシック Medium" panose="020B0500000000000000" pitchFamily="50" charset="-128"/>
              <a:ea typeface="游ゴシック Medium" panose="020B0500000000000000" pitchFamily="50" charset="-128"/>
              <a:cs typeface="Calibri"/>
            </a:endParaRPr>
          </a:p>
        </p:txBody>
      </p:sp>
      <p:sp>
        <p:nvSpPr>
          <p:cNvPr id="35" name="Text Box508">
            <a:extLst>
              <a:ext uri="{FF2B5EF4-FFF2-40B4-BE49-F238E27FC236}">
                <a16:creationId xmlns:a16="http://schemas.microsoft.com/office/drawing/2014/main" id="{63B97FE0-F5A2-48FE-BF1E-37715DC99423}"/>
              </a:ext>
            </a:extLst>
          </p:cNvPr>
          <p:cNvSpPr txBox="1"/>
          <p:nvPr/>
        </p:nvSpPr>
        <p:spPr>
          <a:xfrm>
            <a:off x="1472270" y="3196759"/>
            <a:ext cx="100813" cy="251415"/>
          </a:xfrm>
          <a:prstGeom prst="rect">
            <a:avLst/>
          </a:prstGeom>
        </p:spPr>
        <p:txBody>
          <a:bodyPr wrap="square" lIns="0" tIns="0" rIns="0" rtlCol="0">
            <a:spAutoFit/>
          </a:bodyPr>
          <a:lstStyle/>
          <a:p>
            <a:pPr algn="l">
              <a:lnSpc>
                <a:spcPts val="0"/>
              </a:lnSpc>
            </a:pPr>
            <a:endParaRPr dirty="0"/>
          </a:p>
          <a:p>
            <a:pPr algn="l" rtl="0">
              <a:lnSpc>
                <a:spcPts val="1564"/>
              </a:lnSpc>
            </a:pPr>
            <a:r>
              <a:rPr lang="en-US" altLang="zh-CN" sz="1400" spc="0" dirty="0">
                <a:solidFill>
                  <a:srgbClr val="FFFFFF"/>
                </a:solidFill>
                <a:latin typeface="Arial"/>
                <a:ea typeface="Arial"/>
                <a:cs typeface="Arial"/>
              </a:rPr>
              <a:t>•</a:t>
            </a:r>
            <a:endParaRPr lang="en-US" altLang="zh-CN" sz="1400" dirty="0">
              <a:latin typeface="Arial"/>
              <a:ea typeface="Arial"/>
              <a:cs typeface="Arial"/>
            </a:endParaRPr>
          </a:p>
        </p:txBody>
      </p:sp>
      <p:sp>
        <p:nvSpPr>
          <p:cNvPr id="36" name="Text Box508">
            <a:extLst>
              <a:ext uri="{FF2B5EF4-FFF2-40B4-BE49-F238E27FC236}">
                <a16:creationId xmlns:a16="http://schemas.microsoft.com/office/drawing/2014/main" id="{68EA6381-0894-4CE2-AFA6-1F7C8512D92A}"/>
              </a:ext>
            </a:extLst>
          </p:cNvPr>
          <p:cNvSpPr txBox="1"/>
          <p:nvPr/>
        </p:nvSpPr>
        <p:spPr>
          <a:xfrm>
            <a:off x="1487599" y="3424877"/>
            <a:ext cx="100813" cy="251415"/>
          </a:xfrm>
          <a:prstGeom prst="rect">
            <a:avLst/>
          </a:prstGeom>
        </p:spPr>
        <p:txBody>
          <a:bodyPr wrap="square" lIns="0" tIns="0" rIns="0" rtlCol="0">
            <a:spAutoFit/>
          </a:bodyPr>
          <a:lstStyle/>
          <a:p>
            <a:pPr algn="l">
              <a:lnSpc>
                <a:spcPts val="0"/>
              </a:lnSpc>
            </a:pPr>
            <a:endParaRPr dirty="0"/>
          </a:p>
          <a:p>
            <a:pPr algn="l" rtl="0">
              <a:lnSpc>
                <a:spcPts val="1564"/>
              </a:lnSpc>
            </a:pPr>
            <a:r>
              <a:rPr lang="en-US" altLang="zh-CN" sz="1400" spc="0" dirty="0">
                <a:solidFill>
                  <a:srgbClr val="FFFFFF"/>
                </a:solidFill>
                <a:latin typeface="Arial"/>
                <a:ea typeface="Arial"/>
                <a:cs typeface="Arial"/>
              </a:rPr>
              <a:t>•</a:t>
            </a:r>
            <a:endParaRPr lang="en-US" altLang="zh-CN" sz="1400" dirty="0">
              <a:latin typeface="Arial"/>
              <a:ea typeface="Arial"/>
              <a:cs typeface="Arial"/>
            </a:endParaRPr>
          </a:p>
        </p:txBody>
      </p:sp>
      <p:sp>
        <p:nvSpPr>
          <p:cNvPr id="37" name="Text Box508">
            <a:extLst>
              <a:ext uri="{FF2B5EF4-FFF2-40B4-BE49-F238E27FC236}">
                <a16:creationId xmlns:a16="http://schemas.microsoft.com/office/drawing/2014/main" id="{456D2ACA-D422-4588-BC14-0E27BB573B19}"/>
              </a:ext>
            </a:extLst>
          </p:cNvPr>
          <p:cNvSpPr txBox="1"/>
          <p:nvPr/>
        </p:nvSpPr>
        <p:spPr>
          <a:xfrm>
            <a:off x="1480296" y="3630793"/>
            <a:ext cx="100813" cy="251415"/>
          </a:xfrm>
          <a:prstGeom prst="rect">
            <a:avLst/>
          </a:prstGeom>
        </p:spPr>
        <p:txBody>
          <a:bodyPr wrap="square" lIns="0" tIns="0" rIns="0" rtlCol="0">
            <a:spAutoFit/>
          </a:bodyPr>
          <a:lstStyle/>
          <a:p>
            <a:pPr algn="l">
              <a:lnSpc>
                <a:spcPts val="0"/>
              </a:lnSpc>
            </a:pPr>
            <a:endParaRPr dirty="0"/>
          </a:p>
          <a:p>
            <a:pPr algn="l" rtl="0">
              <a:lnSpc>
                <a:spcPts val="1564"/>
              </a:lnSpc>
            </a:pPr>
            <a:r>
              <a:rPr lang="en-US" altLang="zh-CN" sz="1400" spc="0" dirty="0">
                <a:solidFill>
                  <a:srgbClr val="FFFFFF"/>
                </a:solidFill>
                <a:latin typeface="Arial"/>
                <a:ea typeface="Arial"/>
                <a:cs typeface="Arial"/>
              </a:rPr>
              <a:t>•</a:t>
            </a:r>
            <a:endParaRPr lang="en-US" altLang="zh-CN" sz="1400" dirty="0">
              <a:latin typeface="Arial"/>
              <a:ea typeface="Arial"/>
              <a:cs typeface="Arial"/>
            </a:endParaRPr>
          </a:p>
        </p:txBody>
      </p:sp>
    </p:spTree>
    <p:extLst>
      <p:ext uri="{BB962C8B-B14F-4D97-AF65-F5344CB8AC3E}">
        <p14:creationId xmlns:p14="http://schemas.microsoft.com/office/powerpoint/2010/main" val="1886921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Path579"/>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pic>
        <p:nvPicPr>
          <p:cNvPr id="581" name="Image581"/>
          <p:cNvPicPr>
            <a:picLocks noChangeAspect="1"/>
          </p:cNvPicPr>
          <p:nvPr/>
        </p:nvPicPr>
        <p:blipFill>
          <a:blip r:embed="rId2"/>
          <a:stretch>
            <a:fillRect/>
          </a:stretch>
        </p:blipFill>
        <p:spPr>
          <a:xfrm>
            <a:off x="251520" y="116634"/>
            <a:ext cx="7200800" cy="968732"/>
          </a:xfrm>
          <a:prstGeom prst="rect">
            <a:avLst/>
          </a:prstGeom>
          <a:noFill/>
        </p:spPr>
      </p:pic>
      <p:grpSp>
        <p:nvGrpSpPr>
          <p:cNvPr id="582" name="Group582"/>
          <p:cNvGrpSpPr/>
          <p:nvPr/>
        </p:nvGrpSpPr>
        <p:grpSpPr>
          <a:xfrm>
            <a:off x="88087" y="1268590"/>
            <a:ext cx="8933449" cy="4607264"/>
            <a:chOff x="88087" y="1268590"/>
            <a:chExt cx="8933449" cy="4607264"/>
          </a:xfrm>
        </p:grpSpPr>
        <p:pic>
          <p:nvPicPr>
            <p:cNvPr id="583" name="Image583"/>
            <p:cNvPicPr>
              <a:picLocks noChangeAspect="1"/>
            </p:cNvPicPr>
            <p:nvPr/>
          </p:nvPicPr>
          <p:blipFill>
            <a:blip r:embed="rId3"/>
            <a:stretch>
              <a:fillRect/>
            </a:stretch>
          </p:blipFill>
          <p:spPr>
            <a:xfrm>
              <a:off x="88088" y="5144975"/>
              <a:ext cx="8933448" cy="720078"/>
            </a:xfrm>
            <a:prstGeom prst="rect">
              <a:avLst/>
            </a:prstGeom>
            <a:noFill/>
          </p:spPr>
        </p:pic>
        <p:pic>
          <p:nvPicPr>
            <p:cNvPr id="584" name="Image584"/>
            <p:cNvPicPr>
              <a:picLocks noChangeAspect="1"/>
            </p:cNvPicPr>
            <p:nvPr/>
          </p:nvPicPr>
          <p:blipFill>
            <a:blip r:embed="rId4"/>
            <a:stretch>
              <a:fillRect/>
            </a:stretch>
          </p:blipFill>
          <p:spPr>
            <a:xfrm>
              <a:off x="2972863" y="1268590"/>
              <a:ext cx="144016" cy="144015"/>
            </a:xfrm>
            <a:prstGeom prst="rect">
              <a:avLst/>
            </a:prstGeom>
            <a:noFill/>
          </p:spPr>
        </p:pic>
        <p:pic>
          <p:nvPicPr>
            <p:cNvPr id="585" name="Image585"/>
            <p:cNvPicPr>
              <a:picLocks noChangeAspect="1"/>
            </p:cNvPicPr>
            <p:nvPr/>
          </p:nvPicPr>
          <p:blipFill>
            <a:blip r:embed="rId5"/>
            <a:stretch>
              <a:fillRect/>
            </a:stretch>
          </p:blipFill>
          <p:spPr>
            <a:xfrm>
              <a:off x="2972863" y="1704190"/>
              <a:ext cx="144016" cy="144015"/>
            </a:xfrm>
            <a:prstGeom prst="rect">
              <a:avLst/>
            </a:prstGeom>
            <a:noFill/>
          </p:spPr>
        </p:pic>
        <p:pic>
          <p:nvPicPr>
            <p:cNvPr id="586" name="Image586"/>
            <p:cNvPicPr>
              <a:picLocks noChangeAspect="1"/>
            </p:cNvPicPr>
            <p:nvPr/>
          </p:nvPicPr>
          <p:blipFill>
            <a:blip r:embed="rId6"/>
            <a:stretch>
              <a:fillRect/>
            </a:stretch>
          </p:blipFill>
          <p:spPr>
            <a:xfrm>
              <a:off x="2972863" y="2115918"/>
              <a:ext cx="144016" cy="144015"/>
            </a:xfrm>
            <a:prstGeom prst="rect">
              <a:avLst/>
            </a:prstGeom>
            <a:noFill/>
          </p:spPr>
        </p:pic>
        <p:pic>
          <p:nvPicPr>
            <p:cNvPr id="587" name="Image587"/>
            <p:cNvPicPr>
              <a:picLocks noChangeAspect="1"/>
            </p:cNvPicPr>
            <p:nvPr/>
          </p:nvPicPr>
          <p:blipFill>
            <a:blip r:embed="rId7"/>
            <a:stretch>
              <a:fillRect/>
            </a:stretch>
          </p:blipFill>
          <p:spPr>
            <a:xfrm>
              <a:off x="2972863" y="4122162"/>
              <a:ext cx="144016" cy="144016"/>
            </a:xfrm>
            <a:prstGeom prst="rect">
              <a:avLst/>
            </a:prstGeom>
            <a:noFill/>
          </p:spPr>
        </p:pic>
        <p:pic>
          <p:nvPicPr>
            <p:cNvPr id="588" name="Image588"/>
            <p:cNvPicPr>
              <a:picLocks noChangeAspect="1"/>
            </p:cNvPicPr>
            <p:nvPr/>
          </p:nvPicPr>
          <p:blipFill>
            <a:blip r:embed="rId8"/>
            <a:stretch>
              <a:fillRect/>
            </a:stretch>
          </p:blipFill>
          <p:spPr>
            <a:xfrm>
              <a:off x="2972863" y="4739792"/>
              <a:ext cx="144016" cy="144015"/>
            </a:xfrm>
            <a:prstGeom prst="rect">
              <a:avLst/>
            </a:prstGeom>
            <a:noFill/>
          </p:spPr>
        </p:pic>
        <p:pic>
          <p:nvPicPr>
            <p:cNvPr id="589" name="Image589"/>
            <p:cNvPicPr>
              <a:picLocks noChangeAspect="1"/>
            </p:cNvPicPr>
            <p:nvPr/>
          </p:nvPicPr>
          <p:blipFill>
            <a:blip r:embed="rId9"/>
            <a:stretch>
              <a:fillRect/>
            </a:stretch>
          </p:blipFill>
          <p:spPr>
            <a:xfrm>
              <a:off x="88087" y="3811001"/>
              <a:ext cx="1588631" cy="2064853"/>
            </a:xfrm>
            <a:prstGeom prst="rect">
              <a:avLst/>
            </a:prstGeom>
            <a:noFill/>
          </p:spPr>
        </p:pic>
      </p:grpSp>
      <p:sp>
        <p:nvSpPr>
          <p:cNvPr id="590" name="Path590"/>
          <p:cNvSpPr/>
          <p:nvPr/>
        </p:nvSpPr>
        <p:spPr>
          <a:xfrm>
            <a:off x="-60395664" y="-56672752"/>
            <a:ext cx="122556132" cy="123032356"/>
          </a:xfrm>
          <a:custGeom>
            <a:avLst/>
            <a:gdLst/>
            <a:ahLst/>
            <a:cxnLst/>
            <a:rect l="l" t="t" r="r" b="b"/>
            <a:pathLst>
              <a:path w="122556132" h="123032356">
                <a:moveTo>
                  <a:pt x="60483752" y="60748528"/>
                </a:moveTo>
                <a:cubicBezTo>
                  <a:pt x="60483752" y="60602296"/>
                  <a:pt x="60602292" y="60483752"/>
                  <a:pt x="60748528" y="60483752"/>
                </a:cubicBezTo>
                <a:lnTo>
                  <a:pt x="61807600" y="60483752"/>
                </a:lnTo>
                <a:cubicBezTo>
                  <a:pt x="61953836" y="60483752"/>
                  <a:pt x="62072380" y="60602296"/>
                  <a:pt x="62072380" y="60748528"/>
                </a:cubicBezTo>
                <a:lnTo>
                  <a:pt x="62072380" y="62283828"/>
                </a:lnTo>
                <a:cubicBezTo>
                  <a:pt x="62072380" y="62430064"/>
                  <a:pt x="61953836" y="62548604"/>
                  <a:pt x="61807600" y="62548604"/>
                </a:cubicBezTo>
                <a:lnTo>
                  <a:pt x="60748528" y="62548604"/>
                </a:lnTo>
                <a:cubicBezTo>
                  <a:pt x="60602292" y="62548604"/>
                  <a:pt x="60483752" y="62430064"/>
                  <a:pt x="60483752" y="62283828"/>
                </a:cubicBezTo>
                <a:lnTo>
                  <a:pt x="60483752" y="60748528"/>
                </a:lnTo>
                <a:close/>
              </a:path>
            </a:pathLst>
          </a:custGeom>
          <a:solidFill>
            <a:srgbClr val="FF00FF">
              <a:alpha val="0"/>
            </a:srgbClr>
          </a:solidFill>
          <a:ln w="9525" cap="sq">
            <a:solidFill>
              <a:srgbClr val="FF00FF"/>
            </a:solidFill>
            <a:prstDash val="solid"/>
          </a:ln>
        </p:spPr>
        <p:txBody>
          <a:bodyPr rtlCol="0" anchor="ctr"/>
          <a:lstStyle/>
          <a:p>
            <a:pPr algn="ctr"/>
            <a:endParaRPr lang="en-US" altLang="zh-CN"/>
          </a:p>
        </p:txBody>
      </p:sp>
      <p:pic>
        <p:nvPicPr>
          <p:cNvPr id="591" name="Image591"/>
          <p:cNvPicPr>
            <a:picLocks noChangeAspect="1"/>
          </p:cNvPicPr>
          <p:nvPr/>
        </p:nvPicPr>
        <p:blipFill>
          <a:blip r:embed="rId10"/>
          <a:stretch>
            <a:fillRect/>
          </a:stretch>
        </p:blipFill>
        <p:spPr>
          <a:xfrm>
            <a:off x="88088" y="1245815"/>
            <a:ext cx="1588631" cy="2482906"/>
          </a:xfrm>
          <a:prstGeom prst="rect">
            <a:avLst/>
          </a:prstGeom>
          <a:noFill/>
        </p:spPr>
      </p:pic>
      <p:sp>
        <p:nvSpPr>
          <p:cNvPr id="592" name="Path592"/>
          <p:cNvSpPr/>
          <p:nvPr/>
        </p:nvSpPr>
        <p:spPr>
          <a:xfrm>
            <a:off x="-60395664" y="-59237936"/>
            <a:ext cx="122556132" cy="123450408"/>
          </a:xfrm>
          <a:custGeom>
            <a:avLst/>
            <a:gdLst/>
            <a:ahLst/>
            <a:cxnLst/>
            <a:rect l="l" t="t" r="r" b="b"/>
            <a:pathLst>
              <a:path w="122556132" h="123450408">
                <a:moveTo>
                  <a:pt x="60483752" y="60748528"/>
                </a:moveTo>
                <a:cubicBezTo>
                  <a:pt x="60483752" y="60602296"/>
                  <a:pt x="60602296" y="60483752"/>
                  <a:pt x="60748528" y="60483752"/>
                </a:cubicBezTo>
                <a:lnTo>
                  <a:pt x="61807600" y="60483752"/>
                </a:lnTo>
                <a:cubicBezTo>
                  <a:pt x="61953836" y="60483752"/>
                  <a:pt x="62072380" y="60602296"/>
                  <a:pt x="62072380" y="60748528"/>
                </a:cubicBezTo>
                <a:lnTo>
                  <a:pt x="62072380" y="62701880"/>
                </a:lnTo>
                <a:cubicBezTo>
                  <a:pt x="62072380" y="62848108"/>
                  <a:pt x="61953836" y="62966656"/>
                  <a:pt x="61807600" y="62966656"/>
                </a:cubicBezTo>
                <a:lnTo>
                  <a:pt x="60748528" y="62966656"/>
                </a:lnTo>
                <a:cubicBezTo>
                  <a:pt x="60602296" y="62966656"/>
                  <a:pt x="60483752" y="62848108"/>
                  <a:pt x="60483752" y="62701880"/>
                </a:cubicBezTo>
                <a:lnTo>
                  <a:pt x="60483752" y="60748528"/>
                </a:lnTo>
                <a:close/>
              </a:path>
            </a:pathLst>
          </a:custGeom>
          <a:solidFill>
            <a:srgbClr val="D792F8">
              <a:alpha val="0"/>
            </a:srgbClr>
          </a:solidFill>
          <a:ln w="9525" cap="sq">
            <a:solidFill>
              <a:srgbClr val="A973BF"/>
            </a:solidFill>
            <a:prstDash val="solid"/>
          </a:ln>
        </p:spPr>
        <p:txBody>
          <a:bodyPr rtlCol="0" anchor="ctr"/>
          <a:lstStyle/>
          <a:p>
            <a:pPr algn="ctr"/>
            <a:endParaRPr lang="en-US" altLang="zh-CN"/>
          </a:p>
        </p:txBody>
      </p:sp>
      <p:grpSp>
        <p:nvGrpSpPr>
          <p:cNvPr id="593" name="Group593"/>
          <p:cNvGrpSpPr/>
          <p:nvPr/>
        </p:nvGrpSpPr>
        <p:grpSpPr>
          <a:xfrm>
            <a:off x="2963811" y="1267342"/>
            <a:ext cx="5728687" cy="4608593"/>
            <a:chOff x="2963811" y="1267342"/>
            <a:chExt cx="5728687" cy="4608593"/>
          </a:xfrm>
        </p:grpSpPr>
        <p:pic>
          <p:nvPicPr>
            <p:cNvPr id="594" name="Image594"/>
            <p:cNvPicPr>
              <a:picLocks noChangeAspect="1"/>
            </p:cNvPicPr>
            <p:nvPr/>
          </p:nvPicPr>
          <p:blipFill>
            <a:blip r:embed="rId11"/>
            <a:stretch>
              <a:fillRect/>
            </a:stretch>
          </p:blipFill>
          <p:spPr>
            <a:xfrm>
              <a:off x="2963811" y="1267342"/>
              <a:ext cx="162123" cy="4608593"/>
            </a:xfrm>
            <a:prstGeom prst="rect">
              <a:avLst/>
            </a:prstGeom>
            <a:noFill/>
          </p:spPr>
        </p:pic>
        <p:sp>
          <p:nvSpPr>
            <p:cNvPr id="595" name="Path595"/>
            <p:cNvSpPr/>
            <p:nvPr/>
          </p:nvSpPr>
          <p:spPr>
            <a:xfrm>
              <a:off x="5479399" y="1482036"/>
              <a:ext cx="3213099" cy="12700"/>
            </a:xfrm>
            <a:custGeom>
              <a:avLst/>
              <a:gdLst/>
              <a:ahLst/>
              <a:cxnLst/>
              <a:rect l="l" t="t" r="r" b="b"/>
              <a:pathLst>
                <a:path w="3213099" h="12700">
                  <a:moveTo>
                    <a:pt x="0" y="0"/>
                  </a:moveTo>
                  <a:lnTo>
                    <a:pt x="803275" y="0"/>
                  </a:lnTo>
                  <a:lnTo>
                    <a:pt x="1606550" y="0"/>
                  </a:lnTo>
                  <a:lnTo>
                    <a:pt x="2409825" y="0"/>
                  </a:lnTo>
                  <a:lnTo>
                    <a:pt x="3213100" y="0"/>
                  </a:lnTo>
                  <a:lnTo>
                    <a:pt x="3213100" y="12700"/>
                  </a:lnTo>
                  <a:lnTo>
                    <a:pt x="2409825" y="12700"/>
                  </a:lnTo>
                  <a:lnTo>
                    <a:pt x="1606550" y="12700"/>
                  </a:lnTo>
                  <a:lnTo>
                    <a:pt x="803275" y="12700"/>
                  </a:lnTo>
                  <a:lnTo>
                    <a:pt x="0" y="12700"/>
                  </a:lnTo>
                  <a:lnTo>
                    <a:pt x="0" y="0"/>
                  </a:lnTo>
                  <a:close/>
                </a:path>
              </a:pathLst>
            </a:custGeom>
            <a:solidFill>
              <a:srgbClr val="0000FF">
                <a:alpha val="100000"/>
              </a:srgbClr>
            </a:solidFill>
            <a:ln w="0" cap="sq">
              <a:solidFill>
                <a:srgbClr val="0000FF"/>
              </a:solidFill>
              <a:prstDash val="solid"/>
            </a:ln>
          </p:spPr>
          <p:txBody>
            <a:bodyPr rtlCol="0" anchor="ctr"/>
            <a:lstStyle/>
            <a:p>
              <a:pPr algn="ctr"/>
              <a:endParaRPr lang="en-US" altLang="zh-CN"/>
            </a:p>
          </p:txBody>
        </p:sp>
        <p:pic>
          <p:nvPicPr>
            <p:cNvPr id="596" name="Image596"/>
            <p:cNvPicPr>
              <a:picLocks noChangeAspect="1"/>
            </p:cNvPicPr>
            <p:nvPr/>
          </p:nvPicPr>
          <p:blipFill>
            <a:blip r:embed="rId12"/>
            <a:stretch>
              <a:fillRect/>
            </a:stretch>
          </p:blipFill>
          <p:spPr>
            <a:xfrm>
              <a:off x="2987133" y="2501998"/>
              <a:ext cx="144017" cy="144017"/>
            </a:xfrm>
            <a:prstGeom prst="rect">
              <a:avLst/>
            </a:prstGeom>
            <a:noFill/>
          </p:spPr>
        </p:pic>
        <p:pic>
          <p:nvPicPr>
            <p:cNvPr id="597" name="Image597"/>
            <p:cNvPicPr>
              <a:picLocks noChangeAspect="1"/>
            </p:cNvPicPr>
            <p:nvPr/>
          </p:nvPicPr>
          <p:blipFill>
            <a:blip r:embed="rId13"/>
            <a:stretch>
              <a:fillRect/>
            </a:stretch>
          </p:blipFill>
          <p:spPr>
            <a:xfrm>
              <a:off x="2987133" y="2888078"/>
              <a:ext cx="144017" cy="144017"/>
            </a:xfrm>
            <a:prstGeom prst="rect">
              <a:avLst/>
            </a:prstGeom>
            <a:noFill/>
          </p:spPr>
        </p:pic>
        <p:pic>
          <p:nvPicPr>
            <p:cNvPr id="598" name="Image598"/>
            <p:cNvPicPr>
              <a:picLocks noChangeAspect="1"/>
            </p:cNvPicPr>
            <p:nvPr/>
          </p:nvPicPr>
          <p:blipFill>
            <a:blip r:embed="rId14"/>
            <a:stretch>
              <a:fillRect/>
            </a:stretch>
          </p:blipFill>
          <p:spPr>
            <a:xfrm>
              <a:off x="2987133" y="3315231"/>
              <a:ext cx="144017" cy="144015"/>
            </a:xfrm>
            <a:prstGeom prst="rect">
              <a:avLst/>
            </a:prstGeom>
            <a:noFill/>
          </p:spPr>
        </p:pic>
      </p:grpSp>
      <p:grpSp>
        <p:nvGrpSpPr>
          <p:cNvPr id="599" name="Group599"/>
          <p:cNvGrpSpPr/>
          <p:nvPr/>
        </p:nvGrpSpPr>
        <p:grpSpPr>
          <a:xfrm>
            <a:off x="7750911" y="6308659"/>
            <a:ext cx="1254503" cy="387192"/>
            <a:chOff x="7750911" y="6308659"/>
            <a:chExt cx="1254503" cy="387192"/>
          </a:xfrm>
        </p:grpSpPr>
        <p:pic>
          <p:nvPicPr>
            <p:cNvPr id="600" name="Image600"/>
            <p:cNvPicPr>
              <a:picLocks noChangeAspect="1"/>
            </p:cNvPicPr>
            <p:nvPr/>
          </p:nvPicPr>
          <p:blipFill>
            <a:blip r:embed="rId15"/>
            <a:stretch>
              <a:fillRect/>
            </a:stretch>
          </p:blipFill>
          <p:spPr>
            <a:xfrm>
              <a:off x="8225828" y="6358790"/>
              <a:ext cx="126779" cy="109721"/>
            </a:xfrm>
            <a:prstGeom prst="rect">
              <a:avLst/>
            </a:prstGeom>
            <a:noFill/>
          </p:spPr>
        </p:pic>
        <p:pic>
          <p:nvPicPr>
            <p:cNvPr id="601" name="Image601"/>
            <p:cNvPicPr>
              <a:picLocks noChangeAspect="1"/>
            </p:cNvPicPr>
            <p:nvPr/>
          </p:nvPicPr>
          <p:blipFill>
            <a:blip r:embed="rId16"/>
            <a:stretch>
              <a:fillRect/>
            </a:stretch>
          </p:blipFill>
          <p:spPr>
            <a:xfrm>
              <a:off x="8347119" y="6386314"/>
              <a:ext cx="71425" cy="83370"/>
            </a:xfrm>
            <a:prstGeom prst="rect">
              <a:avLst/>
            </a:prstGeom>
            <a:noFill/>
          </p:spPr>
        </p:pic>
        <p:pic>
          <p:nvPicPr>
            <p:cNvPr id="602" name="Image602"/>
            <p:cNvPicPr>
              <a:picLocks noChangeAspect="1"/>
            </p:cNvPicPr>
            <p:nvPr/>
          </p:nvPicPr>
          <p:blipFill>
            <a:blip r:embed="rId17"/>
            <a:stretch>
              <a:fillRect/>
            </a:stretch>
          </p:blipFill>
          <p:spPr>
            <a:xfrm>
              <a:off x="8426774" y="6386312"/>
              <a:ext cx="42576" cy="82199"/>
            </a:xfrm>
            <a:prstGeom prst="rect">
              <a:avLst/>
            </a:prstGeom>
            <a:noFill/>
          </p:spPr>
        </p:pic>
        <p:pic>
          <p:nvPicPr>
            <p:cNvPr id="603" name="Image603"/>
            <p:cNvPicPr>
              <a:picLocks noChangeAspect="1"/>
            </p:cNvPicPr>
            <p:nvPr/>
          </p:nvPicPr>
          <p:blipFill>
            <a:blip r:embed="rId18"/>
            <a:stretch>
              <a:fillRect/>
            </a:stretch>
          </p:blipFill>
          <p:spPr>
            <a:xfrm>
              <a:off x="8476884" y="6350657"/>
              <a:ext cx="19604" cy="117852"/>
            </a:xfrm>
            <a:prstGeom prst="rect">
              <a:avLst/>
            </a:prstGeom>
            <a:noFill/>
          </p:spPr>
        </p:pic>
        <p:pic>
          <p:nvPicPr>
            <p:cNvPr id="604" name="Image604"/>
            <p:cNvPicPr>
              <a:picLocks noChangeAspect="1"/>
            </p:cNvPicPr>
            <p:nvPr/>
          </p:nvPicPr>
          <p:blipFill>
            <a:blip r:embed="rId19"/>
            <a:stretch>
              <a:fillRect/>
            </a:stretch>
          </p:blipFill>
          <p:spPr>
            <a:xfrm>
              <a:off x="8506604" y="6350661"/>
              <a:ext cx="69462" cy="119025"/>
            </a:xfrm>
            <a:prstGeom prst="rect">
              <a:avLst/>
            </a:prstGeom>
            <a:noFill/>
          </p:spPr>
        </p:pic>
        <p:pic>
          <p:nvPicPr>
            <p:cNvPr id="605" name="Image605"/>
            <p:cNvPicPr>
              <a:picLocks noChangeAspect="1"/>
            </p:cNvPicPr>
            <p:nvPr/>
          </p:nvPicPr>
          <p:blipFill>
            <a:blip r:embed="rId20"/>
            <a:stretch>
              <a:fillRect/>
            </a:stretch>
          </p:blipFill>
          <p:spPr>
            <a:xfrm>
              <a:off x="8630014" y="6358790"/>
              <a:ext cx="72918" cy="109721"/>
            </a:xfrm>
            <a:prstGeom prst="rect">
              <a:avLst/>
            </a:prstGeom>
            <a:noFill/>
          </p:spPr>
        </p:pic>
        <p:pic>
          <p:nvPicPr>
            <p:cNvPr id="606" name="Image606"/>
            <p:cNvPicPr>
              <a:picLocks noChangeAspect="1"/>
            </p:cNvPicPr>
            <p:nvPr/>
          </p:nvPicPr>
          <p:blipFill>
            <a:blip r:embed="rId21"/>
            <a:stretch>
              <a:fillRect/>
            </a:stretch>
          </p:blipFill>
          <p:spPr>
            <a:xfrm>
              <a:off x="8713982" y="6386312"/>
              <a:ext cx="65852" cy="83377"/>
            </a:xfrm>
            <a:prstGeom prst="rect">
              <a:avLst/>
            </a:prstGeom>
            <a:noFill/>
          </p:spPr>
        </p:pic>
        <p:pic>
          <p:nvPicPr>
            <p:cNvPr id="607" name="Image607"/>
            <p:cNvPicPr>
              <a:picLocks noChangeAspect="1"/>
            </p:cNvPicPr>
            <p:nvPr/>
          </p:nvPicPr>
          <p:blipFill>
            <a:blip r:embed="rId22"/>
            <a:stretch>
              <a:fillRect/>
            </a:stretch>
          </p:blipFill>
          <p:spPr>
            <a:xfrm>
              <a:off x="8783452" y="6386313"/>
              <a:ext cx="66106" cy="83370"/>
            </a:xfrm>
            <a:prstGeom prst="rect">
              <a:avLst/>
            </a:prstGeom>
            <a:noFill/>
          </p:spPr>
        </p:pic>
        <p:pic>
          <p:nvPicPr>
            <p:cNvPr id="608" name="Image608"/>
            <p:cNvPicPr>
              <a:picLocks noChangeAspect="1"/>
            </p:cNvPicPr>
            <p:nvPr/>
          </p:nvPicPr>
          <p:blipFill>
            <a:blip r:embed="rId18"/>
            <a:stretch>
              <a:fillRect/>
            </a:stretch>
          </p:blipFill>
          <p:spPr>
            <a:xfrm>
              <a:off x="8861224" y="6350657"/>
              <a:ext cx="19524" cy="117852"/>
            </a:xfrm>
            <a:prstGeom prst="rect">
              <a:avLst/>
            </a:prstGeom>
            <a:noFill/>
          </p:spPr>
        </p:pic>
        <p:pic>
          <p:nvPicPr>
            <p:cNvPr id="609" name="Image609"/>
            <p:cNvPicPr>
              <a:picLocks noChangeAspect="1"/>
            </p:cNvPicPr>
            <p:nvPr/>
          </p:nvPicPr>
          <p:blipFill>
            <a:blip r:embed="rId23"/>
            <a:stretch>
              <a:fillRect/>
            </a:stretch>
          </p:blipFill>
          <p:spPr>
            <a:xfrm>
              <a:off x="8887428" y="6364964"/>
              <a:ext cx="48682" cy="104719"/>
            </a:xfrm>
            <a:prstGeom prst="rect">
              <a:avLst/>
            </a:prstGeom>
            <a:noFill/>
          </p:spPr>
        </p:pic>
        <p:pic>
          <p:nvPicPr>
            <p:cNvPr id="610" name="Image610"/>
            <p:cNvPicPr>
              <a:picLocks noChangeAspect="1"/>
            </p:cNvPicPr>
            <p:nvPr/>
          </p:nvPicPr>
          <p:blipFill>
            <a:blip r:embed="rId24"/>
            <a:stretch>
              <a:fillRect/>
            </a:stretch>
          </p:blipFill>
          <p:spPr>
            <a:xfrm>
              <a:off x="8941362" y="6350660"/>
              <a:ext cx="64050" cy="117853"/>
            </a:xfrm>
            <a:prstGeom prst="rect">
              <a:avLst/>
            </a:prstGeom>
            <a:noFill/>
          </p:spPr>
        </p:pic>
        <p:pic>
          <p:nvPicPr>
            <p:cNvPr id="611" name="Image611"/>
            <p:cNvPicPr>
              <a:picLocks noChangeAspect="1"/>
            </p:cNvPicPr>
            <p:nvPr/>
          </p:nvPicPr>
          <p:blipFill>
            <a:blip r:embed="rId25"/>
            <a:stretch>
              <a:fillRect/>
            </a:stretch>
          </p:blipFill>
          <p:spPr>
            <a:xfrm>
              <a:off x="8230929" y="6507774"/>
              <a:ext cx="87487" cy="112758"/>
            </a:xfrm>
            <a:prstGeom prst="rect">
              <a:avLst/>
            </a:prstGeom>
            <a:noFill/>
          </p:spPr>
        </p:pic>
        <p:pic>
          <p:nvPicPr>
            <p:cNvPr id="612" name="Image612"/>
            <p:cNvPicPr>
              <a:picLocks noChangeAspect="1"/>
            </p:cNvPicPr>
            <p:nvPr/>
          </p:nvPicPr>
          <p:blipFill>
            <a:blip r:embed="rId26"/>
            <a:stretch>
              <a:fillRect/>
            </a:stretch>
          </p:blipFill>
          <p:spPr>
            <a:xfrm>
              <a:off x="8329327" y="6536787"/>
              <a:ext cx="42576" cy="82190"/>
            </a:xfrm>
            <a:prstGeom prst="rect">
              <a:avLst/>
            </a:prstGeom>
            <a:noFill/>
          </p:spPr>
        </p:pic>
        <p:pic>
          <p:nvPicPr>
            <p:cNvPr id="613" name="Image613"/>
            <p:cNvPicPr>
              <a:picLocks noChangeAspect="1"/>
            </p:cNvPicPr>
            <p:nvPr/>
          </p:nvPicPr>
          <p:blipFill>
            <a:blip r:embed="rId27"/>
            <a:stretch>
              <a:fillRect/>
            </a:stretch>
          </p:blipFill>
          <p:spPr>
            <a:xfrm>
              <a:off x="8375818" y="6536787"/>
              <a:ext cx="69624" cy="117065"/>
            </a:xfrm>
            <a:prstGeom prst="rect">
              <a:avLst/>
            </a:prstGeom>
            <a:noFill/>
          </p:spPr>
        </p:pic>
        <p:pic>
          <p:nvPicPr>
            <p:cNvPr id="614" name="Image614"/>
            <p:cNvPicPr>
              <a:picLocks noChangeAspect="1"/>
            </p:cNvPicPr>
            <p:nvPr/>
          </p:nvPicPr>
          <p:blipFill>
            <a:blip r:embed="rId28"/>
            <a:stretch>
              <a:fillRect/>
            </a:stretch>
          </p:blipFill>
          <p:spPr>
            <a:xfrm>
              <a:off x="8453118" y="6536787"/>
              <a:ext cx="66106" cy="83439"/>
            </a:xfrm>
            <a:prstGeom prst="rect">
              <a:avLst/>
            </a:prstGeom>
            <a:noFill/>
          </p:spPr>
        </p:pic>
        <p:pic>
          <p:nvPicPr>
            <p:cNvPr id="615" name="Image615"/>
            <p:cNvPicPr>
              <a:picLocks noChangeAspect="1"/>
            </p:cNvPicPr>
            <p:nvPr/>
          </p:nvPicPr>
          <p:blipFill>
            <a:blip r:embed="rId29"/>
            <a:stretch>
              <a:fillRect/>
            </a:stretch>
          </p:blipFill>
          <p:spPr>
            <a:xfrm>
              <a:off x="8530356" y="6536787"/>
              <a:ext cx="64760" cy="82190"/>
            </a:xfrm>
            <a:prstGeom prst="rect">
              <a:avLst/>
            </a:prstGeom>
            <a:noFill/>
          </p:spPr>
        </p:pic>
        <p:pic>
          <p:nvPicPr>
            <p:cNvPr id="616" name="Image616"/>
            <p:cNvPicPr>
              <a:picLocks noChangeAspect="1"/>
            </p:cNvPicPr>
            <p:nvPr/>
          </p:nvPicPr>
          <p:blipFill>
            <a:blip r:embed="rId30"/>
            <a:stretch>
              <a:fillRect/>
            </a:stretch>
          </p:blipFill>
          <p:spPr>
            <a:xfrm>
              <a:off x="8609150" y="6503701"/>
              <a:ext cx="20146" cy="115278"/>
            </a:xfrm>
            <a:prstGeom prst="rect">
              <a:avLst/>
            </a:prstGeom>
            <a:noFill/>
          </p:spPr>
        </p:pic>
        <p:pic>
          <p:nvPicPr>
            <p:cNvPr id="617" name="Image617"/>
            <p:cNvPicPr>
              <a:picLocks noChangeAspect="1"/>
            </p:cNvPicPr>
            <p:nvPr/>
          </p:nvPicPr>
          <p:blipFill>
            <a:blip r:embed="rId31"/>
            <a:stretch>
              <a:fillRect/>
            </a:stretch>
          </p:blipFill>
          <p:spPr>
            <a:xfrm>
              <a:off x="8638954" y="6538035"/>
              <a:ext cx="55260" cy="80942"/>
            </a:xfrm>
            <a:prstGeom prst="rect">
              <a:avLst/>
            </a:prstGeom>
            <a:noFill/>
          </p:spPr>
        </p:pic>
        <p:pic>
          <p:nvPicPr>
            <p:cNvPr id="618" name="Image618"/>
            <p:cNvPicPr>
              <a:picLocks noChangeAspect="1"/>
            </p:cNvPicPr>
            <p:nvPr/>
          </p:nvPicPr>
          <p:blipFill>
            <a:blip r:embed="rId32"/>
            <a:stretch>
              <a:fillRect/>
            </a:stretch>
          </p:blipFill>
          <p:spPr>
            <a:xfrm>
              <a:off x="8697976" y="6536787"/>
              <a:ext cx="66106" cy="83439"/>
            </a:xfrm>
            <a:prstGeom prst="rect">
              <a:avLst/>
            </a:prstGeom>
            <a:noFill/>
          </p:spPr>
        </p:pic>
        <p:pic>
          <p:nvPicPr>
            <p:cNvPr id="619" name="Image619"/>
            <p:cNvPicPr>
              <a:picLocks noChangeAspect="1"/>
            </p:cNvPicPr>
            <p:nvPr/>
          </p:nvPicPr>
          <p:blipFill>
            <a:blip r:embed="rId33"/>
            <a:stretch>
              <a:fillRect/>
            </a:stretch>
          </p:blipFill>
          <p:spPr>
            <a:xfrm>
              <a:off x="8770194" y="6515430"/>
              <a:ext cx="48700" cy="104796"/>
            </a:xfrm>
            <a:prstGeom prst="rect">
              <a:avLst/>
            </a:prstGeom>
            <a:noFill/>
          </p:spPr>
        </p:pic>
        <p:pic>
          <p:nvPicPr>
            <p:cNvPr id="620" name="Image620"/>
            <p:cNvPicPr>
              <a:picLocks noChangeAspect="1"/>
            </p:cNvPicPr>
            <p:nvPr/>
          </p:nvPicPr>
          <p:blipFill>
            <a:blip r:embed="rId34"/>
            <a:stretch>
              <a:fillRect/>
            </a:stretch>
          </p:blipFill>
          <p:spPr>
            <a:xfrm>
              <a:off x="8827738" y="6503701"/>
              <a:ext cx="20152" cy="115278"/>
            </a:xfrm>
            <a:prstGeom prst="rect">
              <a:avLst/>
            </a:prstGeom>
            <a:noFill/>
          </p:spPr>
        </p:pic>
        <p:pic>
          <p:nvPicPr>
            <p:cNvPr id="621" name="Image621"/>
            <p:cNvPicPr>
              <a:picLocks noChangeAspect="1"/>
            </p:cNvPicPr>
            <p:nvPr/>
          </p:nvPicPr>
          <p:blipFill>
            <a:blip r:embed="rId35"/>
            <a:stretch>
              <a:fillRect/>
            </a:stretch>
          </p:blipFill>
          <p:spPr>
            <a:xfrm>
              <a:off x="8859732" y="6536787"/>
              <a:ext cx="71356" cy="83439"/>
            </a:xfrm>
            <a:prstGeom prst="rect">
              <a:avLst/>
            </a:prstGeom>
            <a:noFill/>
          </p:spPr>
        </p:pic>
        <p:pic>
          <p:nvPicPr>
            <p:cNvPr id="622" name="Image622"/>
            <p:cNvPicPr>
              <a:picLocks noChangeAspect="1"/>
            </p:cNvPicPr>
            <p:nvPr/>
          </p:nvPicPr>
          <p:blipFill>
            <a:blip r:embed="rId36"/>
            <a:stretch>
              <a:fillRect/>
            </a:stretch>
          </p:blipFill>
          <p:spPr>
            <a:xfrm>
              <a:off x="8940646" y="6536781"/>
              <a:ext cx="64768" cy="82190"/>
            </a:xfrm>
            <a:prstGeom prst="rect">
              <a:avLst/>
            </a:prstGeom>
            <a:noFill/>
          </p:spPr>
        </p:pic>
        <p:pic>
          <p:nvPicPr>
            <p:cNvPr id="623" name="Image623"/>
            <p:cNvPicPr>
              <a:picLocks noChangeAspect="1"/>
            </p:cNvPicPr>
            <p:nvPr/>
          </p:nvPicPr>
          <p:blipFill>
            <a:blip r:embed="rId37"/>
            <a:stretch>
              <a:fillRect/>
            </a:stretch>
          </p:blipFill>
          <p:spPr>
            <a:xfrm>
              <a:off x="7750911" y="6308659"/>
              <a:ext cx="439802" cy="387192"/>
            </a:xfrm>
            <a:prstGeom prst="rect">
              <a:avLst/>
            </a:prstGeom>
            <a:noFill/>
          </p:spPr>
        </p:pic>
      </p:grpSp>
      <p:sp>
        <p:nvSpPr>
          <p:cNvPr id="624" name="Text Box624"/>
          <p:cNvSpPr txBox="1"/>
          <p:nvPr/>
        </p:nvSpPr>
        <p:spPr>
          <a:xfrm>
            <a:off x="1840167" y="5306505"/>
            <a:ext cx="959504" cy="238591"/>
          </a:xfrm>
          <a:prstGeom prst="rect">
            <a:avLst/>
          </a:prstGeom>
        </p:spPr>
        <p:txBody>
          <a:bodyPr wrap="square" lIns="0" tIns="0" rIns="0" rtlCol="0">
            <a:spAutoFit/>
          </a:bodyPr>
          <a:lstStyle/>
          <a:p>
            <a:pPr algn="l">
              <a:lnSpc>
                <a:spcPts val="0"/>
              </a:lnSpc>
            </a:pPr>
            <a:endParaRPr dirty="0"/>
          </a:p>
          <a:p>
            <a:pPr algn="l" rtl="0">
              <a:lnSpc>
                <a:spcPts val="1452"/>
              </a:lnSpc>
            </a:pPr>
            <a:r>
              <a:rPr lang="en-US" altLang="ja-JP" sz="1300" spc="2" dirty="0">
                <a:solidFill>
                  <a:srgbClr val="FFFFFF"/>
                </a:solidFill>
                <a:latin typeface="Arial"/>
                <a:ea typeface="Arial"/>
                <a:cs typeface="Arial"/>
              </a:rPr>
              <a:t>2020</a:t>
            </a:r>
            <a:r>
              <a:rPr lang="ja-JP" altLang="en-US" sz="1300" spc="2" dirty="0">
                <a:solidFill>
                  <a:srgbClr val="FFFFFF"/>
                </a:solidFill>
                <a:latin typeface="Arial"/>
                <a:ea typeface="Arial"/>
                <a:cs typeface="Arial"/>
              </a:rPr>
              <a:t>年 </a:t>
            </a:r>
            <a:r>
              <a:rPr lang="en-US" altLang="ja-JP" sz="1300" spc="2" dirty="0">
                <a:solidFill>
                  <a:srgbClr val="FFFFFF"/>
                </a:solidFill>
                <a:latin typeface="Arial"/>
                <a:ea typeface="Arial"/>
                <a:cs typeface="Arial"/>
              </a:rPr>
              <a:t>5</a:t>
            </a:r>
            <a:r>
              <a:rPr lang="ja-JP" altLang="en-US" sz="1300" spc="2" dirty="0">
                <a:solidFill>
                  <a:srgbClr val="FFFFFF"/>
                </a:solidFill>
                <a:latin typeface="Arial"/>
                <a:ea typeface="Arial"/>
                <a:cs typeface="Arial"/>
              </a:rPr>
              <a:t>月</a:t>
            </a:r>
            <a:endParaRPr lang="en-US" altLang="zh-CN" sz="1300" dirty="0">
              <a:latin typeface="Arial"/>
              <a:ea typeface="Arial"/>
              <a:cs typeface="Arial"/>
            </a:endParaRPr>
          </a:p>
        </p:txBody>
      </p:sp>
      <p:sp>
        <p:nvSpPr>
          <p:cNvPr id="625" name="Text Box625"/>
          <p:cNvSpPr txBox="1"/>
          <p:nvPr/>
        </p:nvSpPr>
        <p:spPr>
          <a:xfrm>
            <a:off x="3208318" y="5285168"/>
            <a:ext cx="2155769" cy="238591"/>
          </a:xfrm>
          <a:prstGeom prst="rect">
            <a:avLst/>
          </a:prstGeom>
        </p:spPr>
        <p:txBody>
          <a:bodyPr wrap="square" lIns="0" tIns="0" rIns="0" rtlCol="0">
            <a:spAutoFit/>
          </a:bodyPr>
          <a:lstStyle/>
          <a:p>
            <a:pPr algn="l">
              <a:lnSpc>
                <a:spcPts val="0"/>
              </a:lnSpc>
            </a:pPr>
            <a:endParaRPr dirty="0"/>
          </a:p>
          <a:p>
            <a:pPr algn="l" rtl="0">
              <a:lnSpc>
                <a:spcPts val="1452"/>
              </a:lnSpc>
            </a:pPr>
            <a:r>
              <a:rPr lang="en-US" altLang="zh-CN" sz="1300" b="1" spc="-5" dirty="0">
                <a:solidFill>
                  <a:srgbClr val="FFFFFF"/>
                </a:solidFill>
                <a:latin typeface="Arial"/>
                <a:ea typeface="Arial"/>
                <a:cs typeface="Arial"/>
              </a:rPr>
              <a:t>  World</a:t>
            </a:r>
            <a:r>
              <a:rPr lang="en-US" altLang="zh-CN" sz="1300" b="1" spc="7" dirty="0">
                <a:solidFill>
                  <a:srgbClr val="FFFFFF"/>
                </a:solidFill>
                <a:latin typeface="Arial"/>
                <a:ea typeface="Arial"/>
                <a:cs typeface="Arial"/>
              </a:rPr>
              <a:t> </a:t>
            </a:r>
            <a:r>
              <a:rPr lang="en-US" altLang="zh-CN" sz="1300" b="1" spc="2" dirty="0">
                <a:solidFill>
                  <a:srgbClr val="FFFFFF"/>
                </a:solidFill>
                <a:latin typeface="Arial"/>
                <a:ea typeface="Arial"/>
                <a:cs typeface="Arial"/>
              </a:rPr>
              <a:t>Health</a:t>
            </a:r>
            <a:r>
              <a:rPr lang="en-US" altLang="zh-CN" sz="1300" b="1" spc="-45" dirty="0">
                <a:solidFill>
                  <a:srgbClr val="FFFFFF"/>
                </a:solidFill>
                <a:latin typeface="Arial"/>
                <a:ea typeface="Arial"/>
                <a:cs typeface="Arial"/>
              </a:rPr>
              <a:t> </a:t>
            </a:r>
            <a:r>
              <a:rPr lang="en-US" altLang="zh-CN" sz="1300" b="1" spc="1" dirty="0">
                <a:solidFill>
                  <a:srgbClr val="FFFFFF"/>
                </a:solidFill>
                <a:latin typeface="Arial"/>
                <a:ea typeface="Arial"/>
                <a:cs typeface="Arial"/>
              </a:rPr>
              <a:t>Assembly</a:t>
            </a:r>
            <a:endParaRPr lang="en-US" altLang="zh-CN" sz="1300" dirty="0">
              <a:latin typeface="Arial"/>
              <a:ea typeface="Arial"/>
              <a:cs typeface="Arial"/>
            </a:endParaRPr>
          </a:p>
        </p:txBody>
      </p:sp>
      <p:sp>
        <p:nvSpPr>
          <p:cNvPr id="626" name="Text Box626"/>
          <p:cNvSpPr txBox="1"/>
          <p:nvPr/>
        </p:nvSpPr>
        <p:spPr>
          <a:xfrm>
            <a:off x="252378" y="3950843"/>
            <a:ext cx="1140045" cy="456600"/>
          </a:xfrm>
          <a:prstGeom prst="rect">
            <a:avLst/>
          </a:prstGeom>
        </p:spPr>
        <p:txBody>
          <a:bodyPr wrap="square" lIns="0" tIns="0" rIns="0" rtlCol="0">
            <a:spAutoFit/>
          </a:bodyPr>
          <a:lstStyle/>
          <a:p>
            <a:pPr algn="l">
              <a:lnSpc>
                <a:spcPts val="0"/>
              </a:lnSpc>
            </a:pPr>
            <a:endParaRPr dirty="0"/>
          </a:p>
          <a:p>
            <a:pPr algn="l" rtl="0">
              <a:lnSpc>
                <a:spcPts val="1564"/>
              </a:lnSpc>
            </a:pPr>
            <a:r>
              <a:rPr lang="en-US" altLang="zh-CN" b="1" spc="2" dirty="0" smtClean="0">
                <a:solidFill>
                  <a:srgbClr val="FFFFFF"/>
                </a:solidFill>
                <a:latin typeface="Arial"/>
                <a:ea typeface="Arial"/>
                <a:cs typeface="Arial"/>
              </a:rPr>
              <a:t>WHO</a:t>
            </a:r>
          </a:p>
          <a:p>
            <a:pPr algn="l" rtl="0">
              <a:lnSpc>
                <a:spcPts val="1564"/>
              </a:lnSpc>
            </a:pPr>
            <a:r>
              <a:rPr lang="ja-JP" altLang="en-US" b="1" spc="-2" dirty="0" smtClean="0">
                <a:solidFill>
                  <a:srgbClr val="FFFFFF"/>
                </a:solidFill>
                <a:latin typeface="Arial"/>
                <a:ea typeface="Arial"/>
                <a:cs typeface="Arial"/>
              </a:rPr>
              <a:t>主幹</a:t>
            </a:r>
            <a:r>
              <a:rPr lang="ja-JP" altLang="en-US" b="1" spc="-2" dirty="0">
                <a:solidFill>
                  <a:srgbClr val="FFFFFF"/>
                </a:solidFill>
                <a:latin typeface="Arial"/>
                <a:ea typeface="Arial"/>
                <a:cs typeface="Arial"/>
              </a:rPr>
              <a:t>会議</a:t>
            </a:r>
            <a:endParaRPr lang="en-US" altLang="zh-CN" dirty="0">
              <a:latin typeface="Arial"/>
              <a:ea typeface="Arial"/>
              <a:cs typeface="Arial"/>
            </a:endParaRPr>
          </a:p>
        </p:txBody>
      </p:sp>
      <p:sp>
        <p:nvSpPr>
          <p:cNvPr id="627" name="Text Box627"/>
          <p:cNvSpPr txBox="1"/>
          <p:nvPr/>
        </p:nvSpPr>
        <p:spPr>
          <a:xfrm>
            <a:off x="252380" y="1387475"/>
            <a:ext cx="1295284" cy="456600"/>
          </a:xfrm>
          <a:prstGeom prst="rect">
            <a:avLst/>
          </a:prstGeom>
        </p:spPr>
        <p:txBody>
          <a:bodyPr wrap="square" lIns="0" tIns="0" rIns="0" rtlCol="0">
            <a:spAutoFit/>
          </a:bodyPr>
          <a:lstStyle/>
          <a:p>
            <a:pPr algn="l">
              <a:lnSpc>
                <a:spcPts val="0"/>
              </a:lnSpc>
            </a:pPr>
            <a:endParaRPr dirty="0"/>
          </a:p>
          <a:p>
            <a:pPr algn="l" rtl="0">
              <a:lnSpc>
                <a:spcPts val="1564"/>
              </a:lnSpc>
            </a:pPr>
            <a:r>
              <a:rPr lang="ja-JP" altLang="en-US" b="1" spc="-3" dirty="0">
                <a:solidFill>
                  <a:srgbClr val="FFFFFF"/>
                </a:solidFill>
                <a:latin typeface="Arial"/>
                <a:ea typeface="Arial"/>
                <a:cs typeface="Arial"/>
              </a:rPr>
              <a:t>世界各地域</a:t>
            </a:r>
            <a:endParaRPr lang="en-US" altLang="ja-JP" b="1" spc="-3" dirty="0">
              <a:solidFill>
                <a:srgbClr val="FFFFFF"/>
              </a:solidFill>
              <a:latin typeface="Arial"/>
              <a:ea typeface="Arial"/>
              <a:cs typeface="Arial"/>
            </a:endParaRPr>
          </a:p>
          <a:p>
            <a:pPr algn="l" rtl="0">
              <a:lnSpc>
                <a:spcPts val="1564"/>
              </a:lnSpc>
            </a:pPr>
            <a:r>
              <a:rPr lang="ja-JP" altLang="en-US" b="1" spc="-3" dirty="0">
                <a:solidFill>
                  <a:srgbClr val="FFFFFF"/>
                </a:solidFill>
                <a:latin typeface="Arial"/>
                <a:ea typeface="Arial"/>
                <a:cs typeface="Arial"/>
              </a:rPr>
              <a:t>での会議</a:t>
            </a:r>
            <a:endParaRPr lang="en-US" altLang="zh-CN" dirty="0">
              <a:latin typeface="Arial"/>
              <a:ea typeface="Arial"/>
              <a:cs typeface="Arial"/>
            </a:endParaRPr>
          </a:p>
        </p:txBody>
      </p:sp>
      <p:sp>
        <p:nvSpPr>
          <p:cNvPr id="628" name="Text Box628"/>
          <p:cNvSpPr txBox="1"/>
          <p:nvPr/>
        </p:nvSpPr>
        <p:spPr>
          <a:xfrm>
            <a:off x="902162" y="409423"/>
            <a:ext cx="8045076" cy="443776"/>
          </a:xfrm>
          <a:prstGeom prst="rect">
            <a:avLst/>
          </a:prstGeom>
        </p:spPr>
        <p:txBody>
          <a:bodyPr wrap="square" lIns="0" tIns="0" rIns="0" rtlCol="0">
            <a:spAutoFit/>
          </a:bodyPr>
          <a:lstStyle/>
          <a:p>
            <a:pPr algn="l">
              <a:lnSpc>
                <a:spcPts val="0"/>
              </a:lnSpc>
            </a:pPr>
            <a:endParaRPr dirty="0">
              <a:latin typeface="游ゴシック Medium" panose="020B0500000000000000" pitchFamily="50" charset="-128"/>
              <a:ea typeface="游ゴシック Medium" panose="020B0500000000000000" pitchFamily="50" charset="-128"/>
            </a:endParaRPr>
          </a:p>
          <a:p>
            <a:pPr algn="l" rtl="0">
              <a:lnSpc>
                <a:spcPts val="3053"/>
              </a:lnSpc>
            </a:pPr>
            <a:r>
              <a:rPr lang="ja-JP" altLang="en-US" sz="2800" b="1" spc="-35" dirty="0">
                <a:solidFill>
                  <a:srgbClr val="FFFFFF"/>
                </a:solidFill>
                <a:latin typeface="游ゴシック Medium" panose="020B0500000000000000" pitchFamily="50" charset="-128"/>
                <a:ea typeface="游ゴシック Medium" panose="020B0500000000000000" pitchFamily="50" charset="-128"/>
                <a:cs typeface="Calibri"/>
              </a:rPr>
              <a:t>子宮頸がん排除への戦略</a:t>
            </a:r>
            <a:r>
              <a:rPr lang="en-US" altLang="zh-CN" sz="2800" b="1" spc="-58" dirty="0">
                <a:solidFill>
                  <a:srgbClr val="FFFFFF"/>
                </a:solidFill>
                <a:latin typeface="游ゴシック Medium" panose="020B0500000000000000" pitchFamily="50" charset="-128"/>
                <a:ea typeface="游ゴシック Medium" panose="020B0500000000000000" pitchFamily="50" charset="-128"/>
                <a:cs typeface="Calibri"/>
              </a:rPr>
              <a:t>:</a:t>
            </a:r>
            <a:r>
              <a:rPr lang="en-US" altLang="zh-CN" sz="2800" b="1" dirty="0">
                <a:solidFill>
                  <a:srgbClr val="FFFFFF"/>
                </a:solidFill>
                <a:latin typeface="游ゴシック Medium" panose="020B0500000000000000" pitchFamily="50" charset="-128"/>
                <a:ea typeface="游ゴシック Medium" panose="020B0500000000000000" pitchFamily="50" charset="-128"/>
                <a:cs typeface="Calibri"/>
              </a:rPr>
              <a:t> </a:t>
            </a:r>
            <a:r>
              <a:rPr lang="ja-JP" altLang="en-US" sz="2800" b="1" spc="2" dirty="0">
                <a:solidFill>
                  <a:srgbClr val="FFFFFF"/>
                </a:solidFill>
                <a:latin typeface="游ゴシック Medium" panose="020B0500000000000000" pitchFamily="50" charset="-128"/>
                <a:ea typeface="游ゴシック Medium" panose="020B0500000000000000" pitchFamily="50" charset="-128"/>
                <a:cs typeface="Calibri"/>
              </a:rPr>
              <a:t>タイムライン</a:t>
            </a:r>
            <a:endParaRPr lang="en-US" altLang="zh-CN" sz="2800" dirty="0">
              <a:latin typeface="游ゴシック Medium" panose="020B0500000000000000" pitchFamily="50" charset="-128"/>
              <a:ea typeface="游ゴシック Medium" panose="020B0500000000000000" pitchFamily="50" charset="-128"/>
              <a:cs typeface="Calibri"/>
            </a:endParaRPr>
          </a:p>
        </p:txBody>
      </p:sp>
      <p:sp>
        <p:nvSpPr>
          <p:cNvPr id="629" name="Text Box629"/>
          <p:cNvSpPr txBox="1"/>
          <p:nvPr/>
        </p:nvSpPr>
        <p:spPr>
          <a:xfrm>
            <a:off x="1840858" y="1318201"/>
            <a:ext cx="1146966" cy="238591"/>
          </a:xfrm>
          <a:prstGeom prst="rect">
            <a:avLst/>
          </a:prstGeom>
        </p:spPr>
        <p:txBody>
          <a:bodyPr wrap="square" lIns="0" tIns="0" rIns="0" rtlCol="0">
            <a:spAutoFit/>
          </a:bodyPr>
          <a:lstStyle/>
          <a:p>
            <a:pPr algn="l">
              <a:lnSpc>
                <a:spcPts val="0"/>
              </a:lnSpc>
            </a:pPr>
            <a:endParaRPr dirty="0"/>
          </a:p>
          <a:p>
            <a:pPr algn="l" rtl="0">
              <a:lnSpc>
                <a:spcPts val="1452"/>
              </a:lnSpc>
            </a:pPr>
            <a:r>
              <a:rPr lang="en-US" altLang="ja-JP" sz="1300" spc="0" dirty="0">
                <a:solidFill>
                  <a:srgbClr val="000000"/>
                </a:solidFill>
                <a:latin typeface="Arial"/>
                <a:ea typeface="Arial"/>
                <a:cs typeface="Arial"/>
              </a:rPr>
              <a:t>2019</a:t>
            </a:r>
            <a:r>
              <a:rPr lang="ja-JP" altLang="en-US" sz="1300" spc="0" dirty="0">
                <a:solidFill>
                  <a:srgbClr val="000000"/>
                </a:solidFill>
                <a:latin typeface="Arial"/>
                <a:ea typeface="Arial"/>
                <a:cs typeface="Arial"/>
              </a:rPr>
              <a:t>年</a:t>
            </a:r>
            <a:r>
              <a:rPr lang="en-US" altLang="ja-JP" sz="1300" spc="0" dirty="0">
                <a:solidFill>
                  <a:srgbClr val="000000"/>
                </a:solidFill>
                <a:latin typeface="Arial"/>
                <a:ea typeface="Arial"/>
                <a:cs typeface="Arial"/>
              </a:rPr>
              <a:t>4</a:t>
            </a:r>
            <a:r>
              <a:rPr lang="ja-JP" altLang="en-US" sz="1300" spc="0" dirty="0">
                <a:solidFill>
                  <a:srgbClr val="000000"/>
                </a:solidFill>
                <a:latin typeface="Arial"/>
                <a:ea typeface="Arial"/>
                <a:cs typeface="Arial"/>
              </a:rPr>
              <a:t>～</a:t>
            </a:r>
            <a:r>
              <a:rPr lang="en-US" altLang="ja-JP" sz="1300" spc="0" dirty="0">
                <a:solidFill>
                  <a:srgbClr val="000000"/>
                </a:solidFill>
                <a:latin typeface="Arial"/>
                <a:ea typeface="Arial"/>
                <a:cs typeface="Arial"/>
              </a:rPr>
              <a:t>5</a:t>
            </a:r>
            <a:r>
              <a:rPr lang="ja-JP" altLang="en-US" sz="1300" spc="0" dirty="0">
                <a:solidFill>
                  <a:srgbClr val="000000"/>
                </a:solidFill>
                <a:latin typeface="Arial"/>
                <a:ea typeface="Arial"/>
                <a:cs typeface="Arial"/>
              </a:rPr>
              <a:t>月</a:t>
            </a:r>
            <a:endParaRPr lang="en-US" altLang="zh-CN" sz="1300" dirty="0">
              <a:latin typeface="Arial"/>
              <a:ea typeface="Arial"/>
              <a:cs typeface="Arial"/>
            </a:endParaRPr>
          </a:p>
        </p:txBody>
      </p:sp>
      <p:sp>
        <p:nvSpPr>
          <p:cNvPr id="630" name="Text Box630"/>
          <p:cNvSpPr txBox="1"/>
          <p:nvPr/>
        </p:nvSpPr>
        <p:spPr>
          <a:xfrm>
            <a:off x="3299141" y="1274674"/>
            <a:ext cx="1951550" cy="238591"/>
          </a:xfrm>
          <a:prstGeom prst="rect">
            <a:avLst/>
          </a:prstGeom>
        </p:spPr>
        <p:txBody>
          <a:bodyPr wrap="square" lIns="0" tIns="0" rIns="0" rtlCol="0">
            <a:spAutoFit/>
          </a:bodyPr>
          <a:lstStyle/>
          <a:p>
            <a:pPr algn="l">
              <a:lnSpc>
                <a:spcPts val="0"/>
              </a:lnSpc>
            </a:pPr>
            <a:endParaRPr dirty="0"/>
          </a:p>
          <a:p>
            <a:pPr algn="l" rtl="0">
              <a:lnSpc>
                <a:spcPts val="1452"/>
              </a:lnSpc>
            </a:pPr>
            <a:r>
              <a:rPr lang="ja-JP" altLang="en-US" sz="1300" b="1" spc="0" dirty="0">
                <a:solidFill>
                  <a:srgbClr val="000000"/>
                </a:solidFill>
                <a:latin typeface="Arial"/>
                <a:ea typeface="Arial"/>
                <a:cs typeface="Arial"/>
              </a:rPr>
              <a:t>ウェブ会議</a:t>
            </a:r>
            <a:endParaRPr lang="en-US" altLang="zh-CN" sz="1300" dirty="0">
              <a:latin typeface="Arial"/>
              <a:ea typeface="Arial"/>
              <a:cs typeface="Arial"/>
            </a:endParaRPr>
          </a:p>
        </p:txBody>
      </p:sp>
      <p:sp>
        <p:nvSpPr>
          <p:cNvPr id="631" name="Text Box631"/>
          <p:cNvSpPr txBox="1"/>
          <p:nvPr/>
        </p:nvSpPr>
        <p:spPr>
          <a:xfrm>
            <a:off x="5479399" y="1287678"/>
            <a:ext cx="3246513" cy="217094"/>
          </a:xfrm>
          <a:prstGeom prst="rect">
            <a:avLst/>
          </a:prstGeom>
        </p:spPr>
        <p:txBody>
          <a:bodyPr wrap="square" lIns="0" tIns="0" rIns="0" rtlCol="0">
            <a:spAutoFit/>
          </a:bodyPr>
          <a:lstStyle/>
          <a:p>
            <a:pPr algn="l">
              <a:lnSpc>
                <a:spcPts val="0"/>
              </a:lnSpc>
            </a:pPr>
            <a:endParaRPr/>
          </a:p>
          <a:p>
            <a:pPr algn="l" rtl="0">
              <a:lnSpc>
                <a:spcPts val="1709"/>
              </a:lnSpc>
            </a:pPr>
            <a:r>
              <a:rPr lang="en-US" altLang="zh-CN" sz="1400" spc="-5" dirty="0">
                <a:solidFill>
                  <a:srgbClr val="0000FF"/>
                </a:solidFill>
                <a:latin typeface="Calibri"/>
                <a:ea typeface="Calibri"/>
                <a:cs typeface="Calibri"/>
                <a:hlinkClick r:id="rId38"/>
              </a:rPr>
              <a:t>https://www.who.int/cancer/cervical-cancer</a:t>
            </a:r>
            <a:endParaRPr lang="en-US" altLang="zh-CN" sz="1400">
              <a:latin typeface="Calibri"/>
              <a:ea typeface="Calibri"/>
              <a:cs typeface="Calibri"/>
            </a:endParaRPr>
          </a:p>
        </p:txBody>
      </p:sp>
      <p:sp>
        <p:nvSpPr>
          <p:cNvPr id="632" name="Text Box632"/>
          <p:cNvSpPr txBox="1"/>
          <p:nvPr/>
        </p:nvSpPr>
        <p:spPr>
          <a:xfrm>
            <a:off x="1840167" y="1697673"/>
            <a:ext cx="3699920" cy="238591"/>
          </a:xfrm>
          <a:prstGeom prst="rect">
            <a:avLst/>
          </a:prstGeom>
        </p:spPr>
        <p:txBody>
          <a:bodyPr wrap="square" lIns="0" tIns="0" rIns="0" rtlCol="0">
            <a:spAutoFit/>
          </a:bodyPr>
          <a:lstStyle/>
          <a:p>
            <a:pPr algn="l">
              <a:lnSpc>
                <a:spcPts val="0"/>
              </a:lnSpc>
            </a:pPr>
            <a:endParaRPr dirty="0"/>
          </a:p>
          <a:p>
            <a:pPr algn="l" rtl="0">
              <a:lnSpc>
                <a:spcPts val="1500"/>
              </a:lnSpc>
            </a:pPr>
            <a:r>
              <a:rPr lang="en-US" altLang="ja-JP" sz="1300" spc="2" dirty="0">
                <a:solidFill>
                  <a:srgbClr val="000000"/>
                </a:solidFill>
                <a:latin typeface="Arial"/>
                <a:ea typeface="Arial"/>
                <a:cs typeface="Arial"/>
              </a:rPr>
              <a:t>5</a:t>
            </a:r>
            <a:r>
              <a:rPr lang="ja-JP" altLang="en-US" sz="1300" spc="2" dirty="0">
                <a:solidFill>
                  <a:srgbClr val="000000"/>
                </a:solidFill>
                <a:latin typeface="Arial"/>
                <a:ea typeface="Arial"/>
                <a:cs typeface="Arial"/>
              </a:rPr>
              <a:t>月</a:t>
            </a:r>
            <a:r>
              <a:rPr lang="en-US" altLang="zh-CN" sz="1300" dirty="0">
                <a:solidFill>
                  <a:srgbClr val="000000"/>
                </a:solidFill>
                <a:latin typeface="Arial"/>
                <a:ea typeface="Arial"/>
                <a:cs typeface="Arial"/>
              </a:rPr>
              <a:t> </a:t>
            </a:r>
            <a:r>
              <a:rPr lang="en-US" altLang="zh-CN" sz="1300" spc="2" dirty="0">
                <a:solidFill>
                  <a:srgbClr val="000000"/>
                </a:solidFill>
                <a:latin typeface="Arial"/>
                <a:ea typeface="Arial"/>
                <a:cs typeface="Arial"/>
              </a:rPr>
              <a:t>13-15</a:t>
            </a:r>
            <a:r>
              <a:rPr lang="ja-JP" altLang="en-US" sz="1300" spc="2" dirty="0">
                <a:solidFill>
                  <a:srgbClr val="000000"/>
                </a:solidFill>
                <a:latin typeface="Arial"/>
                <a:ea typeface="Arial"/>
                <a:cs typeface="Arial"/>
              </a:rPr>
              <a:t>日</a:t>
            </a:r>
            <a:r>
              <a:rPr lang="ja-JP" altLang="en-US" sz="1300" spc="4250" dirty="0">
                <a:solidFill>
                  <a:srgbClr val="000000"/>
                </a:solidFill>
                <a:latin typeface="Arial"/>
                <a:ea typeface="Arial"/>
                <a:cs typeface="Arial"/>
              </a:rPr>
              <a:t> </a:t>
            </a:r>
            <a:r>
              <a:rPr lang="ja-JP" altLang="en-US" sz="1300" b="1" spc="0" dirty="0">
                <a:solidFill>
                  <a:srgbClr val="000000"/>
                </a:solidFill>
                <a:latin typeface="Arial"/>
                <a:ea typeface="Arial"/>
                <a:cs typeface="Arial"/>
              </a:rPr>
              <a:t>アフリカ地域会議</a:t>
            </a:r>
            <a:endParaRPr lang="en-US" altLang="zh-CN" sz="1300" dirty="0">
              <a:latin typeface="Arial"/>
              <a:ea typeface="Arial"/>
              <a:cs typeface="Arial"/>
            </a:endParaRPr>
          </a:p>
        </p:txBody>
      </p:sp>
      <p:sp>
        <p:nvSpPr>
          <p:cNvPr id="636" name="Text Box636"/>
          <p:cNvSpPr txBox="1"/>
          <p:nvPr/>
        </p:nvSpPr>
        <p:spPr>
          <a:xfrm>
            <a:off x="1900960" y="4112880"/>
            <a:ext cx="4615256" cy="238591"/>
          </a:xfrm>
          <a:prstGeom prst="rect">
            <a:avLst/>
          </a:prstGeom>
        </p:spPr>
        <p:txBody>
          <a:bodyPr wrap="square" lIns="0" tIns="0" rIns="0" rtlCol="0">
            <a:spAutoFit/>
          </a:bodyPr>
          <a:lstStyle/>
          <a:p>
            <a:pPr algn="l">
              <a:lnSpc>
                <a:spcPts val="0"/>
              </a:lnSpc>
            </a:pPr>
            <a:endParaRPr lang="ja-JP" altLang="en-US" dirty="0"/>
          </a:p>
          <a:p>
            <a:pPr algn="l" rtl="0">
              <a:lnSpc>
                <a:spcPts val="1500"/>
              </a:lnSpc>
            </a:pPr>
            <a:r>
              <a:rPr lang="en-US" altLang="ja-JP" sz="1300" spc="0" dirty="0">
                <a:solidFill>
                  <a:srgbClr val="000000"/>
                </a:solidFill>
                <a:latin typeface="Arial"/>
                <a:ea typeface="Arial"/>
                <a:cs typeface="Arial"/>
              </a:rPr>
              <a:t>8-9</a:t>
            </a:r>
            <a:r>
              <a:rPr lang="ja-JP" altLang="en-US" sz="1300" spc="0" dirty="0">
                <a:solidFill>
                  <a:srgbClr val="000000"/>
                </a:solidFill>
                <a:latin typeface="Arial"/>
                <a:ea typeface="Arial"/>
                <a:cs typeface="Arial"/>
              </a:rPr>
              <a:t>月　　</a:t>
            </a:r>
            <a:r>
              <a:rPr lang="en-US" altLang="zh-CN" sz="1300" spc="4992" dirty="0">
                <a:solidFill>
                  <a:srgbClr val="000000"/>
                </a:solidFill>
                <a:latin typeface="Arial"/>
                <a:ea typeface="Arial"/>
                <a:cs typeface="Arial"/>
              </a:rPr>
              <a:t> </a:t>
            </a:r>
            <a:r>
              <a:rPr lang="ja-JP" altLang="en-US" sz="1300" b="1" dirty="0" smtClean="0">
                <a:solidFill>
                  <a:srgbClr val="000000"/>
                </a:solidFill>
                <a:latin typeface="Arial"/>
                <a:ea typeface="Arial"/>
                <a:cs typeface="Arial"/>
              </a:rPr>
              <a:t>地域会議における課題</a:t>
            </a:r>
            <a:endParaRPr lang="en-US" altLang="zh-CN" sz="1300" b="1" spc="4" dirty="0">
              <a:solidFill>
                <a:srgbClr val="000000"/>
              </a:solidFill>
              <a:latin typeface="Arial"/>
              <a:ea typeface="Arial"/>
              <a:cs typeface="Arial"/>
            </a:endParaRPr>
          </a:p>
        </p:txBody>
      </p:sp>
      <p:sp>
        <p:nvSpPr>
          <p:cNvPr id="637" name="Text Box637"/>
          <p:cNvSpPr txBox="1"/>
          <p:nvPr/>
        </p:nvSpPr>
        <p:spPr>
          <a:xfrm>
            <a:off x="1840167" y="4730433"/>
            <a:ext cx="4748057" cy="238591"/>
          </a:xfrm>
          <a:prstGeom prst="rect">
            <a:avLst/>
          </a:prstGeom>
        </p:spPr>
        <p:txBody>
          <a:bodyPr wrap="square" lIns="0" tIns="0" rIns="0" rtlCol="0">
            <a:spAutoFit/>
          </a:bodyPr>
          <a:lstStyle/>
          <a:p>
            <a:pPr algn="l">
              <a:lnSpc>
                <a:spcPts val="0"/>
              </a:lnSpc>
            </a:pPr>
            <a:endParaRPr dirty="0"/>
          </a:p>
          <a:p>
            <a:pPr algn="l" rtl="0">
              <a:lnSpc>
                <a:spcPts val="1524"/>
              </a:lnSpc>
            </a:pPr>
            <a:r>
              <a:rPr lang="en-US" altLang="ja-JP" sz="1300" spc="0" dirty="0">
                <a:solidFill>
                  <a:srgbClr val="000000"/>
                </a:solidFill>
                <a:latin typeface="Arial"/>
                <a:ea typeface="Arial"/>
                <a:cs typeface="Arial"/>
              </a:rPr>
              <a:t>2020</a:t>
            </a:r>
            <a:r>
              <a:rPr lang="ja-JP" altLang="en-US" sz="1300" spc="0" dirty="0">
                <a:solidFill>
                  <a:srgbClr val="000000"/>
                </a:solidFill>
                <a:latin typeface="Arial"/>
                <a:ea typeface="Arial"/>
                <a:cs typeface="Arial"/>
              </a:rPr>
              <a:t>年 </a:t>
            </a:r>
            <a:r>
              <a:rPr lang="en-US" altLang="ja-JP" sz="1300" spc="0" dirty="0">
                <a:solidFill>
                  <a:srgbClr val="000000"/>
                </a:solidFill>
                <a:latin typeface="Arial"/>
                <a:ea typeface="Arial"/>
                <a:cs typeface="Arial"/>
              </a:rPr>
              <a:t>1</a:t>
            </a:r>
            <a:r>
              <a:rPr lang="ja-JP" altLang="en-US" sz="1300" spc="0" dirty="0">
                <a:solidFill>
                  <a:srgbClr val="000000"/>
                </a:solidFill>
                <a:latin typeface="Arial"/>
                <a:ea typeface="Arial"/>
                <a:cs typeface="Arial"/>
              </a:rPr>
              <a:t>月　　　   </a:t>
            </a:r>
            <a:r>
              <a:rPr lang="ja-JP" altLang="en-US" sz="1300" b="1" dirty="0">
                <a:solidFill>
                  <a:srgbClr val="000000"/>
                </a:solidFill>
                <a:latin typeface="Arial"/>
                <a:ea typeface="Arial"/>
                <a:cs typeface="Arial"/>
              </a:rPr>
              <a:t>理事会</a:t>
            </a:r>
            <a:endParaRPr lang="en-US" altLang="zh-CN" sz="1300" b="1" dirty="0">
              <a:latin typeface="Arial"/>
              <a:ea typeface="Arial"/>
              <a:cs typeface="Arial"/>
            </a:endParaRPr>
          </a:p>
        </p:txBody>
      </p:sp>
      <p:sp>
        <p:nvSpPr>
          <p:cNvPr id="61" name="Text Box632">
            <a:extLst>
              <a:ext uri="{FF2B5EF4-FFF2-40B4-BE49-F238E27FC236}">
                <a16:creationId xmlns:a16="http://schemas.microsoft.com/office/drawing/2014/main" id="{46DAECDB-B729-47EB-A1CC-05680BA9AC25}"/>
              </a:ext>
            </a:extLst>
          </p:cNvPr>
          <p:cNvSpPr txBox="1"/>
          <p:nvPr/>
        </p:nvSpPr>
        <p:spPr>
          <a:xfrm>
            <a:off x="1840166" y="2166657"/>
            <a:ext cx="3699920" cy="238591"/>
          </a:xfrm>
          <a:prstGeom prst="rect">
            <a:avLst/>
          </a:prstGeom>
        </p:spPr>
        <p:txBody>
          <a:bodyPr wrap="square" lIns="0" tIns="0" rIns="0" rtlCol="0">
            <a:spAutoFit/>
          </a:bodyPr>
          <a:lstStyle/>
          <a:p>
            <a:pPr algn="l">
              <a:lnSpc>
                <a:spcPts val="0"/>
              </a:lnSpc>
            </a:pPr>
            <a:endParaRPr dirty="0"/>
          </a:p>
          <a:p>
            <a:pPr algn="l" rtl="0">
              <a:lnSpc>
                <a:spcPts val="1500"/>
              </a:lnSpc>
            </a:pPr>
            <a:r>
              <a:rPr lang="en-US" altLang="ja-JP" sz="1300" spc="2" dirty="0">
                <a:solidFill>
                  <a:srgbClr val="000000"/>
                </a:solidFill>
                <a:latin typeface="Arial"/>
                <a:ea typeface="Arial"/>
                <a:cs typeface="Arial"/>
              </a:rPr>
              <a:t>6</a:t>
            </a:r>
            <a:r>
              <a:rPr lang="ja-JP" altLang="en-US" sz="1300" spc="2" dirty="0">
                <a:solidFill>
                  <a:srgbClr val="000000"/>
                </a:solidFill>
                <a:latin typeface="Arial"/>
                <a:ea typeface="Arial"/>
                <a:cs typeface="Arial"/>
              </a:rPr>
              <a:t>月</a:t>
            </a:r>
            <a:r>
              <a:rPr lang="en-US" altLang="zh-CN" sz="1300" dirty="0">
                <a:solidFill>
                  <a:srgbClr val="000000"/>
                </a:solidFill>
                <a:latin typeface="Arial"/>
                <a:ea typeface="Arial"/>
                <a:cs typeface="Arial"/>
              </a:rPr>
              <a:t> </a:t>
            </a:r>
            <a:r>
              <a:rPr lang="en-US" altLang="zh-CN" sz="1300" spc="2" dirty="0">
                <a:solidFill>
                  <a:srgbClr val="000000"/>
                </a:solidFill>
                <a:latin typeface="Arial"/>
                <a:ea typeface="Arial"/>
                <a:cs typeface="Arial"/>
              </a:rPr>
              <a:t>18-20</a:t>
            </a:r>
            <a:r>
              <a:rPr lang="ja-JP" altLang="en-US" sz="1300" spc="2" dirty="0">
                <a:solidFill>
                  <a:srgbClr val="000000"/>
                </a:solidFill>
                <a:latin typeface="Arial"/>
                <a:ea typeface="Arial"/>
                <a:cs typeface="Arial"/>
              </a:rPr>
              <a:t>日</a:t>
            </a:r>
            <a:r>
              <a:rPr lang="ja-JP" altLang="en-US" sz="1300" spc="4250" dirty="0">
                <a:solidFill>
                  <a:srgbClr val="000000"/>
                </a:solidFill>
                <a:latin typeface="Arial"/>
                <a:ea typeface="Arial"/>
                <a:cs typeface="Arial"/>
              </a:rPr>
              <a:t> </a:t>
            </a:r>
            <a:r>
              <a:rPr lang="ja-JP" altLang="en-US" sz="1300" b="1" dirty="0">
                <a:solidFill>
                  <a:srgbClr val="000000"/>
                </a:solidFill>
                <a:latin typeface="Arial"/>
                <a:ea typeface="Arial"/>
                <a:cs typeface="Arial"/>
              </a:rPr>
              <a:t>東地中海</a:t>
            </a:r>
            <a:r>
              <a:rPr lang="ja-JP" altLang="en-US" sz="1300" b="1" spc="0" dirty="0">
                <a:solidFill>
                  <a:srgbClr val="000000"/>
                </a:solidFill>
                <a:latin typeface="Arial"/>
                <a:ea typeface="Arial"/>
                <a:cs typeface="Arial"/>
              </a:rPr>
              <a:t>地域会議</a:t>
            </a:r>
            <a:endParaRPr lang="en-US" altLang="zh-CN" sz="1300" dirty="0">
              <a:latin typeface="Arial"/>
              <a:ea typeface="Arial"/>
              <a:cs typeface="Arial"/>
            </a:endParaRPr>
          </a:p>
        </p:txBody>
      </p:sp>
      <p:sp>
        <p:nvSpPr>
          <p:cNvPr id="62" name="Text Box632">
            <a:extLst>
              <a:ext uri="{FF2B5EF4-FFF2-40B4-BE49-F238E27FC236}">
                <a16:creationId xmlns:a16="http://schemas.microsoft.com/office/drawing/2014/main" id="{6983E653-3B48-4644-8931-06BA115A920A}"/>
              </a:ext>
            </a:extLst>
          </p:cNvPr>
          <p:cNvSpPr txBox="1"/>
          <p:nvPr/>
        </p:nvSpPr>
        <p:spPr>
          <a:xfrm>
            <a:off x="1840166" y="2481512"/>
            <a:ext cx="3699920" cy="238591"/>
          </a:xfrm>
          <a:prstGeom prst="rect">
            <a:avLst/>
          </a:prstGeom>
        </p:spPr>
        <p:txBody>
          <a:bodyPr wrap="square" lIns="0" tIns="0" rIns="0" rtlCol="0">
            <a:spAutoFit/>
          </a:bodyPr>
          <a:lstStyle/>
          <a:p>
            <a:pPr algn="l">
              <a:lnSpc>
                <a:spcPts val="0"/>
              </a:lnSpc>
            </a:pPr>
            <a:endParaRPr dirty="0"/>
          </a:p>
          <a:p>
            <a:pPr algn="l" rtl="0">
              <a:lnSpc>
                <a:spcPts val="1500"/>
              </a:lnSpc>
            </a:pPr>
            <a:r>
              <a:rPr lang="en-US" altLang="ja-JP" sz="1300" spc="2" dirty="0">
                <a:solidFill>
                  <a:srgbClr val="000000"/>
                </a:solidFill>
                <a:latin typeface="Arial"/>
                <a:ea typeface="Arial"/>
                <a:cs typeface="Arial"/>
              </a:rPr>
              <a:t>6</a:t>
            </a:r>
            <a:r>
              <a:rPr lang="ja-JP" altLang="en-US" sz="1300" spc="2" dirty="0">
                <a:solidFill>
                  <a:srgbClr val="000000"/>
                </a:solidFill>
                <a:latin typeface="Arial"/>
                <a:ea typeface="Arial"/>
                <a:cs typeface="Arial"/>
              </a:rPr>
              <a:t>月</a:t>
            </a:r>
            <a:r>
              <a:rPr lang="en-US" altLang="zh-CN" sz="1300" dirty="0">
                <a:solidFill>
                  <a:srgbClr val="000000"/>
                </a:solidFill>
                <a:latin typeface="Arial"/>
                <a:ea typeface="Arial"/>
                <a:cs typeface="Arial"/>
              </a:rPr>
              <a:t> </a:t>
            </a:r>
            <a:r>
              <a:rPr lang="en-US" altLang="ja-JP" sz="1300" spc="2" dirty="0">
                <a:solidFill>
                  <a:srgbClr val="000000"/>
                </a:solidFill>
                <a:latin typeface="Arial"/>
                <a:ea typeface="Arial"/>
                <a:cs typeface="Arial"/>
              </a:rPr>
              <a:t>24</a:t>
            </a:r>
            <a:r>
              <a:rPr lang="en-US" altLang="zh-CN" sz="1300" spc="2" dirty="0">
                <a:solidFill>
                  <a:srgbClr val="000000"/>
                </a:solidFill>
                <a:latin typeface="Arial"/>
                <a:ea typeface="Arial"/>
                <a:cs typeface="Arial"/>
              </a:rPr>
              <a:t>-26</a:t>
            </a:r>
            <a:r>
              <a:rPr lang="ja-JP" altLang="en-US" sz="1300" spc="2" dirty="0">
                <a:solidFill>
                  <a:srgbClr val="000000"/>
                </a:solidFill>
                <a:latin typeface="Arial"/>
                <a:ea typeface="Arial"/>
                <a:cs typeface="Arial"/>
              </a:rPr>
              <a:t>日</a:t>
            </a:r>
            <a:r>
              <a:rPr lang="ja-JP" altLang="en-US" sz="1300" spc="4250" dirty="0">
                <a:solidFill>
                  <a:srgbClr val="000000"/>
                </a:solidFill>
                <a:latin typeface="Arial"/>
                <a:ea typeface="Arial"/>
                <a:cs typeface="Arial"/>
              </a:rPr>
              <a:t> </a:t>
            </a:r>
            <a:r>
              <a:rPr lang="ja-JP" altLang="en-US" sz="1300" b="1" dirty="0">
                <a:solidFill>
                  <a:srgbClr val="000000"/>
                </a:solidFill>
                <a:latin typeface="Arial"/>
                <a:ea typeface="Arial"/>
                <a:cs typeface="Arial"/>
              </a:rPr>
              <a:t>西太平洋</a:t>
            </a:r>
            <a:r>
              <a:rPr lang="ja-JP" altLang="en-US" sz="1300" b="1" spc="0" dirty="0">
                <a:solidFill>
                  <a:srgbClr val="000000"/>
                </a:solidFill>
                <a:latin typeface="Arial"/>
                <a:ea typeface="Arial"/>
                <a:cs typeface="Arial"/>
              </a:rPr>
              <a:t>地域会議</a:t>
            </a:r>
            <a:endParaRPr lang="en-US" altLang="zh-CN" sz="1300" dirty="0">
              <a:latin typeface="Arial"/>
              <a:ea typeface="Arial"/>
              <a:cs typeface="Arial"/>
            </a:endParaRPr>
          </a:p>
        </p:txBody>
      </p:sp>
      <p:sp>
        <p:nvSpPr>
          <p:cNvPr id="63" name="Text Box632">
            <a:extLst>
              <a:ext uri="{FF2B5EF4-FFF2-40B4-BE49-F238E27FC236}">
                <a16:creationId xmlns:a16="http://schemas.microsoft.com/office/drawing/2014/main" id="{E6E57151-12F4-4968-956C-E26682D3916B}"/>
              </a:ext>
            </a:extLst>
          </p:cNvPr>
          <p:cNvSpPr txBox="1"/>
          <p:nvPr/>
        </p:nvSpPr>
        <p:spPr>
          <a:xfrm>
            <a:off x="1840166" y="2878467"/>
            <a:ext cx="3699920" cy="238591"/>
          </a:xfrm>
          <a:prstGeom prst="rect">
            <a:avLst/>
          </a:prstGeom>
        </p:spPr>
        <p:txBody>
          <a:bodyPr wrap="square" lIns="0" tIns="0" rIns="0" rtlCol="0">
            <a:spAutoFit/>
          </a:bodyPr>
          <a:lstStyle/>
          <a:p>
            <a:pPr algn="l">
              <a:lnSpc>
                <a:spcPts val="0"/>
              </a:lnSpc>
            </a:pPr>
            <a:endParaRPr dirty="0"/>
          </a:p>
          <a:p>
            <a:pPr algn="l" rtl="0">
              <a:lnSpc>
                <a:spcPts val="1500"/>
              </a:lnSpc>
            </a:pPr>
            <a:r>
              <a:rPr lang="en-US" altLang="ja-JP" sz="1300" spc="2" dirty="0">
                <a:solidFill>
                  <a:srgbClr val="000000"/>
                </a:solidFill>
                <a:latin typeface="Arial"/>
                <a:ea typeface="Arial"/>
                <a:cs typeface="Arial"/>
              </a:rPr>
              <a:t>6</a:t>
            </a:r>
            <a:r>
              <a:rPr lang="ja-JP" altLang="en-US" sz="1300" spc="2" dirty="0">
                <a:solidFill>
                  <a:srgbClr val="000000"/>
                </a:solidFill>
                <a:latin typeface="Arial"/>
                <a:ea typeface="Arial"/>
                <a:cs typeface="Arial"/>
              </a:rPr>
              <a:t>月</a:t>
            </a:r>
            <a:r>
              <a:rPr lang="en-US" altLang="zh-CN" sz="1300" dirty="0">
                <a:solidFill>
                  <a:srgbClr val="000000"/>
                </a:solidFill>
                <a:latin typeface="Arial"/>
                <a:ea typeface="Arial"/>
                <a:cs typeface="Arial"/>
              </a:rPr>
              <a:t> </a:t>
            </a:r>
            <a:r>
              <a:rPr lang="en-US" altLang="ja-JP" sz="1300" spc="2" dirty="0">
                <a:solidFill>
                  <a:srgbClr val="000000"/>
                </a:solidFill>
                <a:latin typeface="Arial"/>
                <a:ea typeface="Arial"/>
                <a:cs typeface="Arial"/>
              </a:rPr>
              <a:t>27</a:t>
            </a:r>
            <a:r>
              <a:rPr lang="en-US" altLang="zh-CN" sz="1300" spc="2" dirty="0">
                <a:solidFill>
                  <a:srgbClr val="000000"/>
                </a:solidFill>
                <a:latin typeface="Arial"/>
                <a:ea typeface="Arial"/>
                <a:cs typeface="Arial"/>
              </a:rPr>
              <a:t>-28</a:t>
            </a:r>
            <a:r>
              <a:rPr lang="ja-JP" altLang="en-US" sz="1300" spc="2" dirty="0">
                <a:solidFill>
                  <a:srgbClr val="000000"/>
                </a:solidFill>
                <a:latin typeface="Arial"/>
                <a:ea typeface="Arial"/>
                <a:cs typeface="Arial"/>
              </a:rPr>
              <a:t>日</a:t>
            </a:r>
            <a:r>
              <a:rPr lang="ja-JP" altLang="en-US" sz="1300" spc="4250" dirty="0">
                <a:solidFill>
                  <a:srgbClr val="000000"/>
                </a:solidFill>
                <a:latin typeface="Arial"/>
                <a:ea typeface="Arial"/>
                <a:cs typeface="Arial"/>
              </a:rPr>
              <a:t> </a:t>
            </a:r>
            <a:r>
              <a:rPr lang="ja-JP" altLang="en-US" sz="1300" b="1" dirty="0">
                <a:solidFill>
                  <a:srgbClr val="000000"/>
                </a:solidFill>
                <a:latin typeface="Arial"/>
                <a:ea typeface="Arial"/>
                <a:cs typeface="Arial"/>
              </a:rPr>
              <a:t>東南アジア</a:t>
            </a:r>
            <a:r>
              <a:rPr lang="ja-JP" altLang="en-US" sz="1300" b="1" spc="0" dirty="0">
                <a:solidFill>
                  <a:srgbClr val="000000"/>
                </a:solidFill>
                <a:latin typeface="Arial"/>
                <a:ea typeface="Arial"/>
                <a:cs typeface="Arial"/>
              </a:rPr>
              <a:t>地域会議</a:t>
            </a:r>
            <a:endParaRPr lang="en-US" altLang="zh-CN" sz="1300" dirty="0">
              <a:latin typeface="Arial"/>
              <a:ea typeface="Arial"/>
              <a:cs typeface="Arial"/>
            </a:endParaRPr>
          </a:p>
        </p:txBody>
      </p:sp>
      <p:sp>
        <p:nvSpPr>
          <p:cNvPr id="64" name="Text Box632">
            <a:extLst>
              <a:ext uri="{FF2B5EF4-FFF2-40B4-BE49-F238E27FC236}">
                <a16:creationId xmlns:a16="http://schemas.microsoft.com/office/drawing/2014/main" id="{01A306CD-929E-4D28-97E2-52DD84336290}"/>
              </a:ext>
            </a:extLst>
          </p:cNvPr>
          <p:cNvSpPr txBox="1"/>
          <p:nvPr/>
        </p:nvSpPr>
        <p:spPr>
          <a:xfrm>
            <a:off x="1868622" y="3289142"/>
            <a:ext cx="3699920" cy="238591"/>
          </a:xfrm>
          <a:prstGeom prst="rect">
            <a:avLst/>
          </a:prstGeom>
        </p:spPr>
        <p:txBody>
          <a:bodyPr wrap="square" lIns="0" tIns="0" rIns="0" rtlCol="0">
            <a:spAutoFit/>
          </a:bodyPr>
          <a:lstStyle/>
          <a:p>
            <a:pPr algn="l">
              <a:lnSpc>
                <a:spcPts val="0"/>
              </a:lnSpc>
            </a:pPr>
            <a:endParaRPr dirty="0"/>
          </a:p>
          <a:p>
            <a:pPr algn="l" rtl="0">
              <a:lnSpc>
                <a:spcPts val="1500"/>
              </a:lnSpc>
            </a:pPr>
            <a:r>
              <a:rPr lang="en-US" altLang="ja-JP" sz="1300" spc="2" dirty="0">
                <a:solidFill>
                  <a:srgbClr val="000000"/>
                </a:solidFill>
                <a:latin typeface="Arial"/>
                <a:ea typeface="Arial"/>
                <a:cs typeface="Arial"/>
              </a:rPr>
              <a:t>8</a:t>
            </a:r>
            <a:r>
              <a:rPr lang="ja-JP" altLang="en-US" sz="1300" spc="2" dirty="0">
                <a:solidFill>
                  <a:srgbClr val="000000"/>
                </a:solidFill>
                <a:latin typeface="Arial"/>
                <a:ea typeface="Arial"/>
                <a:cs typeface="Arial"/>
              </a:rPr>
              <a:t>月</a:t>
            </a:r>
            <a:r>
              <a:rPr lang="en-US" altLang="zh-CN" sz="1300" dirty="0">
                <a:solidFill>
                  <a:srgbClr val="000000"/>
                </a:solidFill>
                <a:latin typeface="Arial"/>
                <a:ea typeface="Arial"/>
                <a:cs typeface="Arial"/>
              </a:rPr>
              <a:t> </a:t>
            </a:r>
            <a:r>
              <a:rPr lang="en-US" altLang="zh-CN" sz="1300" spc="2" dirty="0">
                <a:solidFill>
                  <a:srgbClr val="000000"/>
                </a:solidFill>
                <a:latin typeface="Arial"/>
                <a:ea typeface="Arial"/>
                <a:cs typeface="Arial"/>
              </a:rPr>
              <a:t>1-2</a:t>
            </a:r>
            <a:r>
              <a:rPr lang="ja-JP" altLang="en-US" sz="1300" spc="2" dirty="0">
                <a:solidFill>
                  <a:srgbClr val="000000"/>
                </a:solidFill>
                <a:latin typeface="Arial"/>
                <a:ea typeface="Arial"/>
                <a:cs typeface="Arial"/>
              </a:rPr>
              <a:t>日</a:t>
            </a:r>
            <a:r>
              <a:rPr lang="ja-JP" altLang="en-US" sz="1300" spc="4250" dirty="0">
                <a:solidFill>
                  <a:srgbClr val="000000"/>
                </a:solidFill>
                <a:latin typeface="Arial"/>
                <a:ea typeface="Arial"/>
                <a:cs typeface="Arial"/>
              </a:rPr>
              <a:t> </a:t>
            </a:r>
            <a:r>
              <a:rPr lang="ja-JP" altLang="en-US" sz="1300" b="1" dirty="0">
                <a:solidFill>
                  <a:srgbClr val="000000"/>
                </a:solidFill>
                <a:latin typeface="Arial"/>
                <a:ea typeface="Arial"/>
                <a:cs typeface="Arial"/>
              </a:rPr>
              <a:t>　アメリカ</a:t>
            </a:r>
            <a:r>
              <a:rPr lang="ja-JP" altLang="en-US" sz="1300" b="1" spc="0" dirty="0">
                <a:solidFill>
                  <a:srgbClr val="000000"/>
                </a:solidFill>
                <a:latin typeface="Arial"/>
                <a:ea typeface="Arial"/>
                <a:cs typeface="Arial"/>
              </a:rPr>
              <a:t>地域会議</a:t>
            </a:r>
            <a:endParaRPr lang="en-US" altLang="zh-CN" sz="1300" dirty="0">
              <a:latin typeface="Arial"/>
              <a:ea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Path638"/>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640" name="Text Box640"/>
          <p:cNvSpPr txBox="1"/>
          <p:nvPr/>
        </p:nvSpPr>
        <p:spPr>
          <a:xfrm>
            <a:off x="899592" y="2060848"/>
            <a:ext cx="7287232" cy="1174745"/>
          </a:xfrm>
          <a:prstGeom prst="rect">
            <a:avLst/>
          </a:prstGeom>
        </p:spPr>
        <p:txBody>
          <a:bodyPr wrap="square" lIns="0" tIns="0" rIns="0" rtlCol="0">
            <a:spAutoFit/>
          </a:bodyPr>
          <a:lstStyle/>
          <a:p>
            <a:pPr algn="ctr">
              <a:lnSpc>
                <a:spcPts val="0"/>
              </a:lnSpc>
            </a:pPr>
            <a:endParaRPr sz="4400" dirty="0"/>
          </a:p>
          <a:p>
            <a:pPr algn="ctr">
              <a:lnSpc>
                <a:spcPts val="4396"/>
              </a:lnSpc>
            </a:pPr>
            <a:r>
              <a:rPr lang="en-US" altLang="zh-CN" sz="4400" b="1" spc="1" dirty="0">
                <a:solidFill>
                  <a:srgbClr val="1F497D"/>
                </a:solidFill>
                <a:latin typeface="Calibri"/>
                <a:ea typeface="Calibri"/>
                <a:cs typeface="Calibri"/>
              </a:rPr>
              <a:t>“</a:t>
            </a:r>
            <a:r>
              <a:rPr lang="ja-JP" altLang="en-US" sz="4400" b="1" spc="1" dirty="0">
                <a:solidFill>
                  <a:srgbClr val="1F497D"/>
                </a:solidFill>
                <a:latin typeface="Calibri"/>
                <a:ea typeface="Calibri"/>
                <a:cs typeface="Calibri"/>
              </a:rPr>
              <a:t>子宮頸がんを歴史的書物の</a:t>
            </a:r>
            <a:endParaRPr lang="en-US" altLang="ja-JP" sz="4400" b="1" spc="1" dirty="0">
              <a:solidFill>
                <a:srgbClr val="1F497D"/>
              </a:solidFill>
              <a:latin typeface="Calibri"/>
              <a:ea typeface="Calibri"/>
              <a:cs typeface="Calibri"/>
            </a:endParaRPr>
          </a:p>
          <a:p>
            <a:pPr algn="ctr">
              <a:lnSpc>
                <a:spcPts val="4396"/>
              </a:lnSpc>
            </a:pPr>
            <a:r>
              <a:rPr lang="ja-JP" altLang="en-US" sz="4400" b="1" spc="1" dirty="0">
                <a:solidFill>
                  <a:srgbClr val="1F497D"/>
                </a:solidFill>
                <a:latin typeface="Calibri"/>
                <a:ea typeface="Calibri"/>
                <a:cs typeface="Calibri"/>
              </a:rPr>
              <a:t>疾病にする</a:t>
            </a:r>
            <a:r>
              <a:rPr lang="en-US" altLang="zh-CN" sz="4400" b="1" dirty="0">
                <a:solidFill>
                  <a:srgbClr val="1F497D"/>
                </a:solidFill>
                <a:ea typeface="Calibri"/>
                <a:cs typeface="Calibri"/>
              </a:rPr>
              <a:t>“</a:t>
            </a:r>
            <a:endParaRPr lang="en-US" altLang="zh-CN" sz="4400" dirty="0">
              <a:latin typeface="Calibri"/>
              <a:ea typeface="Calibri"/>
              <a:cs typeface="Calibri"/>
            </a:endParaRPr>
          </a:p>
        </p:txBody>
      </p:sp>
      <p:sp>
        <p:nvSpPr>
          <p:cNvPr id="641" name="Text Box641"/>
          <p:cNvSpPr txBox="1"/>
          <p:nvPr/>
        </p:nvSpPr>
        <p:spPr>
          <a:xfrm>
            <a:off x="2424586" y="2780386"/>
            <a:ext cx="3632881" cy="591316"/>
          </a:xfrm>
          <a:prstGeom prst="rect">
            <a:avLst/>
          </a:prstGeom>
        </p:spPr>
        <p:txBody>
          <a:bodyPr wrap="square" lIns="0" tIns="0" rIns="0" rtlCol="0">
            <a:spAutoFit/>
          </a:bodyPr>
          <a:lstStyle/>
          <a:p>
            <a:pPr algn="l">
              <a:lnSpc>
                <a:spcPts val="0"/>
              </a:lnSpc>
            </a:pPr>
            <a:endParaRPr dirty="0"/>
          </a:p>
          <a:p>
            <a:pPr algn="l" rtl="0">
              <a:lnSpc>
                <a:spcPts val="4396"/>
              </a:lnSpc>
            </a:pPr>
            <a:r>
              <a:rPr lang="en-US" altLang="zh-CN" sz="3600" b="1" dirty="0">
                <a:solidFill>
                  <a:srgbClr val="1F497D"/>
                </a:solidFill>
                <a:latin typeface="Calibri"/>
                <a:ea typeface="Calibri"/>
                <a:cs typeface="Calibri"/>
              </a:rPr>
              <a:t> </a:t>
            </a:r>
            <a:endParaRPr lang="en-US" altLang="zh-CN" sz="3600" dirty="0">
              <a:latin typeface="Calibri"/>
              <a:ea typeface="Calibri"/>
              <a:cs typeface="Calibri"/>
            </a:endParaRPr>
          </a:p>
        </p:txBody>
      </p:sp>
      <p:sp>
        <p:nvSpPr>
          <p:cNvPr id="2" name="角丸四角形 1"/>
          <p:cNvSpPr/>
          <p:nvPr/>
        </p:nvSpPr>
        <p:spPr>
          <a:xfrm>
            <a:off x="4283968" y="5589240"/>
            <a:ext cx="4608512"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u="sng" dirty="0"/>
              <a:t>日本語翻訳担当</a:t>
            </a:r>
            <a:r>
              <a:rPr kumimoji="1" lang="ja-JP" altLang="en-US" sz="1400" dirty="0"/>
              <a:t>　</a:t>
            </a:r>
            <a:endParaRPr kumimoji="1" lang="en-US" altLang="ja-JP" sz="1400" dirty="0"/>
          </a:p>
          <a:p>
            <a:r>
              <a:rPr kumimoji="1" lang="ja-JP" altLang="en-US" sz="1400" dirty="0"/>
              <a:t>横浜市立大学産婦人科学教室</a:t>
            </a:r>
            <a:endParaRPr kumimoji="1" lang="en-US" altLang="ja-JP" sz="1400" dirty="0"/>
          </a:p>
          <a:p>
            <a:r>
              <a:rPr kumimoji="1" lang="ja-JP" altLang="en-US" sz="1400" dirty="0"/>
              <a:t>　助川明子・水島大一・鈴木幸雄</a:t>
            </a:r>
            <a:endParaRPr kumimoji="1" lang="en-US" altLang="ja-JP" sz="1400" dirty="0"/>
          </a:p>
          <a:p>
            <a:r>
              <a:rPr kumimoji="1" lang="ja-JP" altLang="en-US" sz="1400" dirty="0"/>
              <a:t>　宮城悦子（責任者：日本産科婦人科学会特任理事）</a:t>
            </a:r>
            <a:endParaRPr kumimoji="1" lang="en-US" altLang="ja-JP"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31"/>
          <p:cNvPicPr>
            <a:picLocks noChangeAspect="1"/>
          </p:cNvPicPr>
          <p:nvPr/>
        </p:nvPicPr>
        <p:blipFill>
          <a:blip r:embed="rId2"/>
          <a:stretch>
            <a:fillRect/>
          </a:stretch>
        </p:blipFill>
        <p:spPr>
          <a:xfrm>
            <a:off x="0" y="0"/>
            <a:ext cx="9144000" cy="6858000"/>
          </a:xfrm>
          <a:prstGeom prst="rect">
            <a:avLst/>
          </a:prstGeom>
          <a:noFill/>
        </p:spPr>
      </p:pic>
      <p:sp>
        <p:nvSpPr>
          <p:cNvPr id="3" name="角丸四角形 2"/>
          <p:cNvSpPr/>
          <p:nvPr/>
        </p:nvSpPr>
        <p:spPr>
          <a:xfrm>
            <a:off x="251520" y="116632"/>
            <a:ext cx="8640960" cy="115212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a:t>2018</a:t>
            </a:r>
            <a:r>
              <a:rPr lang="ja-JP" altLang="ja-JP" sz="3600" dirty="0"/>
              <a:t>年</a:t>
            </a:r>
            <a:r>
              <a:rPr lang="en-US" altLang="ja-JP" sz="3600" dirty="0"/>
              <a:t>5</a:t>
            </a:r>
            <a:r>
              <a:rPr lang="ja-JP" altLang="ja-JP" sz="3600" dirty="0"/>
              <a:t>月：</a:t>
            </a:r>
            <a:r>
              <a:rPr lang="en-US" altLang="ja-JP" sz="3600" dirty="0"/>
              <a:t>WHO</a:t>
            </a:r>
            <a:r>
              <a:rPr lang="ja-JP" altLang="ja-JP" sz="3600" dirty="0"/>
              <a:t>事務局長が子宮頸がんの</a:t>
            </a:r>
            <a:r>
              <a:rPr lang="ja-JP" altLang="en-US" sz="3600" dirty="0"/>
              <a:t>排除</a:t>
            </a:r>
            <a:r>
              <a:rPr lang="ja-JP" altLang="ja-JP" sz="3600" dirty="0"/>
              <a:t>のための行動を呼びかけた</a:t>
            </a:r>
            <a:endParaRPr kumimoji="1" lang="ja-JP" alt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32"/>
          <p:cNvPicPr>
            <a:picLocks noChangeAspect="1"/>
          </p:cNvPicPr>
          <p:nvPr/>
        </p:nvPicPr>
        <p:blipFill>
          <a:blip r:embed="rId3"/>
          <a:stretch>
            <a:fillRect/>
          </a:stretch>
        </p:blipFill>
        <p:spPr>
          <a:xfrm>
            <a:off x="0" y="97123"/>
            <a:ext cx="9144000" cy="6858000"/>
          </a:xfrm>
          <a:prstGeom prst="rect">
            <a:avLst/>
          </a:prstGeom>
          <a:noFill/>
        </p:spPr>
      </p:pic>
      <p:sp>
        <p:nvSpPr>
          <p:cNvPr id="3" name="角丸四角形 2"/>
          <p:cNvSpPr/>
          <p:nvPr/>
        </p:nvSpPr>
        <p:spPr>
          <a:xfrm>
            <a:off x="179512" y="116632"/>
            <a:ext cx="8640960" cy="115212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a:t>2019</a:t>
            </a:r>
            <a:r>
              <a:rPr lang="ja-JP" altLang="ja-JP" sz="3600" dirty="0"/>
              <a:t>年</a:t>
            </a:r>
            <a:r>
              <a:rPr lang="en-US" altLang="ja-JP" sz="3600" dirty="0"/>
              <a:t>1</a:t>
            </a:r>
            <a:r>
              <a:rPr lang="ja-JP" altLang="ja-JP" sz="3600" dirty="0"/>
              <a:t>月：第</a:t>
            </a:r>
            <a:r>
              <a:rPr lang="en-US" altLang="ja-JP" sz="3600" dirty="0"/>
              <a:t>114</a:t>
            </a:r>
            <a:r>
              <a:rPr lang="ja-JP" altLang="ja-JP" sz="3600" dirty="0"/>
              <a:t>回</a:t>
            </a:r>
            <a:r>
              <a:rPr lang="en-US" altLang="ja-JP" sz="3600" dirty="0"/>
              <a:t>WHO</a:t>
            </a:r>
            <a:r>
              <a:rPr lang="ja-JP" altLang="ja-JP" sz="3600" dirty="0"/>
              <a:t>理事会</a:t>
            </a:r>
            <a:endParaRPr kumimoji="1" lang="ja-JP" altLang="en-US" sz="3600" dirty="0"/>
          </a:p>
        </p:txBody>
      </p:sp>
      <p:sp>
        <p:nvSpPr>
          <p:cNvPr id="2" name="角丸四角形 1"/>
          <p:cNvSpPr/>
          <p:nvPr/>
        </p:nvSpPr>
        <p:spPr>
          <a:xfrm>
            <a:off x="429866" y="1426162"/>
            <a:ext cx="4464496" cy="18588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70</a:t>
            </a:r>
            <a:r>
              <a:rPr lang="ja-JP" altLang="ja-JP" sz="2400" dirty="0">
                <a:solidFill>
                  <a:schemeClr val="tx1"/>
                </a:solidFill>
              </a:rPr>
              <a:t>カ国以上が、</a:t>
            </a:r>
            <a:r>
              <a:rPr lang="en-US" altLang="ja-JP" sz="2400" dirty="0">
                <a:solidFill>
                  <a:schemeClr val="tx1"/>
                </a:solidFill>
              </a:rPr>
              <a:t>WHO</a:t>
            </a:r>
            <a:r>
              <a:rPr lang="ja-JP" altLang="ja-JP" sz="2400" dirty="0">
                <a:solidFill>
                  <a:schemeClr val="tx1"/>
                </a:solidFill>
              </a:rPr>
              <a:t>事務局が以下を策定する決定を支持した。</a:t>
            </a:r>
            <a:endParaRPr kumimoji="1" lang="ja-JP" altLang="en-US" sz="2400" dirty="0">
              <a:solidFill>
                <a:schemeClr val="tx1"/>
              </a:solidFill>
            </a:endParaRPr>
          </a:p>
        </p:txBody>
      </p:sp>
      <p:sp>
        <p:nvSpPr>
          <p:cNvPr id="5" name="角丸四角形 4"/>
          <p:cNvSpPr/>
          <p:nvPr/>
        </p:nvSpPr>
        <p:spPr>
          <a:xfrm>
            <a:off x="201770" y="3003511"/>
            <a:ext cx="4464496" cy="21139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b="1" dirty="0">
                <a:solidFill>
                  <a:srgbClr val="FF0000"/>
                </a:solidFill>
              </a:rPr>
              <a:t>子宮頸がんの</a:t>
            </a:r>
            <a:r>
              <a:rPr lang="ja-JP" altLang="en-US" sz="2800" b="1" dirty="0">
                <a:solidFill>
                  <a:srgbClr val="FF0000"/>
                </a:solidFill>
              </a:rPr>
              <a:t>排除</a:t>
            </a:r>
            <a:r>
              <a:rPr lang="ja-JP" altLang="ja-JP" sz="2800" b="1" dirty="0">
                <a:solidFill>
                  <a:srgbClr val="FF0000"/>
                </a:solidFill>
              </a:rPr>
              <a:t>に</a:t>
            </a:r>
            <a:endParaRPr lang="en-US" altLang="ja-JP" sz="2800" b="1" dirty="0">
              <a:solidFill>
                <a:srgbClr val="FF0000"/>
              </a:solidFill>
            </a:endParaRPr>
          </a:p>
          <a:p>
            <a:pPr algn="ctr"/>
            <a:r>
              <a:rPr lang="ja-JP" altLang="ja-JP" sz="2800" b="1" dirty="0">
                <a:solidFill>
                  <a:srgbClr val="FF0000"/>
                </a:solidFill>
              </a:rPr>
              <a:t>向けた世界的戦略</a:t>
            </a:r>
            <a:endParaRPr kumimoji="1" lang="ja-JP" altLang="en-US" sz="2800" b="1" dirty="0">
              <a:solidFill>
                <a:srgbClr val="FF0000"/>
              </a:solidFill>
            </a:endParaRPr>
          </a:p>
        </p:txBody>
      </p:sp>
      <p:sp>
        <p:nvSpPr>
          <p:cNvPr id="4" name="テキスト ボックス 3"/>
          <p:cNvSpPr txBox="1"/>
          <p:nvPr/>
        </p:nvSpPr>
        <p:spPr>
          <a:xfrm>
            <a:off x="190058" y="4884864"/>
            <a:ext cx="4286150" cy="1815882"/>
          </a:xfrm>
          <a:prstGeom prst="rect">
            <a:avLst/>
          </a:prstGeom>
          <a:solidFill>
            <a:schemeClr val="bg1"/>
          </a:solidFill>
          <a:ln>
            <a:solidFill>
              <a:schemeClr val="accent1"/>
            </a:solidFill>
          </a:ln>
        </p:spPr>
        <p:txBody>
          <a:bodyPr wrap="square" rtlCol="0">
            <a:spAutoFit/>
          </a:bodyPr>
          <a:lstStyle/>
          <a:p>
            <a:r>
              <a:rPr kumimoji="1" lang="ja-JP" altLang="en-US" sz="1400" dirty="0"/>
              <a:t>注：感染性疾患の用語について</a:t>
            </a:r>
            <a:endParaRPr kumimoji="1" lang="en-US" altLang="ja-JP" sz="1400" dirty="0"/>
          </a:p>
          <a:p>
            <a:pPr marL="285750" indent="-285750">
              <a:buFont typeface="Arial" panose="020B0604020202020204" pitchFamily="34" charset="0"/>
              <a:buChar char="•"/>
            </a:pPr>
            <a:r>
              <a:rPr kumimoji="1" lang="en-US" altLang="ja-JP" sz="1400" dirty="0"/>
              <a:t>Elimination: </a:t>
            </a:r>
            <a:r>
              <a:rPr kumimoji="1" lang="ja-JP" altLang="en-US" sz="1400" dirty="0"/>
              <a:t>感染性</a:t>
            </a:r>
            <a:r>
              <a:rPr kumimoji="1" lang="ja-JP" altLang="en-US" sz="1400" b="1" u="sng" dirty="0"/>
              <a:t>疾患</a:t>
            </a:r>
            <a:r>
              <a:rPr kumimoji="1" lang="ja-JP" altLang="en-US" sz="1400" dirty="0"/>
              <a:t>をワクチンなどで特定地域で排除することだが、麻疹の様に海外からの移入などで流行が起こる可能性が残る状態</a:t>
            </a:r>
            <a:endParaRPr kumimoji="1" lang="en-US" altLang="ja-JP" sz="1400" dirty="0"/>
          </a:p>
          <a:p>
            <a:pPr marL="285750" indent="-285750">
              <a:buFont typeface="Arial" panose="020B0604020202020204" pitchFamily="34" charset="0"/>
              <a:buChar char="•"/>
            </a:pPr>
            <a:r>
              <a:rPr kumimoji="1" lang="en-US" altLang="ja-JP" sz="1400" dirty="0"/>
              <a:t>Eradication: </a:t>
            </a:r>
            <a:r>
              <a:rPr kumimoji="1" lang="ja-JP" altLang="en-US" sz="1400" dirty="0"/>
              <a:t>病原菌やウイルスを完全に排除し根絶すること。天然痘が</a:t>
            </a:r>
            <a:r>
              <a:rPr kumimoji="1" lang="en-US" altLang="ja-JP" sz="1400" dirty="0"/>
              <a:t>1</a:t>
            </a:r>
            <a:r>
              <a:rPr kumimoji="1" lang="ja-JP" altLang="en-US" sz="1400" dirty="0"/>
              <a:t>例。</a:t>
            </a:r>
            <a:endParaRPr kumimoji="1" lang="en-US" altLang="ja-JP" sz="1400" dirty="0"/>
          </a:p>
          <a:p>
            <a:r>
              <a:rPr kumimoji="1" lang="en-US" altLang="ja-JP" sz="1400" dirty="0">
                <a:solidFill>
                  <a:srgbClr val="FF0000"/>
                </a:solidFill>
              </a:rPr>
              <a:t>2</a:t>
            </a:r>
            <a:r>
              <a:rPr kumimoji="1" lang="ja-JP" altLang="en-US" sz="1400" dirty="0">
                <a:solidFill>
                  <a:srgbClr val="FF0000"/>
                </a:solidFill>
              </a:rPr>
              <a:t>者を区別する適切な日本語訳がないので、この翻訳では</a:t>
            </a:r>
            <a:r>
              <a:rPr kumimoji="1" lang="en-US" altLang="ja-JP" sz="1400" dirty="0">
                <a:solidFill>
                  <a:srgbClr val="FF0000"/>
                </a:solidFill>
              </a:rPr>
              <a:t>Elimination</a:t>
            </a:r>
            <a:r>
              <a:rPr kumimoji="1" lang="ja-JP" altLang="en-US" sz="1400" dirty="0">
                <a:solidFill>
                  <a:srgbClr val="FF0000"/>
                </a:solidFill>
              </a:rPr>
              <a:t>を</a:t>
            </a:r>
            <a:r>
              <a:rPr kumimoji="1" lang="ja-JP" altLang="en-US" sz="1400" b="1" u="sng" dirty="0">
                <a:solidFill>
                  <a:srgbClr val="FF0000"/>
                </a:solidFill>
              </a:rPr>
              <a:t>排除</a:t>
            </a:r>
            <a:r>
              <a:rPr kumimoji="1" lang="ja-JP" altLang="en-US" sz="1400" dirty="0">
                <a:solidFill>
                  <a:srgbClr val="FF0000"/>
                </a:solidFill>
              </a:rPr>
              <a:t>と訳す。</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33"/>
          <p:cNvPicPr>
            <a:picLocks noChangeAspect="1"/>
          </p:cNvPicPr>
          <p:nvPr/>
        </p:nvPicPr>
        <p:blipFill>
          <a:blip r:embed="rId2"/>
          <a:stretch>
            <a:fillRect/>
          </a:stretch>
        </p:blipFill>
        <p:spPr>
          <a:xfrm>
            <a:off x="0" y="0"/>
            <a:ext cx="9144000" cy="6858000"/>
          </a:xfrm>
          <a:prstGeom prst="rect">
            <a:avLst/>
          </a:prstGeom>
          <a:noFill/>
        </p:spPr>
      </p:pic>
      <p:pic>
        <p:nvPicPr>
          <p:cNvPr id="34" name="Image34"/>
          <p:cNvPicPr>
            <a:picLocks noChangeAspect="1"/>
          </p:cNvPicPr>
          <p:nvPr/>
        </p:nvPicPr>
        <p:blipFill>
          <a:blip r:embed="rId3"/>
          <a:stretch>
            <a:fillRect/>
          </a:stretch>
        </p:blipFill>
        <p:spPr>
          <a:xfrm>
            <a:off x="251520" y="116634"/>
            <a:ext cx="8644334" cy="968732"/>
          </a:xfrm>
          <a:prstGeom prst="rect">
            <a:avLst/>
          </a:prstGeom>
          <a:noFill/>
        </p:spPr>
      </p:pic>
      <p:grpSp>
        <p:nvGrpSpPr>
          <p:cNvPr id="35" name="Group35"/>
          <p:cNvGrpSpPr/>
          <p:nvPr/>
        </p:nvGrpSpPr>
        <p:grpSpPr>
          <a:xfrm>
            <a:off x="7750911" y="6308659"/>
            <a:ext cx="1254503" cy="387192"/>
            <a:chOff x="7750911" y="6308659"/>
            <a:chExt cx="1254503" cy="387192"/>
          </a:xfrm>
        </p:grpSpPr>
        <p:pic>
          <p:nvPicPr>
            <p:cNvPr id="36" name="Image36"/>
            <p:cNvPicPr>
              <a:picLocks noChangeAspect="1"/>
            </p:cNvPicPr>
            <p:nvPr/>
          </p:nvPicPr>
          <p:blipFill>
            <a:blip r:embed="rId4"/>
            <a:stretch>
              <a:fillRect/>
            </a:stretch>
          </p:blipFill>
          <p:spPr>
            <a:xfrm>
              <a:off x="8225828" y="6358790"/>
              <a:ext cx="126779" cy="109721"/>
            </a:xfrm>
            <a:prstGeom prst="rect">
              <a:avLst/>
            </a:prstGeom>
            <a:noFill/>
          </p:spPr>
        </p:pic>
        <p:pic>
          <p:nvPicPr>
            <p:cNvPr id="37" name="Image37"/>
            <p:cNvPicPr>
              <a:picLocks noChangeAspect="1"/>
            </p:cNvPicPr>
            <p:nvPr/>
          </p:nvPicPr>
          <p:blipFill>
            <a:blip r:embed="rId5"/>
            <a:stretch>
              <a:fillRect/>
            </a:stretch>
          </p:blipFill>
          <p:spPr>
            <a:xfrm>
              <a:off x="8347119" y="6386314"/>
              <a:ext cx="71425" cy="83370"/>
            </a:xfrm>
            <a:prstGeom prst="rect">
              <a:avLst/>
            </a:prstGeom>
            <a:noFill/>
          </p:spPr>
        </p:pic>
        <p:pic>
          <p:nvPicPr>
            <p:cNvPr id="38" name="Image38"/>
            <p:cNvPicPr>
              <a:picLocks noChangeAspect="1"/>
            </p:cNvPicPr>
            <p:nvPr/>
          </p:nvPicPr>
          <p:blipFill>
            <a:blip r:embed="rId6"/>
            <a:stretch>
              <a:fillRect/>
            </a:stretch>
          </p:blipFill>
          <p:spPr>
            <a:xfrm>
              <a:off x="8426774" y="6386312"/>
              <a:ext cx="42576" cy="82199"/>
            </a:xfrm>
            <a:prstGeom prst="rect">
              <a:avLst/>
            </a:prstGeom>
            <a:noFill/>
          </p:spPr>
        </p:pic>
        <p:pic>
          <p:nvPicPr>
            <p:cNvPr id="39" name="Image39"/>
            <p:cNvPicPr>
              <a:picLocks noChangeAspect="1"/>
            </p:cNvPicPr>
            <p:nvPr/>
          </p:nvPicPr>
          <p:blipFill>
            <a:blip r:embed="rId7"/>
            <a:stretch>
              <a:fillRect/>
            </a:stretch>
          </p:blipFill>
          <p:spPr>
            <a:xfrm>
              <a:off x="8476884" y="6350657"/>
              <a:ext cx="19604" cy="117852"/>
            </a:xfrm>
            <a:prstGeom prst="rect">
              <a:avLst/>
            </a:prstGeom>
            <a:noFill/>
          </p:spPr>
        </p:pic>
        <p:pic>
          <p:nvPicPr>
            <p:cNvPr id="40" name="Image40"/>
            <p:cNvPicPr>
              <a:picLocks noChangeAspect="1"/>
            </p:cNvPicPr>
            <p:nvPr/>
          </p:nvPicPr>
          <p:blipFill>
            <a:blip r:embed="rId8"/>
            <a:stretch>
              <a:fillRect/>
            </a:stretch>
          </p:blipFill>
          <p:spPr>
            <a:xfrm>
              <a:off x="8506604" y="6350661"/>
              <a:ext cx="69462" cy="119025"/>
            </a:xfrm>
            <a:prstGeom prst="rect">
              <a:avLst/>
            </a:prstGeom>
            <a:noFill/>
          </p:spPr>
        </p:pic>
        <p:pic>
          <p:nvPicPr>
            <p:cNvPr id="41" name="Image41"/>
            <p:cNvPicPr>
              <a:picLocks noChangeAspect="1"/>
            </p:cNvPicPr>
            <p:nvPr/>
          </p:nvPicPr>
          <p:blipFill>
            <a:blip r:embed="rId9"/>
            <a:stretch>
              <a:fillRect/>
            </a:stretch>
          </p:blipFill>
          <p:spPr>
            <a:xfrm>
              <a:off x="8630014" y="6358790"/>
              <a:ext cx="72918" cy="109721"/>
            </a:xfrm>
            <a:prstGeom prst="rect">
              <a:avLst/>
            </a:prstGeom>
            <a:noFill/>
          </p:spPr>
        </p:pic>
        <p:pic>
          <p:nvPicPr>
            <p:cNvPr id="42" name="Image42"/>
            <p:cNvPicPr>
              <a:picLocks noChangeAspect="1"/>
            </p:cNvPicPr>
            <p:nvPr/>
          </p:nvPicPr>
          <p:blipFill>
            <a:blip r:embed="rId10"/>
            <a:stretch>
              <a:fillRect/>
            </a:stretch>
          </p:blipFill>
          <p:spPr>
            <a:xfrm>
              <a:off x="8713982" y="6386312"/>
              <a:ext cx="65852" cy="83377"/>
            </a:xfrm>
            <a:prstGeom prst="rect">
              <a:avLst/>
            </a:prstGeom>
            <a:noFill/>
          </p:spPr>
        </p:pic>
        <p:pic>
          <p:nvPicPr>
            <p:cNvPr id="43" name="Image43"/>
            <p:cNvPicPr>
              <a:picLocks noChangeAspect="1"/>
            </p:cNvPicPr>
            <p:nvPr/>
          </p:nvPicPr>
          <p:blipFill>
            <a:blip r:embed="rId11"/>
            <a:stretch>
              <a:fillRect/>
            </a:stretch>
          </p:blipFill>
          <p:spPr>
            <a:xfrm>
              <a:off x="8783452" y="6386313"/>
              <a:ext cx="66106" cy="83370"/>
            </a:xfrm>
            <a:prstGeom prst="rect">
              <a:avLst/>
            </a:prstGeom>
            <a:noFill/>
          </p:spPr>
        </p:pic>
        <p:pic>
          <p:nvPicPr>
            <p:cNvPr id="44" name="Image44"/>
            <p:cNvPicPr>
              <a:picLocks noChangeAspect="1"/>
            </p:cNvPicPr>
            <p:nvPr/>
          </p:nvPicPr>
          <p:blipFill>
            <a:blip r:embed="rId7"/>
            <a:stretch>
              <a:fillRect/>
            </a:stretch>
          </p:blipFill>
          <p:spPr>
            <a:xfrm>
              <a:off x="8861224" y="6350657"/>
              <a:ext cx="19524" cy="117852"/>
            </a:xfrm>
            <a:prstGeom prst="rect">
              <a:avLst/>
            </a:prstGeom>
            <a:noFill/>
          </p:spPr>
        </p:pic>
        <p:pic>
          <p:nvPicPr>
            <p:cNvPr id="45" name="Image45"/>
            <p:cNvPicPr>
              <a:picLocks noChangeAspect="1"/>
            </p:cNvPicPr>
            <p:nvPr/>
          </p:nvPicPr>
          <p:blipFill>
            <a:blip r:embed="rId12"/>
            <a:stretch>
              <a:fillRect/>
            </a:stretch>
          </p:blipFill>
          <p:spPr>
            <a:xfrm>
              <a:off x="8887428" y="6364964"/>
              <a:ext cx="48682" cy="104719"/>
            </a:xfrm>
            <a:prstGeom prst="rect">
              <a:avLst/>
            </a:prstGeom>
            <a:noFill/>
          </p:spPr>
        </p:pic>
        <p:pic>
          <p:nvPicPr>
            <p:cNvPr id="46" name="Image46"/>
            <p:cNvPicPr>
              <a:picLocks noChangeAspect="1"/>
            </p:cNvPicPr>
            <p:nvPr/>
          </p:nvPicPr>
          <p:blipFill>
            <a:blip r:embed="rId13"/>
            <a:stretch>
              <a:fillRect/>
            </a:stretch>
          </p:blipFill>
          <p:spPr>
            <a:xfrm>
              <a:off x="8941362" y="6350660"/>
              <a:ext cx="64050" cy="117853"/>
            </a:xfrm>
            <a:prstGeom prst="rect">
              <a:avLst/>
            </a:prstGeom>
            <a:noFill/>
          </p:spPr>
        </p:pic>
        <p:pic>
          <p:nvPicPr>
            <p:cNvPr id="47" name="Image47"/>
            <p:cNvPicPr>
              <a:picLocks noChangeAspect="1"/>
            </p:cNvPicPr>
            <p:nvPr/>
          </p:nvPicPr>
          <p:blipFill>
            <a:blip r:embed="rId14"/>
            <a:stretch>
              <a:fillRect/>
            </a:stretch>
          </p:blipFill>
          <p:spPr>
            <a:xfrm>
              <a:off x="8230929" y="6507774"/>
              <a:ext cx="87487" cy="112758"/>
            </a:xfrm>
            <a:prstGeom prst="rect">
              <a:avLst/>
            </a:prstGeom>
            <a:noFill/>
          </p:spPr>
        </p:pic>
        <p:pic>
          <p:nvPicPr>
            <p:cNvPr id="48" name="Image48"/>
            <p:cNvPicPr>
              <a:picLocks noChangeAspect="1"/>
            </p:cNvPicPr>
            <p:nvPr/>
          </p:nvPicPr>
          <p:blipFill>
            <a:blip r:embed="rId15"/>
            <a:stretch>
              <a:fillRect/>
            </a:stretch>
          </p:blipFill>
          <p:spPr>
            <a:xfrm>
              <a:off x="8329327" y="6536787"/>
              <a:ext cx="42576" cy="82190"/>
            </a:xfrm>
            <a:prstGeom prst="rect">
              <a:avLst/>
            </a:prstGeom>
            <a:noFill/>
          </p:spPr>
        </p:pic>
        <p:pic>
          <p:nvPicPr>
            <p:cNvPr id="49" name="Image49"/>
            <p:cNvPicPr>
              <a:picLocks noChangeAspect="1"/>
            </p:cNvPicPr>
            <p:nvPr/>
          </p:nvPicPr>
          <p:blipFill>
            <a:blip r:embed="rId16"/>
            <a:stretch>
              <a:fillRect/>
            </a:stretch>
          </p:blipFill>
          <p:spPr>
            <a:xfrm>
              <a:off x="8375818" y="6536787"/>
              <a:ext cx="69624" cy="117065"/>
            </a:xfrm>
            <a:prstGeom prst="rect">
              <a:avLst/>
            </a:prstGeom>
            <a:noFill/>
          </p:spPr>
        </p:pic>
        <p:pic>
          <p:nvPicPr>
            <p:cNvPr id="50" name="Image50"/>
            <p:cNvPicPr>
              <a:picLocks noChangeAspect="1"/>
            </p:cNvPicPr>
            <p:nvPr/>
          </p:nvPicPr>
          <p:blipFill>
            <a:blip r:embed="rId17"/>
            <a:stretch>
              <a:fillRect/>
            </a:stretch>
          </p:blipFill>
          <p:spPr>
            <a:xfrm>
              <a:off x="8453118" y="6536787"/>
              <a:ext cx="66106" cy="83439"/>
            </a:xfrm>
            <a:prstGeom prst="rect">
              <a:avLst/>
            </a:prstGeom>
            <a:noFill/>
          </p:spPr>
        </p:pic>
        <p:pic>
          <p:nvPicPr>
            <p:cNvPr id="51" name="Image51"/>
            <p:cNvPicPr>
              <a:picLocks noChangeAspect="1"/>
            </p:cNvPicPr>
            <p:nvPr/>
          </p:nvPicPr>
          <p:blipFill>
            <a:blip r:embed="rId18"/>
            <a:stretch>
              <a:fillRect/>
            </a:stretch>
          </p:blipFill>
          <p:spPr>
            <a:xfrm>
              <a:off x="8530356" y="6536787"/>
              <a:ext cx="64760" cy="82190"/>
            </a:xfrm>
            <a:prstGeom prst="rect">
              <a:avLst/>
            </a:prstGeom>
            <a:noFill/>
          </p:spPr>
        </p:pic>
        <p:pic>
          <p:nvPicPr>
            <p:cNvPr id="52" name="Image52"/>
            <p:cNvPicPr>
              <a:picLocks noChangeAspect="1"/>
            </p:cNvPicPr>
            <p:nvPr/>
          </p:nvPicPr>
          <p:blipFill>
            <a:blip r:embed="rId19"/>
            <a:stretch>
              <a:fillRect/>
            </a:stretch>
          </p:blipFill>
          <p:spPr>
            <a:xfrm>
              <a:off x="8609150" y="6503701"/>
              <a:ext cx="20146" cy="115278"/>
            </a:xfrm>
            <a:prstGeom prst="rect">
              <a:avLst/>
            </a:prstGeom>
            <a:noFill/>
          </p:spPr>
        </p:pic>
        <p:pic>
          <p:nvPicPr>
            <p:cNvPr id="53" name="Image53"/>
            <p:cNvPicPr>
              <a:picLocks noChangeAspect="1"/>
            </p:cNvPicPr>
            <p:nvPr/>
          </p:nvPicPr>
          <p:blipFill>
            <a:blip r:embed="rId20"/>
            <a:stretch>
              <a:fillRect/>
            </a:stretch>
          </p:blipFill>
          <p:spPr>
            <a:xfrm>
              <a:off x="8638954" y="6538035"/>
              <a:ext cx="55260" cy="80942"/>
            </a:xfrm>
            <a:prstGeom prst="rect">
              <a:avLst/>
            </a:prstGeom>
            <a:noFill/>
          </p:spPr>
        </p:pic>
        <p:pic>
          <p:nvPicPr>
            <p:cNvPr id="54" name="Image54"/>
            <p:cNvPicPr>
              <a:picLocks noChangeAspect="1"/>
            </p:cNvPicPr>
            <p:nvPr/>
          </p:nvPicPr>
          <p:blipFill>
            <a:blip r:embed="rId21"/>
            <a:stretch>
              <a:fillRect/>
            </a:stretch>
          </p:blipFill>
          <p:spPr>
            <a:xfrm>
              <a:off x="8697976" y="6536787"/>
              <a:ext cx="66106" cy="83439"/>
            </a:xfrm>
            <a:prstGeom prst="rect">
              <a:avLst/>
            </a:prstGeom>
            <a:noFill/>
          </p:spPr>
        </p:pic>
        <p:pic>
          <p:nvPicPr>
            <p:cNvPr id="55" name="Image55"/>
            <p:cNvPicPr>
              <a:picLocks noChangeAspect="1"/>
            </p:cNvPicPr>
            <p:nvPr/>
          </p:nvPicPr>
          <p:blipFill>
            <a:blip r:embed="rId22"/>
            <a:stretch>
              <a:fillRect/>
            </a:stretch>
          </p:blipFill>
          <p:spPr>
            <a:xfrm>
              <a:off x="8770194" y="6515430"/>
              <a:ext cx="48700" cy="104796"/>
            </a:xfrm>
            <a:prstGeom prst="rect">
              <a:avLst/>
            </a:prstGeom>
            <a:noFill/>
          </p:spPr>
        </p:pic>
        <p:pic>
          <p:nvPicPr>
            <p:cNvPr id="56" name="Image56"/>
            <p:cNvPicPr>
              <a:picLocks noChangeAspect="1"/>
            </p:cNvPicPr>
            <p:nvPr/>
          </p:nvPicPr>
          <p:blipFill>
            <a:blip r:embed="rId23"/>
            <a:stretch>
              <a:fillRect/>
            </a:stretch>
          </p:blipFill>
          <p:spPr>
            <a:xfrm>
              <a:off x="8827738" y="6503701"/>
              <a:ext cx="20152" cy="115278"/>
            </a:xfrm>
            <a:prstGeom prst="rect">
              <a:avLst/>
            </a:prstGeom>
            <a:noFill/>
          </p:spPr>
        </p:pic>
        <p:pic>
          <p:nvPicPr>
            <p:cNvPr id="57" name="Image57"/>
            <p:cNvPicPr>
              <a:picLocks noChangeAspect="1"/>
            </p:cNvPicPr>
            <p:nvPr/>
          </p:nvPicPr>
          <p:blipFill>
            <a:blip r:embed="rId24"/>
            <a:stretch>
              <a:fillRect/>
            </a:stretch>
          </p:blipFill>
          <p:spPr>
            <a:xfrm>
              <a:off x="8859732" y="6536787"/>
              <a:ext cx="71356" cy="83439"/>
            </a:xfrm>
            <a:prstGeom prst="rect">
              <a:avLst/>
            </a:prstGeom>
            <a:noFill/>
          </p:spPr>
        </p:pic>
        <p:pic>
          <p:nvPicPr>
            <p:cNvPr id="58" name="Image58"/>
            <p:cNvPicPr>
              <a:picLocks noChangeAspect="1"/>
            </p:cNvPicPr>
            <p:nvPr/>
          </p:nvPicPr>
          <p:blipFill>
            <a:blip r:embed="rId25"/>
            <a:stretch>
              <a:fillRect/>
            </a:stretch>
          </p:blipFill>
          <p:spPr>
            <a:xfrm>
              <a:off x="8940646" y="6536781"/>
              <a:ext cx="64768" cy="82190"/>
            </a:xfrm>
            <a:prstGeom prst="rect">
              <a:avLst/>
            </a:prstGeom>
            <a:noFill/>
          </p:spPr>
        </p:pic>
        <p:pic>
          <p:nvPicPr>
            <p:cNvPr id="59" name="Image59"/>
            <p:cNvPicPr>
              <a:picLocks noChangeAspect="1"/>
            </p:cNvPicPr>
            <p:nvPr/>
          </p:nvPicPr>
          <p:blipFill>
            <a:blip r:embed="rId26"/>
            <a:stretch>
              <a:fillRect/>
            </a:stretch>
          </p:blipFill>
          <p:spPr>
            <a:xfrm>
              <a:off x="7750911" y="6308659"/>
              <a:ext cx="439802" cy="387192"/>
            </a:xfrm>
            <a:prstGeom prst="rect">
              <a:avLst/>
            </a:prstGeom>
            <a:noFill/>
          </p:spPr>
        </p:pic>
      </p:grpSp>
      <p:sp>
        <p:nvSpPr>
          <p:cNvPr id="60" name="Text Box60"/>
          <p:cNvSpPr txBox="1"/>
          <p:nvPr/>
        </p:nvSpPr>
        <p:spPr>
          <a:xfrm>
            <a:off x="539552" y="176581"/>
            <a:ext cx="8139384" cy="775564"/>
          </a:xfrm>
          <a:prstGeom prst="rect">
            <a:avLst/>
          </a:prstGeom>
        </p:spPr>
        <p:txBody>
          <a:bodyPr wrap="square" lIns="0" tIns="0" rIns="0" rtlCol="0">
            <a:spAutoFit/>
          </a:bodyPr>
          <a:lstStyle/>
          <a:p>
            <a:pPr algn="l">
              <a:lnSpc>
                <a:spcPts val="0"/>
              </a:lnSpc>
            </a:pPr>
            <a:endParaRPr dirty="0"/>
          </a:p>
          <a:p>
            <a:pPr algn="l" rtl="0">
              <a:lnSpc>
                <a:spcPts val="3053"/>
              </a:lnSpc>
            </a:pPr>
            <a:r>
              <a:rPr lang="en-US" altLang="zh-CN" sz="2800" b="1" spc="-8" dirty="0">
                <a:solidFill>
                  <a:srgbClr val="FFFFFF"/>
                </a:solidFill>
                <a:latin typeface="Calibri"/>
                <a:ea typeface="Calibri"/>
                <a:cs typeface="Calibri"/>
              </a:rPr>
              <a:t>GROWING</a:t>
            </a:r>
            <a:r>
              <a:rPr lang="en-US" altLang="zh-CN" sz="2800" b="1" spc="9" dirty="0">
                <a:solidFill>
                  <a:srgbClr val="FFFFFF"/>
                </a:solidFill>
                <a:latin typeface="Calibri"/>
                <a:ea typeface="Calibri"/>
                <a:cs typeface="Calibri"/>
              </a:rPr>
              <a:t> </a:t>
            </a:r>
            <a:r>
              <a:rPr lang="en-US" altLang="zh-CN" sz="2800" b="1" spc="-7" dirty="0">
                <a:solidFill>
                  <a:srgbClr val="FFFFFF"/>
                </a:solidFill>
                <a:latin typeface="Calibri"/>
                <a:ea typeface="Calibri"/>
                <a:cs typeface="Calibri"/>
              </a:rPr>
              <a:t>INEQUITIES</a:t>
            </a:r>
            <a:r>
              <a:rPr lang="en-US" altLang="zh-CN" sz="2800" b="1" spc="7" dirty="0">
                <a:solidFill>
                  <a:srgbClr val="FFFFFF"/>
                </a:solidFill>
                <a:latin typeface="Calibri"/>
                <a:ea typeface="Calibri"/>
                <a:cs typeface="Calibri"/>
              </a:rPr>
              <a:t> </a:t>
            </a:r>
            <a:r>
              <a:rPr lang="en-US" altLang="zh-CN" sz="2800" b="1" spc="3" dirty="0">
                <a:solidFill>
                  <a:srgbClr val="FFFFFF"/>
                </a:solidFill>
                <a:latin typeface="Calibri"/>
                <a:ea typeface="Calibri"/>
                <a:cs typeface="Calibri"/>
              </a:rPr>
              <a:t>AND</a:t>
            </a:r>
            <a:r>
              <a:rPr lang="en-US" altLang="zh-CN" sz="2800" b="1" dirty="0">
                <a:solidFill>
                  <a:srgbClr val="FFFFFF"/>
                </a:solidFill>
                <a:latin typeface="Calibri"/>
                <a:ea typeface="Calibri"/>
                <a:cs typeface="Calibri"/>
              </a:rPr>
              <a:t> </a:t>
            </a:r>
            <a:r>
              <a:rPr lang="en-US" altLang="zh-CN" sz="2800" b="1" spc="0" dirty="0">
                <a:solidFill>
                  <a:srgbClr val="FFFFFF"/>
                </a:solidFill>
                <a:latin typeface="Calibri"/>
                <a:ea typeface="Calibri"/>
                <a:cs typeface="Calibri"/>
              </a:rPr>
              <a:t>PUBLIC</a:t>
            </a:r>
            <a:r>
              <a:rPr lang="en-US" altLang="zh-CN" sz="2800" b="1" spc="14" dirty="0">
                <a:solidFill>
                  <a:srgbClr val="FFFFFF"/>
                </a:solidFill>
                <a:latin typeface="Calibri"/>
                <a:ea typeface="Calibri"/>
                <a:cs typeface="Calibri"/>
              </a:rPr>
              <a:t> </a:t>
            </a:r>
            <a:r>
              <a:rPr lang="en-US" altLang="zh-CN" sz="2800" b="1" spc="-40" dirty="0">
                <a:solidFill>
                  <a:srgbClr val="FFFFFF"/>
                </a:solidFill>
                <a:latin typeface="Calibri"/>
                <a:ea typeface="Calibri"/>
                <a:cs typeface="Calibri"/>
              </a:rPr>
              <a:t>HEALTH</a:t>
            </a:r>
            <a:r>
              <a:rPr lang="en-US" altLang="zh-CN" sz="2800" b="1" dirty="0">
                <a:solidFill>
                  <a:srgbClr val="FFFFFF"/>
                </a:solidFill>
                <a:latin typeface="Calibri"/>
                <a:ea typeface="Calibri"/>
                <a:cs typeface="Calibri"/>
              </a:rPr>
              <a:t> </a:t>
            </a:r>
            <a:r>
              <a:rPr lang="en-US" altLang="zh-CN" sz="2800" b="1" spc="-44" dirty="0">
                <a:solidFill>
                  <a:srgbClr val="FFFFFF"/>
                </a:solidFill>
                <a:latin typeface="Calibri"/>
                <a:ea typeface="Calibri"/>
                <a:cs typeface="Calibri"/>
              </a:rPr>
              <a:t>THREAT</a:t>
            </a:r>
            <a:r>
              <a:rPr lang="en-US" altLang="zh-CN" sz="2800" b="1" spc="7" dirty="0">
                <a:solidFill>
                  <a:srgbClr val="FFFFFF"/>
                </a:solidFill>
                <a:latin typeface="Calibri"/>
                <a:ea typeface="Calibri"/>
                <a:cs typeface="Calibri"/>
              </a:rPr>
              <a:t> </a:t>
            </a:r>
            <a:r>
              <a:rPr lang="en-US" altLang="zh-CN" sz="2800" b="1" spc="0" dirty="0">
                <a:solidFill>
                  <a:srgbClr val="FFFFFF"/>
                </a:solidFill>
                <a:latin typeface="Calibri"/>
                <a:ea typeface="Calibri"/>
                <a:cs typeface="Calibri"/>
              </a:rPr>
              <a:t>OF</a:t>
            </a:r>
            <a:r>
              <a:rPr lang="en-US" altLang="zh-CN" sz="2800" b="1" dirty="0">
                <a:solidFill>
                  <a:srgbClr val="FFFFFF"/>
                </a:solidFill>
                <a:latin typeface="Calibri"/>
                <a:ea typeface="Calibri"/>
                <a:cs typeface="Calibri"/>
              </a:rPr>
              <a:t> </a:t>
            </a:r>
            <a:r>
              <a:rPr lang="en-US" altLang="zh-CN" sz="2800" b="1" spc="-3" dirty="0">
                <a:solidFill>
                  <a:srgbClr val="FFFFFF"/>
                </a:solidFill>
                <a:latin typeface="Calibri"/>
                <a:ea typeface="Calibri"/>
                <a:cs typeface="Calibri"/>
              </a:rPr>
              <a:t>CERVICAL</a:t>
            </a:r>
            <a:r>
              <a:rPr lang="en-US" altLang="zh-CN" sz="2800" b="1" dirty="0">
                <a:solidFill>
                  <a:srgbClr val="FFFFFF"/>
                </a:solidFill>
                <a:latin typeface="Calibri"/>
                <a:ea typeface="Calibri"/>
                <a:cs typeface="Calibri"/>
              </a:rPr>
              <a:t> </a:t>
            </a:r>
            <a:r>
              <a:rPr lang="en-US" altLang="zh-CN" sz="2800" b="1" spc="3" dirty="0">
                <a:solidFill>
                  <a:srgbClr val="FFFFFF"/>
                </a:solidFill>
                <a:latin typeface="Calibri"/>
                <a:ea typeface="Calibri"/>
                <a:cs typeface="Calibri"/>
              </a:rPr>
              <a:t>CANCER</a:t>
            </a:r>
            <a:r>
              <a:rPr lang="en-US" altLang="zh-CN" sz="2800" b="1" dirty="0">
                <a:solidFill>
                  <a:srgbClr val="FFFFFF"/>
                </a:solidFill>
                <a:latin typeface="Calibri"/>
                <a:ea typeface="Calibri"/>
                <a:cs typeface="Calibri"/>
              </a:rPr>
              <a:t> </a:t>
            </a:r>
            <a:r>
              <a:rPr lang="en-US" altLang="zh-CN" sz="2800" b="1" spc="-3" dirty="0">
                <a:solidFill>
                  <a:srgbClr val="FFFFFF"/>
                </a:solidFill>
                <a:latin typeface="Calibri"/>
                <a:ea typeface="Calibri"/>
                <a:cs typeface="Calibri"/>
              </a:rPr>
              <a:t>(GLOBOCAN</a:t>
            </a:r>
            <a:r>
              <a:rPr lang="en-US" altLang="zh-CN" sz="2800" b="1" dirty="0">
                <a:solidFill>
                  <a:srgbClr val="FFFFFF"/>
                </a:solidFill>
                <a:latin typeface="Calibri"/>
                <a:ea typeface="Calibri"/>
                <a:cs typeface="Calibri"/>
              </a:rPr>
              <a:t> </a:t>
            </a:r>
            <a:r>
              <a:rPr lang="en-US" altLang="zh-CN" sz="2800" b="1" spc="5" dirty="0">
                <a:solidFill>
                  <a:srgbClr val="FFFFFF"/>
                </a:solidFill>
                <a:latin typeface="Calibri"/>
                <a:ea typeface="Calibri"/>
                <a:cs typeface="Calibri"/>
              </a:rPr>
              <a:t>2018)</a:t>
            </a:r>
            <a:endParaRPr lang="en-US" altLang="zh-CN" sz="2800" dirty="0">
              <a:latin typeface="Calibri"/>
              <a:ea typeface="Calibri"/>
              <a:cs typeface="Calibri"/>
            </a:endParaRPr>
          </a:p>
        </p:txBody>
      </p:sp>
      <p:sp>
        <p:nvSpPr>
          <p:cNvPr id="30" name="角丸四角形 29"/>
          <p:cNvSpPr/>
          <p:nvPr/>
        </p:nvSpPr>
        <p:spPr>
          <a:xfrm>
            <a:off x="251520" y="116632"/>
            <a:ext cx="8640960" cy="115212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2800" dirty="0"/>
              <a:t>子宮頸がん罹患率の不均衡が広がっていき、公衆衛生の脅威となっている。</a:t>
            </a:r>
            <a:r>
              <a:rPr lang="en-US" altLang="ja-JP" sz="2800" dirty="0"/>
              <a:t>(GLOBOCAN 2018)</a:t>
            </a:r>
            <a:endParaRPr lang="ja-JP" altLang="ja-JP" sz="2800" dirty="0"/>
          </a:p>
        </p:txBody>
      </p:sp>
      <p:sp>
        <p:nvSpPr>
          <p:cNvPr id="2" name="正方形/長方形 1"/>
          <p:cNvSpPr/>
          <p:nvPr/>
        </p:nvSpPr>
        <p:spPr>
          <a:xfrm>
            <a:off x="1331640" y="1484784"/>
            <a:ext cx="663917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2018</a:t>
            </a:r>
            <a:r>
              <a:rPr lang="ja-JP" altLang="ja-JP" dirty="0">
                <a:solidFill>
                  <a:schemeClr val="tx1"/>
                </a:solidFill>
              </a:rPr>
              <a:t>年の子宮頸がんの全年齢に対する年齢調整罹患率の推計</a:t>
            </a:r>
            <a:endParaRPr kumimoji="1" lang="ja-JP" altLang="en-US" dirty="0">
              <a:solidFill>
                <a:schemeClr val="tx1"/>
              </a:solidFill>
            </a:endParaRPr>
          </a:p>
        </p:txBody>
      </p:sp>
      <p:sp>
        <p:nvSpPr>
          <p:cNvPr id="5" name="正方形/長方形 4"/>
          <p:cNvSpPr/>
          <p:nvPr/>
        </p:nvSpPr>
        <p:spPr>
          <a:xfrm>
            <a:off x="0" y="4653136"/>
            <a:ext cx="13316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07504" y="4526178"/>
            <a:ext cx="2246128" cy="253916"/>
          </a:xfrm>
          <a:prstGeom prst="rect">
            <a:avLst/>
          </a:prstGeom>
          <a:noFill/>
        </p:spPr>
        <p:txBody>
          <a:bodyPr wrap="none" rtlCol="0">
            <a:spAutoFit/>
          </a:bodyPr>
          <a:lstStyle/>
          <a:p>
            <a:r>
              <a:rPr kumimoji="1" lang="ja-JP" altLang="en-US" sz="1050" dirty="0"/>
              <a:t>年齢調整罹患率（</a:t>
            </a:r>
            <a:r>
              <a:rPr kumimoji="1" lang="en-US" altLang="ja-JP" sz="1050" dirty="0"/>
              <a:t>100,000</a:t>
            </a:r>
            <a:r>
              <a:rPr kumimoji="1" lang="ja-JP" altLang="en-US" sz="1050" dirty="0"/>
              <a:t>人あたり）</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61"/>
          <p:cNvPicPr>
            <a:picLocks noChangeAspect="1"/>
          </p:cNvPicPr>
          <p:nvPr/>
        </p:nvPicPr>
        <p:blipFill>
          <a:blip r:embed="rId2"/>
          <a:stretch>
            <a:fillRect/>
          </a:stretch>
        </p:blipFill>
        <p:spPr>
          <a:xfrm>
            <a:off x="0" y="0"/>
            <a:ext cx="9144000" cy="6858000"/>
          </a:xfrm>
          <a:prstGeom prst="rect">
            <a:avLst/>
          </a:prstGeom>
          <a:noFill/>
        </p:spPr>
      </p:pic>
      <p:pic>
        <p:nvPicPr>
          <p:cNvPr id="62" name="Image62"/>
          <p:cNvPicPr>
            <a:picLocks noChangeAspect="1"/>
          </p:cNvPicPr>
          <p:nvPr/>
        </p:nvPicPr>
        <p:blipFill>
          <a:blip r:embed="rId3"/>
          <a:stretch>
            <a:fillRect/>
          </a:stretch>
        </p:blipFill>
        <p:spPr>
          <a:xfrm>
            <a:off x="251520" y="116634"/>
            <a:ext cx="8644334" cy="968732"/>
          </a:xfrm>
          <a:prstGeom prst="rect">
            <a:avLst/>
          </a:prstGeom>
          <a:noFill/>
        </p:spPr>
      </p:pic>
      <p:grpSp>
        <p:nvGrpSpPr>
          <p:cNvPr id="63" name="Group63"/>
          <p:cNvGrpSpPr/>
          <p:nvPr/>
        </p:nvGrpSpPr>
        <p:grpSpPr>
          <a:xfrm>
            <a:off x="7677024" y="6426068"/>
            <a:ext cx="1254503" cy="387192"/>
            <a:chOff x="7750911" y="6308659"/>
            <a:chExt cx="1254503" cy="387192"/>
          </a:xfrm>
        </p:grpSpPr>
        <p:pic>
          <p:nvPicPr>
            <p:cNvPr id="64" name="Image64"/>
            <p:cNvPicPr>
              <a:picLocks noChangeAspect="1"/>
            </p:cNvPicPr>
            <p:nvPr/>
          </p:nvPicPr>
          <p:blipFill>
            <a:blip r:embed="rId4"/>
            <a:stretch>
              <a:fillRect/>
            </a:stretch>
          </p:blipFill>
          <p:spPr>
            <a:xfrm>
              <a:off x="8225828" y="6358790"/>
              <a:ext cx="126779" cy="109721"/>
            </a:xfrm>
            <a:prstGeom prst="rect">
              <a:avLst/>
            </a:prstGeom>
            <a:noFill/>
          </p:spPr>
        </p:pic>
        <p:pic>
          <p:nvPicPr>
            <p:cNvPr id="65" name="Image65"/>
            <p:cNvPicPr>
              <a:picLocks noChangeAspect="1"/>
            </p:cNvPicPr>
            <p:nvPr/>
          </p:nvPicPr>
          <p:blipFill>
            <a:blip r:embed="rId5"/>
            <a:stretch>
              <a:fillRect/>
            </a:stretch>
          </p:blipFill>
          <p:spPr>
            <a:xfrm>
              <a:off x="8347119" y="6386314"/>
              <a:ext cx="71425" cy="83370"/>
            </a:xfrm>
            <a:prstGeom prst="rect">
              <a:avLst/>
            </a:prstGeom>
            <a:noFill/>
          </p:spPr>
        </p:pic>
        <p:pic>
          <p:nvPicPr>
            <p:cNvPr id="66" name="Image66"/>
            <p:cNvPicPr>
              <a:picLocks noChangeAspect="1"/>
            </p:cNvPicPr>
            <p:nvPr/>
          </p:nvPicPr>
          <p:blipFill>
            <a:blip r:embed="rId6"/>
            <a:stretch>
              <a:fillRect/>
            </a:stretch>
          </p:blipFill>
          <p:spPr>
            <a:xfrm>
              <a:off x="8426774" y="6386312"/>
              <a:ext cx="42576" cy="82199"/>
            </a:xfrm>
            <a:prstGeom prst="rect">
              <a:avLst/>
            </a:prstGeom>
            <a:noFill/>
          </p:spPr>
        </p:pic>
        <p:pic>
          <p:nvPicPr>
            <p:cNvPr id="67" name="Image67"/>
            <p:cNvPicPr>
              <a:picLocks noChangeAspect="1"/>
            </p:cNvPicPr>
            <p:nvPr/>
          </p:nvPicPr>
          <p:blipFill>
            <a:blip r:embed="rId7"/>
            <a:stretch>
              <a:fillRect/>
            </a:stretch>
          </p:blipFill>
          <p:spPr>
            <a:xfrm>
              <a:off x="8476884" y="6350657"/>
              <a:ext cx="19604" cy="117852"/>
            </a:xfrm>
            <a:prstGeom prst="rect">
              <a:avLst/>
            </a:prstGeom>
            <a:noFill/>
          </p:spPr>
        </p:pic>
        <p:pic>
          <p:nvPicPr>
            <p:cNvPr id="68" name="Image68"/>
            <p:cNvPicPr>
              <a:picLocks noChangeAspect="1"/>
            </p:cNvPicPr>
            <p:nvPr/>
          </p:nvPicPr>
          <p:blipFill>
            <a:blip r:embed="rId8"/>
            <a:stretch>
              <a:fillRect/>
            </a:stretch>
          </p:blipFill>
          <p:spPr>
            <a:xfrm>
              <a:off x="8506604" y="6350661"/>
              <a:ext cx="69462" cy="119025"/>
            </a:xfrm>
            <a:prstGeom prst="rect">
              <a:avLst/>
            </a:prstGeom>
            <a:noFill/>
          </p:spPr>
        </p:pic>
        <p:pic>
          <p:nvPicPr>
            <p:cNvPr id="69" name="Image69"/>
            <p:cNvPicPr>
              <a:picLocks noChangeAspect="1"/>
            </p:cNvPicPr>
            <p:nvPr/>
          </p:nvPicPr>
          <p:blipFill>
            <a:blip r:embed="rId9"/>
            <a:stretch>
              <a:fillRect/>
            </a:stretch>
          </p:blipFill>
          <p:spPr>
            <a:xfrm>
              <a:off x="8630014" y="6358790"/>
              <a:ext cx="72918" cy="109721"/>
            </a:xfrm>
            <a:prstGeom prst="rect">
              <a:avLst/>
            </a:prstGeom>
            <a:noFill/>
          </p:spPr>
        </p:pic>
        <p:pic>
          <p:nvPicPr>
            <p:cNvPr id="70" name="Image70"/>
            <p:cNvPicPr>
              <a:picLocks noChangeAspect="1"/>
            </p:cNvPicPr>
            <p:nvPr/>
          </p:nvPicPr>
          <p:blipFill>
            <a:blip r:embed="rId10"/>
            <a:stretch>
              <a:fillRect/>
            </a:stretch>
          </p:blipFill>
          <p:spPr>
            <a:xfrm>
              <a:off x="8713982" y="6386312"/>
              <a:ext cx="65852" cy="83377"/>
            </a:xfrm>
            <a:prstGeom prst="rect">
              <a:avLst/>
            </a:prstGeom>
            <a:noFill/>
          </p:spPr>
        </p:pic>
        <p:pic>
          <p:nvPicPr>
            <p:cNvPr id="71" name="Image71"/>
            <p:cNvPicPr>
              <a:picLocks noChangeAspect="1"/>
            </p:cNvPicPr>
            <p:nvPr/>
          </p:nvPicPr>
          <p:blipFill>
            <a:blip r:embed="rId11"/>
            <a:stretch>
              <a:fillRect/>
            </a:stretch>
          </p:blipFill>
          <p:spPr>
            <a:xfrm>
              <a:off x="8783452" y="6386313"/>
              <a:ext cx="66106" cy="83370"/>
            </a:xfrm>
            <a:prstGeom prst="rect">
              <a:avLst/>
            </a:prstGeom>
            <a:noFill/>
          </p:spPr>
        </p:pic>
        <p:pic>
          <p:nvPicPr>
            <p:cNvPr id="72" name="Image72"/>
            <p:cNvPicPr>
              <a:picLocks noChangeAspect="1"/>
            </p:cNvPicPr>
            <p:nvPr/>
          </p:nvPicPr>
          <p:blipFill>
            <a:blip r:embed="rId7"/>
            <a:stretch>
              <a:fillRect/>
            </a:stretch>
          </p:blipFill>
          <p:spPr>
            <a:xfrm>
              <a:off x="8861224" y="6350657"/>
              <a:ext cx="19524" cy="117852"/>
            </a:xfrm>
            <a:prstGeom prst="rect">
              <a:avLst/>
            </a:prstGeom>
            <a:noFill/>
          </p:spPr>
        </p:pic>
        <p:pic>
          <p:nvPicPr>
            <p:cNvPr id="73" name="Image73"/>
            <p:cNvPicPr>
              <a:picLocks noChangeAspect="1"/>
            </p:cNvPicPr>
            <p:nvPr/>
          </p:nvPicPr>
          <p:blipFill>
            <a:blip r:embed="rId12"/>
            <a:stretch>
              <a:fillRect/>
            </a:stretch>
          </p:blipFill>
          <p:spPr>
            <a:xfrm>
              <a:off x="8887428" y="6364964"/>
              <a:ext cx="48682" cy="104719"/>
            </a:xfrm>
            <a:prstGeom prst="rect">
              <a:avLst/>
            </a:prstGeom>
            <a:noFill/>
          </p:spPr>
        </p:pic>
        <p:pic>
          <p:nvPicPr>
            <p:cNvPr id="74" name="Image74"/>
            <p:cNvPicPr>
              <a:picLocks noChangeAspect="1"/>
            </p:cNvPicPr>
            <p:nvPr/>
          </p:nvPicPr>
          <p:blipFill>
            <a:blip r:embed="rId13"/>
            <a:stretch>
              <a:fillRect/>
            </a:stretch>
          </p:blipFill>
          <p:spPr>
            <a:xfrm>
              <a:off x="8941362" y="6350660"/>
              <a:ext cx="64050" cy="117853"/>
            </a:xfrm>
            <a:prstGeom prst="rect">
              <a:avLst/>
            </a:prstGeom>
            <a:noFill/>
          </p:spPr>
        </p:pic>
        <p:pic>
          <p:nvPicPr>
            <p:cNvPr id="75" name="Image75"/>
            <p:cNvPicPr>
              <a:picLocks noChangeAspect="1"/>
            </p:cNvPicPr>
            <p:nvPr/>
          </p:nvPicPr>
          <p:blipFill>
            <a:blip r:embed="rId14"/>
            <a:stretch>
              <a:fillRect/>
            </a:stretch>
          </p:blipFill>
          <p:spPr>
            <a:xfrm>
              <a:off x="8230929" y="6507774"/>
              <a:ext cx="87487" cy="112758"/>
            </a:xfrm>
            <a:prstGeom prst="rect">
              <a:avLst/>
            </a:prstGeom>
            <a:noFill/>
          </p:spPr>
        </p:pic>
        <p:pic>
          <p:nvPicPr>
            <p:cNvPr id="76" name="Image76"/>
            <p:cNvPicPr>
              <a:picLocks noChangeAspect="1"/>
            </p:cNvPicPr>
            <p:nvPr/>
          </p:nvPicPr>
          <p:blipFill>
            <a:blip r:embed="rId15"/>
            <a:stretch>
              <a:fillRect/>
            </a:stretch>
          </p:blipFill>
          <p:spPr>
            <a:xfrm>
              <a:off x="8329327" y="6536787"/>
              <a:ext cx="42576" cy="82190"/>
            </a:xfrm>
            <a:prstGeom prst="rect">
              <a:avLst/>
            </a:prstGeom>
            <a:noFill/>
          </p:spPr>
        </p:pic>
        <p:pic>
          <p:nvPicPr>
            <p:cNvPr id="77" name="Image77"/>
            <p:cNvPicPr>
              <a:picLocks noChangeAspect="1"/>
            </p:cNvPicPr>
            <p:nvPr/>
          </p:nvPicPr>
          <p:blipFill>
            <a:blip r:embed="rId16"/>
            <a:stretch>
              <a:fillRect/>
            </a:stretch>
          </p:blipFill>
          <p:spPr>
            <a:xfrm>
              <a:off x="8375818" y="6536787"/>
              <a:ext cx="69624" cy="117065"/>
            </a:xfrm>
            <a:prstGeom prst="rect">
              <a:avLst/>
            </a:prstGeom>
            <a:noFill/>
          </p:spPr>
        </p:pic>
        <p:pic>
          <p:nvPicPr>
            <p:cNvPr id="78" name="Image78"/>
            <p:cNvPicPr>
              <a:picLocks noChangeAspect="1"/>
            </p:cNvPicPr>
            <p:nvPr/>
          </p:nvPicPr>
          <p:blipFill>
            <a:blip r:embed="rId17"/>
            <a:stretch>
              <a:fillRect/>
            </a:stretch>
          </p:blipFill>
          <p:spPr>
            <a:xfrm>
              <a:off x="8453118" y="6536787"/>
              <a:ext cx="66106" cy="83439"/>
            </a:xfrm>
            <a:prstGeom prst="rect">
              <a:avLst/>
            </a:prstGeom>
            <a:noFill/>
          </p:spPr>
        </p:pic>
        <p:pic>
          <p:nvPicPr>
            <p:cNvPr id="79" name="Image79"/>
            <p:cNvPicPr>
              <a:picLocks noChangeAspect="1"/>
            </p:cNvPicPr>
            <p:nvPr/>
          </p:nvPicPr>
          <p:blipFill>
            <a:blip r:embed="rId18"/>
            <a:stretch>
              <a:fillRect/>
            </a:stretch>
          </p:blipFill>
          <p:spPr>
            <a:xfrm>
              <a:off x="8530356" y="6536787"/>
              <a:ext cx="64760" cy="82190"/>
            </a:xfrm>
            <a:prstGeom prst="rect">
              <a:avLst/>
            </a:prstGeom>
            <a:noFill/>
          </p:spPr>
        </p:pic>
        <p:pic>
          <p:nvPicPr>
            <p:cNvPr id="80" name="Image80"/>
            <p:cNvPicPr>
              <a:picLocks noChangeAspect="1"/>
            </p:cNvPicPr>
            <p:nvPr/>
          </p:nvPicPr>
          <p:blipFill>
            <a:blip r:embed="rId19"/>
            <a:stretch>
              <a:fillRect/>
            </a:stretch>
          </p:blipFill>
          <p:spPr>
            <a:xfrm>
              <a:off x="8609150" y="6503701"/>
              <a:ext cx="20146" cy="115278"/>
            </a:xfrm>
            <a:prstGeom prst="rect">
              <a:avLst/>
            </a:prstGeom>
            <a:noFill/>
          </p:spPr>
        </p:pic>
        <p:pic>
          <p:nvPicPr>
            <p:cNvPr id="81" name="Image81"/>
            <p:cNvPicPr>
              <a:picLocks noChangeAspect="1"/>
            </p:cNvPicPr>
            <p:nvPr/>
          </p:nvPicPr>
          <p:blipFill>
            <a:blip r:embed="rId20"/>
            <a:stretch>
              <a:fillRect/>
            </a:stretch>
          </p:blipFill>
          <p:spPr>
            <a:xfrm>
              <a:off x="8638954" y="6538035"/>
              <a:ext cx="55260" cy="80942"/>
            </a:xfrm>
            <a:prstGeom prst="rect">
              <a:avLst/>
            </a:prstGeom>
            <a:noFill/>
          </p:spPr>
        </p:pic>
        <p:pic>
          <p:nvPicPr>
            <p:cNvPr id="82" name="Image82"/>
            <p:cNvPicPr>
              <a:picLocks noChangeAspect="1"/>
            </p:cNvPicPr>
            <p:nvPr/>
          </p:nvPicPr>
          <p:blipFill>
            <a:blip r:embed="rId21"/>
            <a:stretch>
              <a:fillRect/>
            </a:stretch>
          </p:blipFill>
          <p:spPr>
            <a:xfrm>
              <a:off x="8697976" y="6536787"/>
              <a:ext cx="66106" cy="83439"/>
            </a:xfrm>
            <a:prstGeom prst="rect">
              <a:avLst/>
            </a:prstGeom>
            <a:noFill/>
          </p:spPr>
        </p:pic>
        <p:pic>
          <p:nvPicPr>
            <p:cNvPr id="83" name="Image83"/>
            <p:cNvPicPr>
              <a:picLocks noChangeAspect="1"/>
            </p:cNvPicPr>
            <p:nvPr/>
          </p:nvPicPr>
          <p:blipFill>
            <a:blip r:embed="rId22"/>
            <a:stretch>
              <a:fillRect/>
            </a:stretch>
          </p:blipFill>
          <p:spPr>
            <a:xfrm>
              <a:off x="8770194" y="6515430"/>
              <a:ext cx="48700" cy="104796"/>
            </a:xfrm>
            <a:prstGeom prst="rect">
              <a:avLst/>
            </a:prstGeom>
            <a:noFill/>
          </p:spPr>
        </p:pic>
        <p:pic>
          <p:nvPicPr>
            <p:cNvPr id="84" name="Image84"/>
            <p:cNvPicPr>
              <a:picLocks noChangeAspect="1"/>
            </p:cNvPicPr>
            <p:nvPr/>
          </p:nvPicPr>
          <p:blipFill>
            <a:blip r:embed="rId23"/>
            <a:stretch>
              <a:fillRect/>
            </a:stretch>
          </p:blipFill>
          <p:spPr>
            <a:xfrm>
              <a:off x="8827738" y="6503701"/>
              <a:ext cx="20152" cy="115278"/>
            </a:xfrm>
            <a:prstGeom prst="rect">
              <a:avLst/>
            </a:prstGeom>
            <a:noFill/>
          </p:spPr>
        </p:pic>
        <p:pic>
          <p:nvPicPr>
            <p:cNvPr id="85" name="Image85"/>
            <p:cNvPicPr>
              <a:picLocks noChangeAspect="1"/>
            </p:cNvPicPr>
            <p:nvPr/>
          </p:nvPicPr>
          <p:blipFill>
            <a:blip r:embed="rId24"/>
            <a:stretch>
              <a:fillRect/>
            </a:stretch>
          </p:blipFill>
          <p:spPr>
            <a:xfrm>
              <a:off x="8859732" y="6536787"/>
              <a:ext cx="71356" cy="83439"/>
            </a:xfrm>
            <a:prstGeom prst="rect">
              <a:avLst/>
            </a:prstGeom>
            <a:noFill/>
          </p:spPr>
        </p:pic>
        <p:pic>
          <p:nvPicPr>
            <p:cNvPr id="86" name="Image86"/>
            <p:cNvPicPr>
              <a:picLocks noChangeAspect="1"/>
            </p:cNvPicPr>
            <p:nvPr/>
          </p:nvPicPr>
          <p:blipFill>
            <a:blip r:embed="rId25"/>
            <a:stretch>
              <a:fillRect/>
            </a:stretch>
          </p:blipFill>
          <p:spPr>
            <a:xfrm>
              <a:off x="8940646" y="6536781"/>
              <a:ext cx="64768" cy="82190"/>
            </a:xfrm>
            <a:prstGeom prst="rect">
              <a:avLst/>
            </a:prstGeom>
            <a:noFill/>
          </p:spPr>
        </p:pic>
        <p:pic>
          <p:nvPicPr>
            <p:cNvPr id="87" name="Image87"/>
            <p:cNvPicPr>
              <a:picLocks noChangeAspect="1"/>
            </p:cNvPicPr>
            <p:nvPr/>
          </p:nvPicPr>
          <p:blipFill>
            <a:blip r:embed="rId26"/>
            <a:stretch>
              <a:fillRect/>
            </a:stretch>
          </p:blipFill>
          <p:spPr>
            <a:xfrm>
              <a:off x="7750911" y="6308659"/>
              <a:ext cx="439802" cy="387192"/>
            </a:xfrm>
            <a:prstGeom prst="rect">
              <a:avLst/>
            </a:prstGeom>
            <a:noFill/>
          </p:spPr>
        </p:pic>
      </p:grpSp>
      <p:sp>
        <p:nvSpPr>
          <p:cNvPr id="88" name="Text Box88"/>
          <p:cNvSpPr txBox="1"/>
          <p:nvPr/>
        </p:nvSpPr>
        <p:spPr>
          <a:xfrm>
            <a:off x="539552" y="176581"/>
            <a:ext cx="7764724" cy="775564"/>
          </a:xfrm>
          <a:prstGeom prst="rect">
            <a:avLst/>
          </a:prstGeom>
        </p:spPr>
        <p:txBody>
          <a:bodyPr wrap="square" lIns="0" tIns="0" rIns="0" rtlCol="0">
            <a:spAutoFit/>
          </a:bodyPr>
          <a:lstStyle/>
          <a:p>
            <a:pPr algn="l">
              <a:lnSpc>
                <a:spcPts val="0"/>
              </a:lnSpc>
            </a:pPr>
            <a:endParaRPr/>
          </a:p>
          <a:p>
            <a:pPr algn="l" rtl="0">
              <a:lnSpc>
                <a:spcPts val="3053"/>
              </a:lnSpc>
            </a:pPr>
            <a:r>
              <a:rPr lang="en-US" altLang="zh-CN" sz="2800" b="1" spc="0" dirty="0">
                <a:solidFill>
                  <a:srgbClr val="FFFFFF"/>
                </a:solidFill>
                <a:latin typeface="Calibri"/>
                <a:ea typeface="Calibri"/>
                <a:cs typeface="Calibri"/>
              </a:rPr>
              <a:t>WHO</a:t>
            </a:r>
            <a:r>
              <a:rPr lang="en-US" altLang="zh-CN" sz="2800" b="1" dirty="0">
                <a:solidFill>
                  <a:srgbClr val="FFFFFF"/>
                </a:solidFill>
                <a:latin typeface="Calibri"/>
                <a:ea typeface="Calibri"/>
                <a:cs typeface="Calibri"/>
              </a:rPr>
              <a:t> </a:t>
            </a:r>
            <a:r>
              <a:rPr lang="en-US" altLang="zh-CN" sz="2800" b="1" spc="2" dirty="0">
                <a:solidFill>
                  <a:srgbClr val="FFFFFF"/>
                </a:solidFill>
                <a:latin typeface="Calibri"/>
                <a:ea typeface="Calibri"/>
                <a:cs typeface="Calibri"/>
              </a:rPr>
              <a:t>LIFE</a:t>
            </a:r>
            <a:r>
              <a:rPr lang="en-US" altLang="zh-CN" sz="2800" b="1" dirty="0">
                <a:solidFill>
                  <a:srgbClr val="FFFFFF"/>
                </a:solidFill>
                <a:latin typeface="Calibri"/>
                <a:ea typeface="Calibri"/>
                <a:cs typeface="Calibri"/>
              </a:rPr>
              <a:t> </a:t>
            </a:r>
            <a:r>
              <a:rPr lang="en-US" altLang="zh-CN" sz="2800" b="1" spc="-9" dirty="0">
                <a:solidFill>
                  <a:srgbClr val="FFFFFF"/>
                </a:solidFill>
                <a:latin typeface="Calibri"/>
                <a:ea typeface="Calibri"/>
                <a:cs typeface="Calibri"/>
              </a:rPr>
              <a:t>COURSE</a:t>
            </a:r>
            <a:r>
              <a:rPr lang="en-US" altLang="zh-CN" sz="2800" b="1" dirty="0">
                <a:solidFill>
                  <a:srgbClr val="FFFFFF"/>
                </a:solidFill>
                <a:latin typeface="Calibri"/>
                <a:ea typeface="Calibri"/>
                <a:cs typeface="Calibri"/>
              </a:rPr>
              <a:t> </a:t>
            </a:r>
            <a:r>
              <a:rPr lang="en-US" altLang="zh-CN" sz="2800" b="1" spc="-12" dirty="0">
                <a:solidFill>
                  <a:srgbClr val="FFFFFF"/>
                </a:solidFill>
                <a:latin typeface="Calibri"/>
                <a:ea typeface="Calibri"/>
                <a:cs typeface="Calibri"/>
              </a:rPr>
              <a:t>APPROACH</a:t>
            </a:r>
            <a:r>
              <a:rPr lang="en-US" altLang="zh-CN" sz="2800" b="1" dirty="0">
                <a:solidFill>
                  <a:srgbClr val="FFFFFF"/>
                </a:solidFill>
                <a:latin typeface="Calibri"/>
                <a:ea typeface="Calibri"/>
                <a:cs typeface="Calibri"/>
              </a:rPr>
              <a:t> </a:t>
            </a:r>
            <a:r>
              <a:rPr lang="en-US" altLang="zh-CN" sz="2800" b="1" spc="-36" dirty="0">
                <a:solidFill>
                  <a:srgbClr val="FFFFFF"/>
                </a:solidFill>
                <a:latin typeface="Calibri"/>
                <a:ea typeface="Calibri"/>
                <a:cs typeface="Calibri"/>
              </a:rPr>
              <a:t>TO</a:t>
            </a:r>
            <a:r>
              <a:rPr lang="en-US" altLang="zh-CN" sz="2800" b="1" dirty="0">
                <a:solidFill>
                  <a:srgbClr val="FFFFFF"/>
                </a:solidFill>
                <a:latin typeface="Calibri"/>
                <a:ea typeface="Calibri"/>
                <a:cs typeface="Calibri"/>
              </a:rPr>
              <a:t> </a:t>
            </a:r>
            <a:r>
              <a:rPr lang="en-US" altLang="zh-CN" sz="2800" b="1" spc="-3" dirty="0">
                <a:solidFill>
                  <a:srgbClr val="FFFFFF"/>
                </a:solidFill>
                <a:latin typeface="Calibri"/>
                <a:ea typeface="Calibri"/>
                <a:cs typeface="Calibri"/>
              </a:rPr>
              <a:t>CERVICAL</a:t>
            </a:r>
            <a:r>
              <a:rPr lang="en-US" altLang="zh-CN" sz="2800" b="1" spc="8" dirty="0">
                <a:solidFill>
                  <a:srgbClr val="FFFFFF"/>
                </a:solidFill>
                <a:latin typeface="Calibri"/>
                <a:ea typeface="Calibri"/>
                <a:cs typeface="Calibri"/>
              </a:rPr>
              <a:t> </a:t>
            </a:r>
            <a:r>
              <a:rPr lang="en-US" altLang="zh-CN" sz="2800" b="1" spc="3" dirty="0">
                <a:solidFill>
                  <a:srgbClr val="FFFFFF"/>
                </a:solidFill>
                <a:latin typeface="Calibri"/>
                <a:ea typeface="Calibri"/>
                <a:cs typeface="Calibri"/>
              </a:rPr>
              <a:t>CANCER</a:t>
            </a:r>
            <a:r>
              <a:rPr lang="en-US" altLang="zh-CN" sz="2800" b="1" dirty="0">
                <a:solidFill>
                  <a:srgbClr val="FFFFFF"/>
                </a:solidFill>
                <a:latin typeface="Calibri"/>
                <a:ea typeface="Calibri"/>
                <a:cs typeface="Calibri"/>
              </a:rPr>
              <a:t> </a:t>
            </a:r>
            <a:r>
              <a:rPr lang="en-US" altLang="zh-CN" sz="2800" b="1" spc="-7" dirty="0">
                <a:solidFill>
                  <a:srgbClr val="FFFFFF"/>
                </a:solidFill>
                <a:latin typeface="Calibri"/>
                <a:ea typeface="Calibri"/>
                <a:cs typeface="Calibri"/>
              </a:rPr>
              <a:t>CONTROL</a:t>
            </a:r>
            <a:endParaRPr lang="en-US" altLang="zh-CN" sz="2800">
              <a:latin typeface="Calibri"/>
              <a:ea typeface="Calibri"/>
              <a:cs typeface="Calibri"/>
            </a:endParaRPr>
          </a:p>
        </p:txBody>
      </p:sp>
      <p:sp>
        <p:nvSpPr>
          <p:cNvPr id="89" name="Text Box89"/>
          <p:cNvSpPr txBox="1"/>
          <p:nvPr/>
        </p:nvSpPr>
        <p:spPr>
          <a:xfrm>
            <a:off x="343023" y="4253548"/>
            <a:ext cx="7423533" cy="156044"/>
          </a:xfrm>
          <a:prstGeom prst="rect">
            <a:avLst/>
          </a:prstGeom>
        </p:spPr>
        <p:txBody>
          <a:bodyPr wrap="square" lIns="0" tIns="0" rIns="0" rtlCol="0">
            <a:spAutoFit/>
          </a:bodyPr>
          <a:lstStyle/>
          <a:p>
            <a:pPr algn="l">
              <a:lnSpc>
                <a:spcPts val="0"/>
              </a:lnSpc>
            </a:pPr>
            <a:endParaRPr dirty="0"/>
          </a:p>
          <a:p>
            <a:pPr algn="l" rtl="0">
              <a:lnSpc>
                <a:spcPts val="1229"/>
              </a:lnSpc>
            </a:pPr>
            <a:r>
              <a:rPr lang="en-US" altLang="zh-CN" sz="1100" b="1" spc="-1" dirty="0">
                <a:solidFill>
                  <a:srgbClr val="FFFFFF"/>
                </a:solidFill>
                <a:latin typeface="Arial"/>
                <a:ea typeface="Arial"/>
                <a:cs typeface="Arial"/>
              </a:rPr>
              <a:t>Primary</a:t>
            </a:r>
            <a:r>
              <a:rPr lang="en-US" altLang="zh-CN" sz="1100" b="1" spc="-8" dirty="0">
                <a:solidFill>
                  <a:srgbClr val="FFFFFF"/>
                </a:solidFill>
                <a:latin typeface="Arial"/>
                <a:ea typeface="Arial"/>
                <a:cs typeface="Arial"/>
              </a:rPr>
              <a:t> </a:t>
            </a:r>
            <a:r>
              <a:rPr lang="en-US" altLang="zh-CN" sz="1100" b="1" spc="0" dirty="0">
                <a:solidFill>
                  <a:srgbClr val="FFFFFF"/>
                </a:solidFill>
                <a:latin typeface="Arial"/>
                <a:ea typeface="Arial"/>
                <a:cs typeface="Arial"/>
              </a:rPr>
              <a:t>Prevention</a:t>
            </a:r>
            <a:r>
              <a:rPr lang="en-US" altLang="zh-CN" sz="1100" b="1" spc="12832" dirty="0">
                <a:solidFill>
                  <a:srgbClr val="FFFFFF"/>
                </a:solidFill>
                <a:latin typeface="Arial"/>
                <a:ea typeface="Arial"/>
                <a:cs typeface="Arial"/>
              </a:rPr>
              <a:t> </a:t>
            </a:r>
            <a:r>
              <a:rPr lang="en-US" altLang="zh-CN" sz="1100" b="1" spc="1" dirty="0">
                <a:solidFill>
                  <a:srgbClr val="FFFFFF"/>
                </a:solidFill>
                <a:latin typeface="Arial"/>
                <a:ea typeface="Arial"/>
                <a:cs typeface="Arial"/>
              </a:rPr>
              <a:t>Secondary</a:t>
            </a:r>
            <a:r>
              <a:rPr lang="en-US" altLang="zh-CN" sz="1100" b="1" dirty="0">
                <a:solidFill>
                  <a:srgbClr val="FFFFFF"/>
                </a:solidFill>
                <a:latin typeface="Arial"/>
                <a:ea typeface="Arial"/>
                <a:cs typeface="Arial"/>
              </a:rPr>
              <a:t> </a:t>
            </a:r>
            <a:r>
              <a:rPr lang="en-US" altLang="zh-CN" sz="1100" b="1" spc="-1" dirty="0">
                <a:solidFill>
                  <a:srgbClr val="FFFFFF"/>
                </a:solidFill>
                <a:latin typeface="Arial"/>
                <a:ea typeface="Arial"/>
                <a:cs typeface="Arial"/>
              </a:rPr>
              <a:t>Prevention</a:t>
            </a:r>
            <a:r>
              <a:rPr lang="en-US" altLang="zh-CN" sz="1100" b="1" spc="13014" dirty="0">
                <a:solidFill>
                  <a:srgbClr val="FFFFFF"/>
                </a:solidFill>
                <a:latin typeface="Arial"/>
                <a:ea typeface="Arial"/>
                <a:cs typeface="Arial"/>
              </a:rPr>
              <a:t> </a:t>
            </a:r>
            <a:r>
              <a:rPr lang="en-US" altLang="zh-CN" sz="1100" b="1" spc="-1" dirty="0">
                <a:solidFill>
                  <a:srgbClr val="FFFFFF"/>
                </a:solidFill>
                <a:latin typeface="Arial"/>
                <a:ea typeface="Arial"/>
                <a:cs typeface="Arial"/>
              </a:rPr>
              <a:t>Tertiary</a:t>
            </a:r>
            <a:r>
              <a:rPr lang="en-US" altLang="zh-CN" sz="1100" b="1" spc="-8" dirty="0">
                <a:solidFill>
                  <a:srgbClr val="FFFFFF"/>
                </a:solidFill>
                <a:latin typeface="Arial"/>
                <a:ea typeface="Arial"/>
                <a:cs typeface="Arial"/>
              </a:rPr>
              <a:t> </a:t>
            </a:r>
            <a:r>
              <a:rPr lang="en-US" altLang="zh-CN" sz="1100" b="1" spc="0" dirty="0">
                <a:solidFill>
                  <a:srgbClr val="FFFFFF"/>
                </a:solidFill>
                <a:latin typeface="Arial"/>
                <a:ea typeface="Arial"/>
                <a:cs typeface="Arial"/>
              </a:rPr>
              <a:t>Prevention</a:t>
            </a:r>
            <a:endParaRPr lang="en-US" altLang="zh-CN" sz="1100" dirty="0">
              <a:latin typeface="Arial"/>
              <a:ea typeface="Arial"/>
              <a:cs typeface="Arial"/>
            </a:endParaRPr>
          </a:p>
        </p:txBody>
      </p:sp>
      <p:sp>
        <p:nvSpPr>
          <p:cNvPr id="31" name="角丸四角形 30"/>
          <p:cNvSpPr/>
          <p:nvPr/>
        </p:nvSpPr>
        <p:spPr>
          <a:xfrm>
            <a:off x="251520" y="116632"/>
            <a:ext cx="8640960" cy="115212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600" dirty="0"/>
              <a:t>WHO</a:t>
            </a:r>
            <a:r>
              <a:rPr lang="ja-JP" altLang="ja-JP" sz="3600" dirty="0"/>
              <a:t>の提唱する</a:t>
            </a:r>
            <a:r>
              <a:rPr lang="ja-JP" altLang="ja-JP" sz="3600"/>
              <a:t>子宮頸</a:t>
            </a:r>
            <a:r>
              <a:rPr lang="ja-JP" altLang="ja-JP" sz="3600" smtClean="0"/>
              <a:t>がん</a:t>
            </a:r>
            <a:r>
              <a:rPr lang="ja-JP" altLang="en-US" sz="3600" smtClean="0"/>
              <a:t>排除</a:t>
            </a:r>
            <a:r>
              <a:rPr lang="ja-JP" altLang="ja-JP" sz="3600" smtClean="0"/>
              <a:t>の</a:t>
            </a:r>
            <a:r>
              <a:rPr lang="ja-JP" altLang="ja-JP" sz="3600" dirty="0"/>
              <a:t>ための生涯に</a:t>
            </a:r>
            <a:r>
              <a:rPr lang="ja-JP" altLang="en-US" sz="3600" dirty="0"/>
              <a:t>わたる</a:t>
            </a:r>
            <a:r>
              <a:rPr lang="ja-JP" altLang="ja-JP" sz="3600" dirty="0"/>
              <a:t>対策</a:t>
            </a:r>
            <a:endParaRPr kumimoji="1" lang="ja-JP" altLang="en-US" sz="3600" dirty="0"/>
          </a:p>
        </p:txBody>
      </p:sp>
      <p:sp>
        <p:nvSpPr>
          <p:cNvPr id="3" name="正方形/長方形 2"/>
          <p:cNvSpPr/>
          <p:nvPr/>
        </p:nvSpPr>
        <p:spPr>
          <a:xfrm>
            <a:off x="739263" y="3861048"/>
            <a:ext cx="2520280" cy="39250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b="1" dirty="0"/>
              <a:t>一次予防</a:t>
            </a:r>
            <a:endParaRPr kumimoji="1" lang="ja-JP" altLang="en-US" b="1" dirty="0"/>
          </a:p>
        </p:txBody>
      </p:sp>
      <p:sp>
        <p:nvSpPr>
          <p:cNvPr id="4" name="正方形/長方形 3"/>
          <p:cNvSpPr/>
          <p:nvPr/>
        </p:nvSpPr>
        <p:spPr>
          <a:xfrm>
            <a:off x="739263" y="4273322"/>
            <a:ext cx="2608601" cy="2108006"/>
          </a:xfrm>
          <a:prstGeom prst="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rPr>
              <a:t>9-14</a:t>
            </a:r>
            <a:r>
              <a:rPr lang="ja-JP" altLang="ja-JP" sz="1200" dirty="0">
                <a:solidFill>
                  <a:schemeClr val="tx1"/>
                </a:solidFill>
              </a:rPr>
              <a:t>歳の少女に対して</a:t>
            </a:r>
          </a:p>
          <a:p>
            <a:r>
              <a:rPr lang="ja-JP" altLang="ja-JP" sz="1200" dirty="0">
                <a:solidFill>
                  <a:schemeClr val="tx1"/>
                </a:solidFill>
              </a:rPr>
              <a:t>・</a:t>
            </a:r>
            <a:r>
              <a:rPr lang="en-US" altLang="ja-JP" sz="1200" dirty="0">
                <a:solidFill>
                  <a:schemeClr val="tx1"/>
                </a:solidFill>
              </a:rPr>
              <a:t>HPV</a:t>
            </a:r>
            <a:r>
              <a:rPr lang="ja-JP" altLang="ja-JP" sz="1200" dirty="0">
                <a:solidFill>
                  <a:schemeClr val="tx1"/>
                </a:solidFill>
              </a:rPr>
              <a:t>ワクチン接種</a:t>
            </a:r>
            <a:endParaRPr lang="en-US" altLang="ja-JP" sz="1200" dirty="0">
              <a:solidFill>
                <a:schemeClr val="tx1"/>
              </a:solidFill>
            </a:endParaRPr>
          </a:p>
          <a:p>
            <a:endParaRPr lang="ja-JP" altLang="ja-JP" sz="1200" dirty="0">
              <a:solidFill>
                <a:schemeClr val="tx1"/>
              </a:solidFill>
            </a:endParaRPr>
          </a:p>
          <a:p>
            <a:r>
              <a:rPr lang="ja-JP" altLang="ja-JP" sz="1200" dirty="0">
                <a:solidFill>
                  <a:schemeClr val="tx1"/>
                </a:solidFill>
              </a:rPr>
              <a:t>少年少女に対して</a:t>
            </a:r>
            <a:r>
              <a:rPr lang="ja-JP" altLang="en-US" sz="1200" dirty="0">
                <a:solidFill>
                  <a:schemeClr val="tx1"/>
                </a:solidFill>
              </a:rPr>
              <a:t>，適宜</a:t>
            </a:r>
            <a:endParaRPr lang="ja-JP" altLang="ja-JP" sz="1200" dirty="0">
              <a:solidFill>
                <a:schemeClr val="tx1"/>
              </a:solidFill>
            </a:endParaRPr>
          </a:p>
          <a:p>
            <a:pPr marL="171450" indent="-171450">
              <a:buFont typeface="Arial" panose="020B0604020202020204" pitchFamily="34" charset="0"/>
              <a:buChar char="•"/>
            </a:pPr>
            <a:r>
              <a:rPr lang="ja-JP" altLang="ja-JP" sz="1200" dirty="0">
                <a:solidFill>
                  <a:schemeClr val="tx1"/>
                </a:solidFill>
              </a:rPr>
              <a:t>健康に関する情報とたばこの使用についての注意</a:t>
            </a:r>
            <a:endParaRPr lang="en-US" altLang="ja-JP" sz="1200" dirty="0">
              <a:solidFill>
                <a:schemeClr val="tx1"/>
              </a:solidFill>
            </a:endParaRPr>
          </a:p>
          <a:p>
            <a:pPr marL="171450" indent="-171450">
              <a:buFont typeface="Arial" panose="020B0604020202020204" pitchFamily="34" charset="0"/>
              <a:buChar char="•"/>
            </a:pPr>
            <a:r>
              <a:rPr lang="ja-JP" altLang="ja-JP" sz="1200" dirty="0">
                <a:solidFill>
                  <a:schemeClr val="tx1"/>
                </a:solidFill>
              </a:rPr>
              <a:t>年齢と文化に合わせた性教育</a:t>
            </a:r>
            <a:endParaRPr lang="en-US" altLang="ja-JP" sz="1200" dirty="0">
              <a:solidFill>
                <a:schemeClr val="tx1"/>
              </a:solidFill>
            </a:endParaRPr>
          </a:p>
          <a:p>
            <a:pPr marL="171450" indent="-171450">
              <a:buFont typeface="Arial" panose="020B0604020202020204" pitchFamily="34" charset="0"/>
              <a:buChar char="•"/>
            </a:pPr>
            <a:r>
              <a:rPr lang="ja-JP" altLang="ja-JP" sz="1200" dirty="0">
                <a:solidFill>
                  <a:schemeClr val="tx1"/>
                </a:solidFill>
              </a:rPr>
              <a:t>性的に活発になる時期にはコンドームの啓発</a:t>
            </a:r>
            <a:r>
              <a:rPr lang="en-US" altLang="ja-JP" sz="1200" dirty="0">
                <a:solidFill>
                  <a:schemeClr val="tx1"/>
                </a:solidFill>
              </a:rPr>
              <a:t>/</a:t>
            </a:r>
            <a:r>
              <a:rPr lang="ja-JP" altLang="ja-JP" sz="1200" dirty="0">
                <a:solidFill>
                  <a:schemeClr val="tx1"/>
                </a:solidFill>
              </a:rPr>
              <a:t>支給</a:t>
            </a:r>
            <a:endParaRPr lang="en-US" altLang="ja-JP" sz="1200" dirty="0">
              <a:solidFill>
                <a:schemeClr val="tx1"/>
              </a:solidFill>
            </a:endParaRPr>
          </a:p>
          <a:p>
            <a:pPr marL="171450" indent="-171450">
              <a:buFont typeface="Arial" panose="020B0604020202020204" pitchFamily="34" charset="0"/>
              <a:buChar char="•"/>
            </a:pPr>
            <a:r>
              <a:rPr lang="ja-JP" altLang="ja-JP" sz="1200" dirty="0">
                <a:solidFill>
                  <a:schemeClr val="tx1"/>
                </a:solidFill>
              </a:rPr>
              <a:t>男子への包皮環状切除</a:t>
            </a:r>
            <a:endParaRPr kumimoji="1" lang="ja-JP" altLang="en-US" sz="1200" dirty="0">
              <a:solidFill>
                <a:schemeClr val="tx1"/>
              </a:solidFill>
            </a:endParaRPr>
          </a:p>
        </p:txBody>
      </p:sp>
      <p:sp>
        <p:nvSpPr>
          <p:cNvPr id="37" name="正方形/長方形 36"/>
          <p:cNvSpPr/>
          <p:nvPr/>
        </p:nvSpPr>
        <p:spPr>
          <a:xfrm>
            <a:off x="3265592" y="3861048"/>
            <a:ext cx="2674562" cy="3925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b="1" dirty="0"/>
              <a:t>二次予防</a:t>
            </a:r>
          </a:p>
        </p:txBody>
      </p:sp>
      <p:sp>
        <p:nvSpPr>
          <p:cNvPr id="38" name="正方形/長方形 37"/>
          <p:cNvSpPr/>
          <p:nvPr/>
        </p:nvSpPr>
        <p:spPr>
          <a:xfrm>
            <a:off x="5868144" y="3861048"/>
            <a:ext cx="2520280" cy="39250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b="1" dirty="0"/>
              <a:t>三次予防と緩和ケア</a:t>
            </a:r>
          </a:p>
        </p:txBody>
      </p:sp>
      <p:sp>
        <p:nvSpPr>
          <p:cNvPr id="39" name="正方形/長方形 38"/>
          <p:cNvSpPr/>
          <p:nvPr/>
        </p:nvSpPr>
        <p:spPr>
          <a:xfrm>
            <a:off x="3259543" y="4273322"/>
            <a:ext cx="2608601" cy="21080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rPr>
              <a:t>30</a:t>
            </a:r>
            <a:r>
              <a:rPr lang="ja-JP" altLang="ja-JP" sz="1200" dirty="0">
                <a:solidFill>
                  <a:schemeClr val="tx1"/>
                </a:solidFill>
              </a:rPr>
              <a:t>歳以上の女性に対して</a:t>
            </a:r>
          </a:p>
          <a:p>
            <a:r>
              <a:rPr lang="ja-JP" altLang="ja-JP" sz="1200" dirty="0">
                <a:solidFill>
                  <a:schemeClr val="tx1"/>
                </a:solidFill>
              </a:rPr>
              <a:t>“検診と治療”</a:t>
            </a:r>
            <a:r>
              <a:rPr lang="ja-JP" altLang="en-US" sz="1200" dirty="0">
                <a:solidFill>
                  <a:schemeClr val="tx1"/>
                </a:solidFill>
              </a:rPr>
              <a:t>ー</a:t>
            </a:r>
            <a:r>
              <a:rPr lang="en-US" altLang="ja-JP" sz="1200" dirty="0">
                <a:solidFill>
                  <a:schemeClr val="tx1"/>
                </a:solidFill>
              </a:rPr>
              <a:t>1</a:t>
            </a:r>
            <a:r>
              <a:rPr lang="ja-JP" altLang="ja-JP" sz="1200" dirty="0">
                <a:solidFill>
                  <a:schemeClr val="tx1"/>
                </a:solidFill>
              </a:rPr>
              <a:t>回の受診で行う方法</a:t>
            </a:r>
            <a:endParaRPr lang="en-US" altLang="ja-JP" sz="1200" dirty="0">
              <a:solidFill>
                <a:schemeClr val="tx1"/>
              </a:solidFill>
            </a:endParaRPr>
          </a:p>
          <a:p>
            <a:endParaRPr lang="ja-JP" altLang="ja-JP" sz="1200" dirty="0">
              <a:solidFill>
                <a:schemeClr val="tx1"/>
              </a:solidFill>
            </a:endParaRPr>
          </a:p>
          <a:p>
            <a:pPr marL="171450" indent="-171450">
              <a:buFont typeface="Arial" panose="020B0604020202020204" pitchFamily="34" charset="0"/>
              <a:buChar char="•"/>
            </a:pPr>
            <a:r>
              <a:rPr lang="ja-JP" altLang="ja-JP" sz="1200" dirty="0">
                <a:solidFill>
                  <a:schemeClr val="tx1"/>
                </a:solidFill>
              </a:rPr>
              <a:t>ハイリスクの</a:t>
            </a:r>
            <a:r>
              <a:rPr lang="en-US" altLang="ja-JP" sz="1200" dirty="0">
                <a:solidFill>
                  <a:schemeClr val="tx1"/>
                </a:solidFill>
              </a:rPr>
              <a:t>HPV</a:t>
            </a:r>
            <a:r>
              <a:rPr lang="ja-JP" altLang="ja-JP" sz="1200" dirty="0">
                <a:solidFill>
                  <a:schemeClr val="tx1"/>
                </a:solidFill>
              </a:rPr>
              <a:t>タイプのための（その場で手軽に</a:t>
            </a:r>
            <a:r>
              <a:rPr lang="ja-JP" altLang="en-US" sz="1200" dirty="0">
                <a:solidFill>
                  <a:schemeClr val="tx1"/>
                </a:solidFill>
              </a:rPr>
              <a:t>実施可能な</a:t>
            </a:r>
            <a:r>
              <a:rPr lang="ja-JP" altLang="ja-JP" sz="1200" dirty="0">
                <a:solidFill>
                  <a:schemeClr val="tx1"/>
                </a:solidFill>
              </a:rPr>
              <a:t>）迅速</a:t>
            </a:r>
            <a:r>
              <a:rPr lang="en-US" altLang="ja-JP" sz="1200" dirty="0">
                <a:solidFill>
                  <a:schemeClr val="tx1"/>
                </a:solidFill>
              </a:rPr>
              <a:t>HPV</a:t>
            </a:r>
            <a:r>
              <a:rPr lang="ja-JP" altLang="ja-JP" sz="1200" dirty="0">
                <a:solidFill>
                  <a:schemeClr val="tx1"/>
                </a:solidFill>
              </a:rPr>
              <a:t>テスト</a:t>
            </a:r>
            <a:endParaRPr lang="en-US" altLang="ja-JP" sz="1200" dirty="0">
              <a:solidFill>
                <a:schemeClr val="tx1"/>
              </a:solidFill>
            </a:endParaRPr>
          </a:p>
          <a:p>
            <a:pPr marL="171450" indent="-171450">
              <a:buFont typeface="Arial" panose="020B0604020202020204" pitchFamily="34" charset="0"/>
              <a:buChar char="•"/>
            </a:pPr>
            <a:r>
              <a:rPr lang="ja-JP" altLang="ja-JP" sz="1200" dirty="0">
                <a:solidFill>
                  <a:schemeClr val="tx1"/>
                </a:solidFill>
              </a:rPr>
              <a:t>続けてすぐに治療を行う</a:t>
            </a:r>
            <a:endParaRPr lang="en-US" altLang="ja-JP" sz="1200" dirty="0">
              <a:solidFill>
                <a:schemeClr val="tx1"/>
              </a:solidFill>
            </a:endParaRPr>
          </a:p>
          <a:p>
            <a:pPr marL="171450" indent="-171450">
              <a:buFont typeface="Arial" panose="020B0604020202020204" pitchFamily="34" charset="0"/>
              <a:buChar char="•"/>
            </a:pPr>
            <a:r>
              <a:rPr lang="ja-JP" altLang="ja-JP" sz="1200" dirty="0">
                <a:solidFill>
                  <a:schemeClr val="tx1"/>
                </a:solidFill>
              </a:rPr>
              <a:t>検診のその場で治療をする</a:t>
            </a:r>
          </a:p>
        </p:txBody>
      </p:sp>
      <p:sp>
        <p:nvSpPr>
          <p:cNvPr id="40" name="正方形/長方形 39"/>
          <p:cNvSpPr/>
          <p:nvPr/>
        </p:nvSpPr>
        <p:spPr>
          <a:xfrm>
            <a:off x="5868144" y="4273322"/>
            <a:ext cx="2536593" cy="2108006"/>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200" dirty="0">
                <a:solidFill>
                  <a:schemeClr val="tx1"/>
                </a:solidFill>
              </a:rPr>
              <a:t>どんな年齢でもすべての女性に必要</a:t>
            </a:r>
            <a:endParaRPr lang="en-US" altLang="ja-JP" sz="1200" dirty="0">
              <a:solidFill>
                <a:schemeClr val="tx1"/>
              </a:solidFill>
            </a:endParaRPr>
          </a:p>
          <a:p>
            <a:endParaRPr lang="ja-JP" altLang="ja-JP" sz="1200" dirty="0">
              <a:solidFill>
                <a:schemeClr val="tx1"/>
              </a:solidFill>
            </a:endParaRPr>
          </a:p>
          <a:p>
            <a:r>
              <a:rPr lang="ja-JP" altLang="ja-JP" sz="1200" dirty="0">
                <a:solidFill>
                  <a:schemeClr val="tx1"/>
                </a:solidFill>
              </a:rPr>
              <a:t>・浸潤がんへの治療</a:t>
            </a:r>
          </a:p>
          <a:p>
            <a:r>
              <a:rPr lang="ja-JP" altLang="ja-JP" sz="1200" dirty="0">
                <a:solidFill>
                  <a:schemeClr val="tx1"/>
                </a:solidFill>
              </a:rPr>
              <a:t>　・手術</a:t>
            </a:r>
          </a:p>
          <a:p>
            <a:r>
              <a:rPr lang="ja-JP" altLang="ja-JP" sz="1200" dirty="0">
                <a:solidFill>
                  <a:schemeClr val="tx1"/>
                </a:solidFill>
              </a:rPr>
              <a:t>　・放射線治療</a:t>
            </a:r>
          </a:p>
          <a:p>
            <a:r>
              <a:rPr lang="ja-JP" altLang="ja-JP" sz="1200" dirty="0">
                <a:solidFill>
                  <a:schemeClr val="tx1"/>
                </a:solidFill>
              </a:rPr>
              <a:t>　・化学療法</a:t>
            </a:r>
          </a:p>
          <a:p>
            <a:r>
              <a:rPr lang="ja-JP" altLang="ja-JP" sz="1200" dirty="0">
                <a:solidFill>
                  <a:schemeClr val="tx1"/>
                </a:solidFill>
              </a:rPr>
              <a:t>・緩和ケア</a:t>
            </a:r>
          </a:p>
        </p:txBody>
      </p:sp>
      <p:sp>
        <p:nvSpPr>
          <p:cNvPr id="5" name="正方形/長方形 4"/>
          <p:cNvSpPr/>
          <p:nvPr/>
        </p:nvSpPr>
        <p:spPr>
          <a:xfrm>
            <a:off x="1966394" y="1700808"/>
            <a:ext cx="589381"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a:solidFill>
                  <a:schemeClr val="tx1"/>
                </a:solidFill>
              </a:rPr>
              <a:t>HPV</a:t>
            </a:r>
          </a:p>
          <a:p>
            <a:pPr algn="ctr"/>
            <a:r>
              <a:rPr kumimoji="1" lang="ja-JP" altLang="en-US" sz="1000" dirty="0">
                <a:solidFill>
                  <a:schemeClr val="tx1"/>
                </a:solidFill>
              </a:rPr>
              <a:t>感染</a:t>
            </a:r>
          </a:p>
        </p:txBody>
      </p:sp>
      <p:sp>
        <p:nvSpPr>
          <p:cNvPr id="42" name="正方形/長方形 41"/>
          <p:cNvSpPr/>
          <p:nvPr/>
        </p:nvSpPr>
        <p:spPr>
          <a:xfrm>
            <a:off x="2715201" y="2967158"/>
            <a:ext cx="977293" cy="18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前がん病変</a:t>
            </a:r>
          </a:p>
        </p:txBody>
      </p:sp>
      <p:sp>
        <p:nvSpPr>
          <p:cNvPr id="43" name="正方形/長方形 42"/>
          <p:cNvSpPr/>
          <p:nvPr/>
        </p:nvSpPr>
        <p:spPr>
          <a:xfrm>
            <a:off x="3635896" y="3176972"/>
            <a:ext cx="504056" cy="180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がん</a:t>
            </a:r>
            <a:endParaRPr kumimoji="1" lang="en-US" altLang="ja-JP" sz="1000" dirty="0">
              <a:solidFill>
                <a:schemeClr val="tx1"/>
              </a:solidFill>
            </a:endParaRPr>
          </a:p>
        </p:txBody>
      </p:sp>
      <p:sp>
        <p:nvSpPr>
          <p:cNvPr id="7" name="正方形/長方形 6"/>
          <p:cNvSpPr/>
          <p:nvPr/>
        </p:nvSpPr>
        <p:spPr>
          <a:xfrm>
            <a:off x="1331640" y="1412776"/>
            <a:ext cx="288032"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365609" y="1521250"/>
            <a:ext cx="353943" cy="1724190"/>
          </a:xfrm>
          <a:prstGeom prst="rect">
            <a:avLst/>
          </a:prstGeom>
          <a:noFill/>
        </p:spPr>
        <p:txBody>
          <a:bodyPr vert="eaVert" wrap="none" rtlCol="0">
            <a:spAutoFit/>
          </a:bodyPr>
          <a:lstStyle/>
          <a:p>
            <a:r>
              <a:rPr kumimoji="1" lang="ja-JP" altLang="en-US" sz="1100" dirty="0"/>
              <a:t>人口罹患率（スケールなし）</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Image90"/>
          <p:cNvPicPr>
            <a:picLocks noChangeAspect="1"/>
          </p:cNvPicPr>
          <p:nvPr/>
        </p:nvPicPr>
        <p:blipFill rotWithShape="1">
          <a:blip r:embed="rId3"/>
          <a:srcRect r="5149"/>
          <a:stretch/>
        </p:blipFill>
        <p:spPr>
          <a:xfrm>
            <a:off x="470856" y="-6730"/>
            <a:ext cx="8673144" cy="6858000"/>
          </a:xfrm>
          <a:prstGeom prst="rect">
            <a:avLst/>
          </a:prstGeom>
          <a:noFill/>
        </p:spPr>
      </p:pic>
      <p:pic>
        <p:nvPicPr>
          <p:cNvPr id="91" name="Image91"/>
          <p:cNvPicPr>
            <a:picLocks noChangeAspect="1"/>
          </p:cNvPicPr>
          <p:nvPr/>
        </p:nvPicPr>
        <p:blipFill>
          <a:blip r:embed="rId4"/>
          <a:stretch>
            <a:fillRect/>
          </a:stretch>
        </p:blipFill>
        <p:spPr>
          <a:xfrm>
            <a:off x="662064" y="128190"/>
            <a:ext cx="8225364" cy="968732"/>
          </a:xfrm>
          <a:prstGeom prst="rect">
            <a:avLst/>
          </a:prstGeom>
          <a:noFill/>
        </p:spPr>
      </p:pic>
      <p:grpSp>
        <p:nvGrpSpPr>
          <p:cNvPr id="92" name="Group92"/>
          <p:cNvGrpSpPr/>
          <p:nvPr/>
        </p:nvGrpSpPr>
        <p:grpSpPr>
          <a:xfrm>
            <a:off x="7750911" y="6308659"/>
            <a:ext cx="1254503" cy="387192"/>
            <a:chOff x="7750911" y="6308659"/>
            <a:chExt cx="1254503" cy="387192"/>
          </a:xfrm>
        </p:grpSpPr>
        <p:pic>
          <p:nvPicPr>
            <p:cNvPr id="93" name="Image93"/>
            <p:cNvPicPr>
              <a:picLocks noChangeAspect="1"/>
            </p:cNvPicPr>
            <p:nvPr/>
          </p:nvPicPr>
          <p:blipFill>
            <a:blip r:embed="rId5"/>
            <a:stretch>
              <a:fillRect/>
            </a:stretch>
          </p:blipFill>
          <p:spPr>
            <a:xfrm>
              <a:off x="8225828" y="6358790"/>
              <a:ext cx="126779" cy="109721"/>
            </a:xfrm>
            <a:prstGeom prst="rect">
              <a:avLst/>
            </a:prstGeom>
            <a:noFill/>
          </p:spPr>
        </p:pic>
        <p:pic>
          <p:nvPicPr>
            <p:cNvPr id="94" name="Image94"/>
            <p:cNvPicPr>
              <a:picLocks noChangeAspect="1"/>
            </p:cNvPicPr>
            <p:nvPr/>
          </p:nvPicPr>
          <p:blipFill>
            <a:blip r:embed="rId6"/>
            <a:stretch>
              <a:fillRect/>
            </a:stretch>
          </p:blipFill>
          <p:spPr>
            <a:xfrm>
              <a:off x="8347119" y="6386314"/>
              <a:ext cx="71425" cy="83370"/>
            </a:xfrm>
            <a:prstGeom prst="rect">
              <a:avLst/>
            </a:prstGeom>
            <a:noFill/>
          </p:spPr>
        </p:pic>
        <p:pic>
          <p:nvPicPr>
            <p:cNvPr id="95" name="Image95"/>
            <p:cNvPicPr>
              <a:picLocks noChangeAspect="1"/>
            </p:cNvPicPr>
            <p:nvPr/>
          </p:nvPicPr>
          <p:blipFill>
            <a:blip r:embed="rId7"/>
            <a:stretch>
              <a:fillRect/>
            </a:stretch>
          </p:blipFill>
          <p:spPr>
            <a:xfrm>
              <a:off x="8426774" y="6386312"/>
              <a:ext cx="42576" cy="82199"/>
            </a:xfrm>
            <a:prstGeom prst="rect">
              <a:avLst/>
            </a:prstGeom>
            <a:noFill/>
          </p:spPr>
        </p:pic>
        <p:pic>
          <p:nvPicPr>
            <p:cNvPr id="96" name="Image96"/>
            <p:cNvPicPr>
              <a:picLocks noChangeAspect="1"/>
            </p:cNvPicPr>
            <p:nvPr/>
          </p:nvPicPr>
          <p:blipFill>
            <a:blip r:embed="rId8"/>
            <a:stretch>
              <a:fillRect/>
            </a:stretch>
          </p:blipFill>
          <p:spPr>
            <a:xfrm>
              <a:off x="8476884" y="6350657"/>
              <a:ext cx="19604" cy="117852"/>
            </a:xfrm>
            <a:prstGeom prst="rect">
              <a:avLst/>
            </a:prstGeom>
            <a:noFill/>
          </p:spPr>
        </p:pic>
        <p:pic>
          <p:nvPicPr>
            <p:cNvPr id="97" name="Image97"/>
            <p:cNvPicPr>
              <a:picLocks noChangeAspect="1"/>
            </p:cNvPicPr>
            <p:nvPr/>
          </p:nvPicPr>
          <p:blipFill>
            <a:blip r:embed="rId9"/>
            <a:stretch>
              <a:fillRect/>
            </a:stretch>
          </p:blipFill>
          <p:spPr>
            <a:xfrm>
              <a:off x="8506604" y="6350661"/>
              <a:ext cx="69462" cy="119025"/>
            </a:xfrm>
            <a:prstGeom prst="rect">
              <a:avLst/>
            </a:prstGeom>
            <a:noFill/>
          </p:spPr>
        </p:pic>
        <p:pic>
          <p:nvPicPr>
            <p:cNvPr id="98" name="Image98"/>
            <p:cNvPicPr>
              <a:picLocks noChangeAspect="1"/>
            </p:cNvPicPr>
            <p:nvPr/>
          </p:nvPicPr>
          <p:blipFill>
            <a:blip r:embed="rId10"/>
            <a:stretch>
              <a:fillRect/>
            </a:stretch>
          </p:blipFill>
          <p:spPr>
            <a:xfrm>
              <a:off x="8630014" y="6358790"/>
              <a:ext cx="72918" cy="109721"/>
            </a:xfrm>
            <a:prstGeom prst="rect">
              <a:avLst/>
            </a:prstGeom>
            <a:noFill/>
          </p:spPr>
        </p:pic>
        <p:pic>
          <p:nvPicPr>
            <p:cNvPr id="99" name="Image99"/>
            <p:cNvPicPr>
              <a:picLocks noChangeAspect="1"/>
            </p:cNvPicPr>
            <p:nvPr/>
          </p:nvPicPr>
          <p:blipFill>
            <a:blip r:embed="rId11"/>
            <a:stretch>
              <a:fillRect/>
            </a:stretch>
          </p:blipFill>
          <p:spPr>
            <a:xfrm>
              <a:off x="8713982" y="6386312"/>
              <a:ext cx="65852" cy="83377"/>
            </a:xfrm>
            <a:prstGeom prst="rect">
              <a:avLst/>
            </a:prstGeom>
            <a:noFill/>
          </p:spPr>
        </p:pic>
        <p:pic>
          <p:nvPicPr>
            <p:cNvPr id="100" name="Image100"/>
            <p:cNvPicPr>
              <a:picLocks noChangeAspect="1"/>
            </p:cNvPicPr>
            <p:nvPr/>
          </p:nvPicPr>
          <p:blipFill>
            <a:blip r:embed="rId12"/>
            <a:stretch>
              <a:fillRect/>
            </a:stretch>
          </p:blipFill>
          <p:spPr>
            <a:xfrm>
              <a:off x="8783452" y="6386313"/>
              <a:ext cx="66106" cy="83370"/>
            </a:xfrm>
            <a:prstGeom prst="rect">
              <a:avLst/>
            </a:prstGeom>
            <a:noFill/>
          </p:spPr>
        </p:pic>
        <p:pic>
          <p:nvPicPr>
            <p:cNvPr id="101" name="Image101"/>
            <p:cNvPicPr>
              <a:picLocks noChangeAspect="1"/>
            </p:cNvPicPr>
            <p:nvPr/>
          </p:nvPicPr>
          <p:blipFill>
            <a:blip r:embed="rId8"/>
            <a:stretch>
              <a:fillRect/>
            </a:stretch>
          </p:blipFill>
          <p:spPr>
            <a:xfrm>
              <a:off x="8861224" y="6350657"/>
              <a:ext cx="19524" cy="117852"/>
            </a:xfrm>
            <a:prstGeom prst="rect">
              <a:avLst/>
            </a:prstGeom>
            <a:noFill/>
          </p:spPr>
        </p:pic>
        <p:pic>
          <p:nvPicPr>
            <p:cNvPr id="102" name="Image102"/>
            <p:cNvPicPr>
              <a:picLocks noChangeAspect="1"/>
            </p:cNvPicPr>
            <p:nvPr/>
          </p:nvPicPr>
          <p:blipFill>
            <a:blip r:embed="rId13"/>
            <a:stretch>
              <a:fillRect/>
            </a:stretch>
          </p:blipFill>
          <p:spPr>
            <a:xfrm>
              <a:off x="8887428" y="6364964"/>
              <a:ext cx="48682" cy="104719"/>
            </a:xfrm>
            <a:prstGeom prst="rect">
              <a:avLst/>
            </a:prstGeom>
            <a:noFill/>
          </p:spPr>
        </p:pic>
        <p:pic>
          <p:nvPicPr>
            <p:cNvPr id="103" name="Image103"/>
            <p:cNvPicPr>
              <a:picLocks noChangeAspect="1"/>
            </p:cNvPicPr>
            <p:nvPr/>
          </p:nvPicPr>
          <p:blipFill>
            <a:blip r:embed="rId14"/>
            <a:stretch>
              <a:fillRect/>
            </a:stretch>
          </p:blipFill>
          <p:spPr>
            <a:xfrm>
              <a:off x="8941362" y="6350660"/>
              <a:ext cx="64050" cy="117853"/>
            </a:xfrm>
            <a:prstGeom prst="rect">
              <a:avLst/>
            </a:prstGeom>
            <a:noFill/>
          </p:spPr>
        </p:pic>
        <p:pic>
          <p:nvPicPr>
            <p:cNvPr id="104" name="Image104"/>
            <p:cNvPicPr>
              <a:picLocks noChangeAspect="1"/>
            </p:cNvPicPr>
            <p:nvPr/>
          </p:nvPicPr>
          <p:blipFill>
            <a:blip r:embed="rId15"/>
            <a:stretch>
              <a:fillRect/>
            </a:stretch>
          </p:blipFill>
          <p:spPr>
            <a:xfrm>
              <a:off x="8230929" y="6507774"/>
              <a:ext cx="87487" cy="112758"/>
            </a:xfrm>
            <a:prstGeom prst="rect">
              <a:avLst/>
            </a:prstGeom>
            <a:noFill/>
          </p:spPr>
        </p:pic>
        <p:pic>
          <p:nvPicPr>
            <p:cNvPr id="105" name="Image105"/>
            <p:cNvPicPr>
              <a:picLocks noChangeAspect="1"/>
            </p:cNvPicPr>
            <p:nvPr/>
          </p:nvPicPr>
          <p:blipFill>
            <a:blip r:embed="rId16"/>
            <a:stretch>
              <a:fillRect/>
            </a:stretch>
          </p:blipFill>
          <p:spPr>
            <a:xfrm>
              <a:off x="8329327" y="6536787"/>
              <a:ext cx="42576" cy="82190"/>
            </a:xfrm>
            <a:prstGeom prst="rect">
              <a:avLst/>
            </a:prstGeom>
            <a:noFill/>
          </p:spPr>
        </p:pic>
        <p:pic>
          <p:nvPicPr>
            <p:cNvPr id="106" name="Image106"/>
            <p:cNvPicPr>
              <a:picLocks noChangeAspect="1"/>
            </p:cNvPicPr>
            <p:nvPr/>
          </p:nvPicPr>
          <p:blipFill>
            <a:blip r:embed="rId17"/>
            <a:stretch>
              <a:fillRect/>
            </a:stretch>
          </p:blipFill>
          <p:spPr>
            <a:xfrm>
              <a:off x="8375818" y="6536787"/>
              <a:ext cx="69624" cy="117065"/>
            </a:xfrm>
            <a:prstGeom prst="rect">
              <a:avLst/>
            </a:prstGeom>
            <a:noFill/>
          </p:spPr>
        </p:pic>
        <p:pic>
          <p:nvPicPr>
            <p:cNvPr id="107" name="Image107"/>
            <p:cNvPicPr>
              <a:picLocks noChangeAspect="1"/>
            </p:cNvPicPr>
            <p:nvPr/>
          </p:nvPicPr>
          <p:blipFill>
            <a:blip r:embed="rId18"/>
            <a:stretch>
              <a:fillRect/>
            </a:stretch>
          </p:blipFill>
          <p:spPr>
            <a:xfrm>
              <a:off x="8453118" y="6536787"/>
              <a:ext cx="66106" cy="83439"/>
            </a:xfrm>
            <a:prstGeom prst="rect">
              <a:avLst/>
            </a:prstGeom>
            <a:noFill/>
          </p:spPr>
        </p:pic>
        <p:pic>
          <p:nvPicPr>
            <p:cNvPr id="108" name="Image108"/>
            <p:cNvPicPr>
              <a:picLocks noChangeAspect="1"/>
            </p:cNvPicPr>
            <p:nvPr/>
          </p:nvPicPr>
          <p:blipFill>
            <a:blip r:embed="rId19"/>
            <a:stretch>
              <a:fillRect/>
            </a:stretch>
          </p:blipFill>
          <p:spPr>
            <a:xfrm>
              <a:off x="8530356" y="6536787"/>
              <a:ext cx="64760" cy="82190"/>
            </a:xfrm>
            <a:prstGeom prst="rect">
              <a:avLst/>
            </a:prstGeom>
            <a:noFill/>
          </p:spPr>
        </p:pic>
        <p:pic>
          <p:nvPicPr>
            <p:cNvPr id="109" name="Image109"/>
            <p:cNvPicPr>
              <a:picLocks noChangeAspect="1"/>
            </p:cNvPicPr>
            <p:nvPr/>
          </p:nvPicPr>
          <p:blipFill>
            <a:blip r:embed="rId20"/>
            <a:stretch>
              <a:fillRect/>
            </a:stretch>
          </p:blipFill>
          <p:spPr>
            <a:xfrm>
              <a:off x="8609150" y="6503701"/>
              <a:ext cx="20146" cy="115278"/>
            </a:xfrm>
            <a:prstGeom prst="rect">
              <a:avLst/>
            </a:prstGeom>
            <a:noFill/>
          </p:spPr>
        </p:pic>
        <p:pic>
          <p:nvPicPr>
            <p:cNvPr id="110" name="Image110"/>
            <p:cNvPicPr>
              <a:picLocks noChangeAspect="1"/>
            </p:cNvPicPr>
            <p:nvPr/>
          </p:nvPicPr>
          <p:blipFill>
            <a:blip r:embed="rId21"/>
            <a:stretch>
              <a:fillRect/>
            </a:stretch>
          </p:blipFill>
          <p:spPr>
            <a:xfrm>
              <a:off x="8638954" y="6538035"/>
              <a:ext cx="55260" cy="80942"/>
            </a:xfrm>
            <a:prstGeom prst="rect">
              <a:avLst/>
            </a:prstGeom>
            <a:noFill/>
          </p:spPr>
        </p:pic>
        <p:pic>
          <p:nvPicPr>
            <p:cNvPr id="111" name="Image111"/>
            <p:cNvPicPr>
              <a:picLocks noChangeAspect="1"/>
            </p:cNvPicPr>
            <p:nvPr/>
          </p:nvPicPr>
          <p:blipFill>
            <a:blip r:embed="rId22"/>
            <a:stretch>
              <a:fillRect/>
            </a:stretch>
          </p:blipFill>
          <p:spPr>
            <a:xfrm>
              <a:off x="8697976" y="6536787"/>
              <a:ext cx="66106" cy="83439"/>
            </a:xfrm>
            <a:prstGeom prst="rect">
              <a:avLst/>
            </a:prstGeom>
            <a:noFill/>
          </p:spPr>
        </p:pic>
        <p:pic>
          <p:nvPicPr>
            <p:cNvPr id="112" name="Image112"/>
            <p:cNvPicPr>
              <a:picLocks noChangeAspect="1"/>
            </p:cNvPicPr>
            <p:nvPr/>
          </p:nvPicPr>
          <p:blipFill>
            <a:blip r:embed="rId23"/>
            <a:stretch>
              <a:fillRect/>
            </a:stretch>
          </p:blipFill>
          <p:spPr>
            <a:xfrm>
              <a:off x="8770194" y="6515430"/>
              <a:ext cx="48700" cy="104796"/>
            </a:xfrm>
            <a:prstGeom prst="rect">
              <a:avLst/>
            </a:prstGeom>
            <a:noFill/>
          </p:spPr>
        </p:pic>
        <p:pic>
          <p:nvPicPr>
            <p:cNvPr id="113" name="Image113"/>
            <p:cNvPicPr>
              <a:picLocks noChangeAspect="1"/>
            </p:cNvPicPr>
            <p:nvPr/>
          </p:nvPicPr>
          <p:blipFill>
            <a:blip r:embed="rId24"/>
            <a:stretch>
              <a:fillRect/>
            </a:stretch>
          </p:blipFill>
          <p:spPr>
            <a:xfrm>
              <a:off x="8827738" y="6503701"/>
              <a:ext cx="20152" cy="115278"/>
            </a:xfrm>
            <a:prstGeom prst="rect">
              <a:avLst/>
            </a:prstGeom>
            <a:noFill/>
          </p:spPr>
        </p:pic>
        <p:pic>
          <p:nvPicPr>
            <p:cNvPr id="114" name="Image114"/>
            <p:cNvPicPr>
              <a:picLocks noChangeAspect="1"/>
            </p:cNvPicPr>
            <p:nvPr/>
          </p:nvPicPr>
          <p:blipFill>
            <a:blip r:embed="rId25"/>
            <a:stretch>
              <a:fillRect/>
            </a:stretch>
          </p:blipFill>
          <p:spPr>
            <a:xfrm>
              <a:off x="8859732" y="6536787"/>
              <a:ext cx="71356" cy="83439"/>
            </a:xfrm>
            <a:prstGeom prst="rect">
              <a:avLst/>
            </a:prstGeom>
            <a:noFill/>
          </p:spPr>
        </p:pic>
        <p:pic>
          <p:nvPicPr>
            <p:cNvPr id="115" name="Image115"/>
            <p:cNvPicPr>
              <a:picLocks noChangeAspect="1"/>
            </p:cNvPicPr>
            <p:nvPr/>
          </p:nvPicPr>
          <p:blipFill>
            <a:blip r:embed="rId26"/>
            <a:stretch>
              <a:fillRect/>
            </a:stretch>
          </p:blipFill>
          <p:spPr>
            <a:xfrm>
              <a:off x="8940646" y="6536781"/>
              <a:ext cx="64768" cy="82190"/>
            </a:xfrm>
            <a:prstGeom prst="rect">
              <a:avLst/>
            </a:prstGeom>
            <a:noFill/>
          </p:spPr>
        </p:pic>
        <p:pic>
          <p:nvPicPr>
            <p:cNvPr id="116" name="Image116"/>
            <p:cNvPicPr>
              <a:picLocks noChangeAspect="1"/>
            </p:cNvPicPr>
            <p:nvPr/>
          </p:nvPicPr>
          <p:blipFill>
            <a:blip r:embed="rId27"/>
            <a:stretch>
              <a:fillRect/>
            </a:stretch>
          </p:blipFill>
          <p:spPr>
            <a:xfrm>
              <a:off x="7750911" y="6308659"/>
              <a:ext cx="439802" cy="387192"/>
            </a:xfrm>
            <a:prstGeom prst="rect">
              <a:avLst/>
            </a:prstGeom>
            <a:noFill/>
          </p:spPr>
        </p:pic>
      </p:grpSp>
      <p:sp>
        <p:nvSpPr>
          <p:cNvPr id="117" name="Text Box117"/>
          <p:cNvSpPr txBox="1"/>
          <p:nvPr/>
        </p:nvSpPr>
        <p:spPr>
          <a:xfrm>
            <a:off x="1331640" y="420652"/>
            <a:ext cx="7724751" cy="443776"/>
          </a:xfrm>
          <a:prstGeom prst="rect">
            <a:avLst/>
          </a:prstGeom>
        </p:spPr>
        <p:txBody>
          <a:bodyPr wrap="square" lIns="0" tIns="0" rIns="0" rtlCol="0">
            <a:spAutoFit/>
          </a:bodyPr>
          <a:lstStyle/>
          <a:p>
            <a:pPr algn="l">
              <a:lnSpc>
                <a:spcPts val="0"/>
              </a:lnSpc>
            </a:pPr>
            <a:endParaRPr dirty="0">
              <a:latin typeface="游ゴシック Medium" panose="020B0500000000000000" pitchFamily="50" charset="-128"/>
              <a:ea typeface="游ゴシック Medium" panose="020B0500000000000000" pitchFamily="50" charset="-128"/>
            </a:endParaRPr>
          </a:p>
          <a:p>
            <a:pPr algn="l" rtl="0">
              <a:lnSpc>
                <a:spcPts val="3053"/>
              </a:lnSpc>
            </a:pPr>
            <a:r>
              <a:rPr lang="ja-JP" altLang="en-US" sz="2800" b="1" spc="-7" dirty="0">
                <a:solidFill>
                  <a:srgbClr val="FFFFFF"/>
                </a:solidFill>
                <a:latin typeface="游ゴシック Medium" panose="020B0500000000000000" pitchFamily="50" charset="-128"/>
                <a:ea typeface="游ゴシック Medium" panose="020B0500000000000000" pitchFamily="50" charset="-128"/>
                <a:cs typeface="Calibri"/>
              </a:rPr>
              <a:t>世界各地・各国の子宮頸がん罹患率の違い</a:t>
            </a:r>
            <a:endParaRPr lang="en-US" altLang="zh-CN" sz="2800" dirty="0">
              <a:latin typeface="游ゴシック Medium" panose="020B0500000000000000" pitchFamily="50" charset="-128"/>
              <a:ea typeface="游ゴシック Medium" panose="020B0500000000000000" pitchFamily="50" charset="-128"/>
              <a:cs typeface="Calibri"/>
            </a:endParaRPr>
          </a:p>
        </p:txBody>
      </p:sp>
      <p:sp>
        <p:nvSpPr>
          <p:cNvPr id="2" name="四角形: 角を丸くする 1">
            <a:extLst>
              <a:ext uri="{FF2B5EF4-FFF2-40B4-BE49-F238E27FC236}">
                <a16:creationId xmlns:a16="http://schemas.microsoft.com/office/drawing/2014/main" id="{554C9B3C-BE3F-465F-962A-352E60D41AC8}"/>
              </a:ext>
            </a:extLst>
          </p:cNvPr>
          <p:cNvSpPr/>
          <p:nvPr/>
        </p:nvSpPr>
        <p:spPr>
          <a:xfrm>
            <a:off x="3419872" y="4271432"/>
            <a:ext cx="72008" cy="288032"/>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矢印コネクタ 3">
            <a:extLst>
              <a:ext uri="{FF2B5EF4-FFF2-40B4-BE49-F238E27FC236}">
                <a16:creationId xmlns:a16="http://schemas.microsoft.com/office/drawing/2014/main" id="{09BF8BEB-1FE3-4B1F-B2FC-811525462D3E}"/>
              </a:ext>
            </a:extLst>
          </p:cNvPr>
          <p:cNvCxnSpPr>
            <a:cxnSpLocks/>
          </p:cNvCxnSpPr>
          <p:nvPr/>
        </p:nvCxnSpPr>
        <p:spPr>
          <a:xfrm>
            <a:off x="3455876" y="4559464"/>
            <a:ext cx="0" cy="16561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四角形: 角を丸くする 5">
            <a:extLst>
              <a:ext uri="{FF2B5EF4-FFF2-40B4-BE49-F238E27FC236}">
                <a16:creationId xmlns:a16="http://schemas.microsoft.com/office/drawing/2014/main" id="{98EC2430-146F-4FA8-9AB3-6E950D5C3FEB}"/>
              </a:ext>
            </a:extLst>
          </p:cNvPr>
          <p:cNvSpPr/>
          <p:nvPr/>
        </p:nvSpPr>
        <p:spPr>
          <a:xfrm>
            <a:off x="2472465" y="6225605"/>
            <a:ext cx="1613477" cy="47024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rgbClr val="FF0000"/>
                </a:solidFill>
                <a:latin typeface="游ゴシック Medium" panose="020B0500000000000000" pitchFamily="50" charset="-128"/>
                <a:ea typeface="游ゴシック Medium" panose="020B0500000000000000" pitchFamily="50" charset="-128"/>
              </a:rPr>
              <a:t>日本：</a:t>
            </a:r>
            <a:r>
              <a:rPr kumimoji="1" lang="en-US" altLang="ja-JP" sz="1600" b="1" dirty="0">
                <a:solidFill>
                  <a:srgbClr val="FF0000"/>
                </a:solidFill>
                <a:latin typeface="游ゴシック Medium" panose="020B0500000000000000" pitchFamily="50" charset="-128"/>
                <a:ea typeface="游ゴシック Medium" panose="020B0500000000000000" pitchFamily="50" charset="-128"/>
              </a:rPr>
              <a:t> 14.7</a:t>
            </a:r>
            <a:r>
              <a:rPr kumimoji="1" lang="ja-JP" altLang="en-US" sz="1600" b="1" baseline="30000" dirty="0">
                <a:solidFill>
                  <a:srgbClr val="FF0000"/>
                </a:solidFill>
                <a:latin typeface="游ゴシック Medium" panose="020B0500000000000000" pitchFamily="50" charset="-128"/>
                <a:ea typeface="游ゴシック Medium" panose="020B0500000000000000" pitchFamily="50" charset="-128"/>
              </a:rPr>
              <a:t>⋆</a:t>
            </a:r>
            <a:r>
              <a:rPr kumimoji="1" lang="ja-JP" altLang="en-US" sz="1600" b="1" dirty="0">
                <a:solidFill>
                  <a:srgbClr val="FF0000"/>
                </a:solidFill>
                <a:latin typeface="游ゴシック Medium" panose="020B0500000000000000" pitchFamily="50" charset="-128"/>
                <a:ea typeface="游ゴシック Medium" panose="020B0500000000000000" pitchFamily="50" charset="-128"/>
              </a:rPr>
              <a:t>　</a:t>
            </a:r>
          </a:p>
        </p:txBody>
      </p:sp>
      <p:sp>
        <p:nvSpPr>
          <p:cNvPr id="7" name="テキスト ボックス 6">
            <a:extLst>
              <a:ext uri="{FF2B5EF4-FFF2-40B4-BE49-F238E27FC236}">
                <a16:creationId xmlns:a16="http://schemas.microsoft.com/office/drawing/2014/main" id="{0EE83933-FA1E-4225-941F-28117BCD0397}"/>
              </a:ext>
            </a:extLst>
          </p:cNvPr>
          <p:cNvSpPr txBox="1"/>
          <p:nvPr/>
        </p:nvSpPr>
        <p:spPr>
          <a:xfrm>
            <a:off x="179530" y="1743774"/>
            <a:ext cx="1977044" cy="4493538"/>
          </a:xfrm>
          <a:prstGeom prst="rect">
            <a:avLst/>
          </a:prstGeom>
          <a:solidFill>
            <a:schemeClr val="bg1"/>
          </a:solidFill>
        </p:spPr>
        <p:txBody>
          <a:bodyPr wrap="square" rtlCol="0">
            <a:spAutoFit/>
          </a:bodyPr>
          <a:lstStyle/>
          <a:p>
            <a:pPr algn="r"/>
            <a:r>
              <a:rPr kumimoji="1" lang="ja-JP" altLang="en-US" sz="1000" dirty="0"/>
              <a:t>南アフリカ</a:t>
            </a:r>
            <a:endParaRPr kumimoji="1" lang="en-US" altLang="ja-JP" sz="1000" dirty="0"/>
          </a:p>
          <a:p>
            <a:pPr algn="r"/>
            <a:endParaRPr kumimoji="1" lang="en-US" altLang="ja-JP" sz="400" dirty="0"/>
          </a:p>
          <a:p>
            <a:pPr algn="r"/>
            <a:r>
              <a:rPr kumimoji="1" lang="ja-JP" altLang="en-US" sz="1000" dirty="0"/>
              <a:t>東アフリカ</a:t>
            </a:r>
            <a:endParaRPr kumimoji="1" lang="en-US" altLang="ja-JP" sz="1000" dirty="0"/>
          </a:p>
          <a:p>
            <a:pPr algn="r"/>
            <a:endParaRPr kumimoji="1" lang="en-US" altLang="ja-JP" sz="400" dirty="0"/>
          </a:p>
          <a:p>
            <a:pPr algn="r"/>
            <a:r>
              <a:rPr kumimoji="1" lang="ja-JP" altLang="en-US" sz="1000" dirty="0"/>
              <a:t>西アフリカ</a:t>
            </a:r>
            <a:endParaRPr kumimoji="1" lang="en-US" altLang="ja-JP" sz="1000" dirty="0"/>
          </a:p>
          <a:p>
            <a:pPr algn="r"/>
            <a:endParaRPr kumimoji="1" lang="en-US" altLang="ja-JP" sz="400" dirty="0"/>
          </a:p>
          <a:p>
            <a:pPr algn="r"/>
            <a:r>
              <a:rPr kumimoji="1" lang="ja-JP" altLang="en-US" sz="1000" dirty="0"/>
              <a:t>メラネシア</a:t>
            </a:r>
            <a:endParaRPr kumimoji="1" lang="en-US" altLang="ja-JP" sz="1000" dirty="0"/>
          </a:p>
          <a:p>
            <a:pPr algn="r"/>
            <a:endParaRPr kumimoji="1" lang="en-US" altLang="ja-JP" sz="400" dirty="0"/>
          </a:p>
          <a:p>
            <a:pPr algn="r"/>
            <a:r>
              <a:rPr kumimoji="1" lang="ja-JP" altLang="en-US" sz="1000" dirty="0"/>
              <a:t>中央アフリカ</a:t>
            </a:r>
            <a:endParaRPr kumimoji="1" lang="en-US" altLang="ja-JP" sz="1000" dirty="0"/>
          </a:p>
          <a:p>
            <a:pPr algn="r"/>
            <a:endParaRPr kumimoji="1" lang="en-US" altLang="ja-JP" sz="400" dirty="0"/>
          </a:p>
          <a:p>
            <a:pPr algn="r"/>
            <a:r>
              <a:rPr kumimoji="1" lang="ja-JP" altLang="en-US" sz="1000" dirty="0"/>
              <a:t>東南アジア</a:t>
            </a:r>
            <a:endParaRPr kumimoji="1" lang="en-US" altLang="ja-JP" sz="1000" dirty="0"/>
          </a:p>
          <a:p>
            <a:pPr algn="r"/>
            <a:endParaRPr kumimoji="1" lang="en-US" altLang="ja-JP" sz="400" dirty="0"/>
          </a:p>
          <a:p>
            <a:pPr algn="r"/>
            <a:r>
              <a:rPr kumimoji="1" lang="ja-JP" altLang="en-US" sz="1000" dirty="0"/>
              <a:t>東ヨーロッパ</a:t>
            </a:r>
            <a:endParaRPr kumimoji="1" lang="en-US" altLang="ja-JP" sz="1000" dirty="0"/>
          </a:p>
          <a:p>
            <a:pPr algn="r"/>
            <a:endParaRPr kumimoji="1" lang="en-US" altLang="ja-JP" sz="400" dirty="0"/>
          </a:p>
          <a:p>
            <a:pPr algn="r"/>
            <a:r>
              <a:rPr kumimoji="1" lang="ja-JP" altLang="en-US" sz="1000" dirty="0"/>
              <a:t>カリビアン</a:t>
            </a:r>
            <a:endParaRPr kumimoji="1" lang="en-US" altLang="ja-JP" sz="1000" dirty="0"/>
          </a:p>
          <a:p>
            <a:pPr algn="r"/>
            <a:endParaRPr kumimoji="1" lang="en-US" altLang="ja-JP" sz="400" dirty="0"/>
          </a:p>
          <a:p>
            <a:pPr algn="r"/>
            <a:r>
              <a:rPr kumimoji="1" lang="ja-JP" altLang="en-US" sz="1000" dirty="0"/>
              <a:t>南アメリカ</a:t>
            </a:r>
            <a:endParaRPr kumimoji="1" lang="en-US" altLang="ja-JP" sz="1000" dirty="0"/>
          </a:p>
          <a:p>
            <a:pPr algn="r"/>
            <a:endParaRPr kumimoji="1" lang="en-US" altLang="ja-JP" sz="400" dirty="0"/>
          </a:p>
          <a:p>
            <a:pPr algn="r"/>
            <a:r>
              <a:rPr kumimoji="1" lang="ja-JP" altLang="en-US" sz="1000" dirty="0"/>
              <a:t>ミクロネシア</a:t>
            </a:r>
            <a:r>
              <a:rPr kumimoji="1" lang="en-US" altLang="ja-JP" sz="1000" dirty="0"/>
              <a:t>/</a:t>
            </a:r>
            <a:r>
              <a:rPr kumimoji="1" lang="ja-JP" altLang="en-US" sz="1000" dirty="0"/>
              <a:t> ポリネシア</a:t>
            </a:r>
            <a:endParaRPr kumimoji="1" lang="en-US" altLang="ja-JP" sz="1000" dirty="0"/>
          </a:p>
          <a:p>
            <a:pPr algn="r"/>
            <a:endParaRPr kumimoji="1" lang="en-US" altLang="ja-JP" sz="400" dirty="0"/>
          </a:p>
          <a:p>
            <a:pPr algn="r"/>
            <a:r>
              <a:rPr kumimoji="1" lang="ja-JP" altLang="en-US" sz="1000" dirty="0"/>
              <a:t>南アジア</a:t>
            </a:r>
            <a:endParaRPr kumimoji="1" lang="en-US" altLang="ja-JP" sz="1000" dirty="0"/>
          </a:p>
          <a:p>
            <a:pPr algn="r"/>
            <a:endParaRPr kumimoji="1" lang="en-US" altLang="ja-JP" sz="400" dirty="0"/>
          </a:p>
          <a:p>
            <a:pPr algn="r"/>
            <a:r>
              <a:rPr kumimoji="1" lang="ja-JP" altLang="en-US" sz="1000" dirty="0"/>
              <a:t>中央アメリカ</a:t>
            </a:r>
            <a:endParaRPr kumimoji="1" lang="en-US" altLang="ja-JP" sz="1000" dirty="0"/>
          </a:p>
          <a:p>
            <a:pPr algn="r"/>
            <a:endParaRPr kumimoji="1" lang="en-US" altLang="ja-JP" sz="400" dirty="0"/>
          </a:p>
          <a:p>
            <a:pPr algn="r"/>
            <a:r>
              <a:rPr kumimoji="1" lang="ja-JP" altLang="en-US" sz="1000" dirty="0">
                <a:highlight>
                  <a:srgbClr val="FFFF00"/>
                </a:highlight>
              </a:rPr>
              <a:t>東アジア</a:t>
            </a:r>
            <a:endParaRPr kumimoji="1" lang="en-US" altLang="ja-JP" sz="1000" dirty="0">
              <a:highlight>
                <a:srgbClr val="FFFF00"/>
              </a:highlight>
            </a:endParaRPr>
          </a:p>
          <a:p>
            <a:pPr algn="r"/>
            <a:endParaRPr kumimoji="1" lang="en-US" altLang="ja-JP" sz="400" dirty="0"/>
          </a:p>
          <a:p>
            <a:pPr algn="r"/>
            <a:r>
              <a:rPr kumimoji="1" lang="ja-JP" altLang="en-US" sz="1000" dirty="0"/>
              <a:t>北ヨーロッパ</a:t>
            </a:r>
            <a:endParaRPr kumimoji="1" lang="en-US" altLang="ja-JP" sz="1000" dirty="0"/>
          </a:p>
          <a:p>
            <a:pPr algn="r"/>
            <a:endParaRPr kumimoji="1" lang="en-US" altLang="ja-JP" sz="400" dirty="0"/>
          </a:p>
          <a:p>
            <a:pPr algn="r"/>
            <a:r>
              <a:rPr kumimoji="1" lang="ja-JP" altLang="en-US" sz="1000" dirty="0"/>
              <a:t>南ヨーロッパ</a:t>
            </a:r>
            <a:endParaRPr kumimoji="1" lang="en-US" altLang="ja-JP" sz="1000" dirty="0"/>
          </a:p>
          <a:p>
            <a:pPr algn="r"/>
            <a:endParaRPr kumimoji="1" lang="en-US" altLang="ja-JP" sz="400" dirty="0"/>
          </a:p>
          <a:p>
            <a:pPr algn="r"/>
            <a:r>
              <a:rPr kumimoji="1" lang="ja-JP" altLang="en-US" sz="1000" dirty="0"/>
              <a:t>北アフリカ</a:t>
            </a:r>
            <a:endParaRPr kumimoji="1" lang="en-US" altLang="ja-JP" sz="1000" dirty="0"/>
          </a:p>
          <a:p>
            <a:pPr algn="r"/>
            <a:endParaRPr kumimoji="1" lang="en-US" altLang="ja-JP" sz="400" dirty="0"/>
          </a:p>
          <a:p>
            <a:pPr algn="r"/>
            <a:r>
              <a:rPr kumimoji="1" lang="ja-JP" altLang="en-US" sz="1000" dirty="0"/>
              <a:t>西ヨーロッパ</a:t>
            </a:r>
            <a:endParaRPr kumimoji="1" lang="en-US" altLang="ja-JP" sz="1000" dirty="0"/>
          </a:p>
          <a:p>
            <a:pPr algn="r"/>
            <a:endParaRPr kumimoji="1" lang="en-US" altLang="ja-JP" sz="400" dirty="0"/>
          </a:p>
          <a:p>
            <a:pPr algn="r"/>
            <a:r>
              <a:rPr kumimoji="1" lang="ja-JP" altLang="en-US" sz="1000" dirty="0"/>
              <a:t>北アメリカ</a:t>
            </a:r>
            <a:endParaRPr kumimoji="1" lang="en-US" altLang="ja-JP" sz="1000" dirty="0"/>
          </a:p>
          <a:p>
            <a:pPr algn="r"/>
            <a:endParaRPr kumimoji="1" lang="en-US" altLang="ja-JP" sz="400" dirty="0"/>
          </a:p>
          <a:p>
            <a:pPr algn="r"/>
            <a:r>
              <a:rPr kumimoji="1" lang="ja-JP" altLang="en-US" sz="1000" dirty="0"/>
              <a:t>オーストラリア</a:t>
            </a:r>
            <a:r>
              <a:rPr kumimoji="1" lang="en-US" altLang="ja-JP" sz="1000" dirty="0"/>
              <a:t>/ </a:t>
            </a:r>
            <a:r>
              <a:rPr kumimoji="1" lang="ja-JP" altLang="en-US" sz="1000" dirty="0"/>
              <a:t>ニュージーランド</a:t>
            </a:r>
            <a:endParaRPr kumimoji="1" lang="en-US" altLang="ja-JP" sz="1000" dirty="0"/>
          </a:p>
          <a:p>
            <a:pPr algn="r"/>
            <a:endParaRPr kumimoji="1" lang="en-US" altLang="ja-JP" sz="400" dirty="0"/>
          </a:p>
          <a:p>
            <a:pPr algn="r"/>
            <a:r>
              <a:rPr kumimoji="1" lang="ja-JP" altLang="en-US" sz="1000" dirty="0"/>
              <a:t>西アジア</a:t>
            </a:r>
          </a:p>
        </p:txBody>
      </p:sp>
      <p:sp>
        <p:nvSpPr>
          <p:cNvPr id="8" name="テキスト ボックス 7">
            <a:extLst>
              <a:ext uri="{FF2B5EF4-FFF2-40B4-BE49-F238E27FC236}">
                <a16:creationId xmlns:a16="http://schemas.microsoft.com/office/drawing/2014/main" id="{AAB305CC-2EB3-4DCA-B817-13D4558CCD2F}"/>
              </a:ext>
            </a:extLst>
          </p:cNvPr>
          <p:cNvSpPr txBox="1"/>
          <p:nvPr/>
        </p:nvSpPr>
        <p:spPr>
          <a:xfrm>
            <a:off x="3851920" y="1156890"/>
            <a:ext cx="3600400" cy="338554"/>
          </a:xfrm>
          <a:prstGeom prst="rect">
            <a:avLst/>
          </a:prstGeom>
          <a:solidFill>
            <a:schemeClr val="bg1"/>
          </a:solidFill>
        </p:spPr>
        <p:txBody>
          <a:bodyPr wrap="square" rtlCol="0">
            <a:spAutoFit/>
          </a:bodyPr>
          <a:lstStyle/>
          <a:p>
            <a:r>
              <a:rPr kumimoji="1" lang="ja-JP" altLang="en-US" sz="1600" dirty="0">
                <a:latin typeface="游ゴシック Medium" panose="020B0500000000000000" pitchFamily="50" charset="-128"/>
                <a:ea typeface="游ゴシック Medium" panose="020B0500000000000000" pitchFamily="50" charset="-128"/>
              </a:rPr>
              <a:t>年齢調整罹患率（</a:t>
            </a:r>
            <a:r>
              <a:rPr kumimoji="1" lang="en-US" altLang="ja-JP" sz="1600" dirty="0">
                <a:latin typeface="游ゴシック Medium" panose="020B0500000000000000" pitchFamily="50" charset="-128"/>
                <a:ea typeface="游ゴシック Medium" panose="020B0500000000000000" pitchFamily="50" charset="-128"/>
              </a:rPr>
              <a:t>/10</a:t>
            </a:r>
            <a:r>
              <a:rPr kumimoji="1" lang="ja-JP" altLang="en-US" sz="1600" dirty="0">
                <a:latin typeface="游ゴシック Medium" panose="020B0500000000000000" pitchFamily="50" charset="-128"/>
                <a:ea typeface="游ゴシック Medium" panose="020B0500000000000000" pitchFamily="50" charset="-128"/>
              </a:rPr>
              <a:t>万人対）</a:t>
            </a:r>
          </a:p>
        </p:txBody>
      </p:sp>
      <p:sp>
        <p:nvSpPr>
          <p:cNvPr id="3" name="テキスト ボックス 2">
            <a:extLst>
              <a:ext uri="{FF2B5EF4-FFF2-40B4-BE49-F238E27FC236}">
                <a16:creationId xmlns:a16="http://schemas.microsoft.com/office/drawing/2014/main" id="{808EAED1-96B5-4C41-97BB-5130985373B3}"/>
              </a:ext>
            </a:extLst>
          </p:cNvPr>
          <p:cNvSpPr txBox="1"/>
          <p:nvPr/>
        </p:nvSpPr>
        <p:spPr>
          <a:xfrm>
            <a:off x="4137311" y="6099177"/>
            <a:ext cx="3589954" cy="738664"/>
          </a:xfrm>
          <a:prstGeom prst="rect">
            <a:avLst/>
          </a:prstGeom>
          <a:noFill/>
        </p:spPr>
        <p:txBody>
          <a:bodyPr wrap="square" rtlCol="0">
            <a:spAutoFit/>
          </a:bodyPr>
          <a:lstStyle/>
          <a:p>
            <a:r>
              <a:rPr kumimoji="1" lang="ja-JP" altLang="en-US" sz="1050" b="1" baseline="30000" dirty="0">
                <a:ea typeface="游ゴシック Medium" panose="020B0500000000000000" pitchFamily="50" charset="-128"/>
              </a:rPr>
              <a:t>⋆ </a:t>
            </a:r>
            <a:r>
              <a:rPr kumimoji="1" lang="en-US" altLang="ja-JP" sz="1050" dirty="0"/>
              <a:t>http://gco.iarc.fr/today/fact-sheetscancers</a:t>
            </a:r>
            <a:r>
              <a:rPr kumimoji="1" lang="ja-JP" altLang="en-US" sz="1050" dirty="0"/>
              <a:t>→</a:t>
            </a:r>
            <a:r>
              <a:rPr kumimoji="1" lang="en-US" altLang="ja-JP" sz="1050" dirty="0"/>
              <a:t>http://gco.iarc.fr/today/data/factsheets/cancers/23-Cervix-uteri-fact-sheet.pdf</a:t>
            </a:r>
          </a:p>
          <a:p>
            <a:r>
              <a:rPr kumimoji="1" lang="en-US" altLang="ja-JP" sz="1050" dirty="0"/>
              <a:t>http://gco.iarc.fr/today/online-analysis-table</a:t>
            </a:r>
            <a:r>
              <a:rPr kumimoji="1" lang="ja-JP" altLang="en-US" sz="1050" dirty="0"/>
              <a:t>により検索</a:t>
            </a:r>
            <a:endParaRPr kumimoji="1" lang="en-US" altLang="ja-JP" sz="10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ath118"/>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119" name="Path119"/>
          <p:cNvSpPr/>
          <p:nvPr/>
        </p:nvSpPr>
        <p:spPr>
          <a:xfrm>
            <a:off x="0" y="-36156"/>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rgbClr val="FFFFFF">
              <a:alpha val="100000"/>
            </a:srgbClr>
          </a:solidFill>
          <a:ln w="0" cap="sq">
            <a:solidFill>
              <a:srgbClr val="FFFFFF"/>
            </a:solidFill>
            <a:prstDash val="solid"/>
          </a:ln>
        </p:spPr>
        <p:txBody>
          <a:bodyPr rtlCol="0" anchor="ctr"/>
          <a:lstStyle/>
          <a:p>
            <a:pPr algn="ctr"/>
            <a:endParaRPr lang="en-US" altLang="zh-CN"/>
          </a:p>
        </p:txBody>
      </p:sp>
      <p:pic>
        <p:nvPicPr>
          <p:cNvPr id="120" name="Image120"/>
          <p:cNvPicPr>
            <a:picLocks noChangeAspect="1"/>
          </p:cNvPicPr>
          <p:nvPr/>
        </p:nvPicPr>
        <p:blipFill>
          <a:blip r:embed="rId2"/>
          <a:stretch>
            <a:fillRect/>
          </a:stretch>
        </p:blipFill>
        <p:spPr>
          <a:xfrm>
            <a:off x="251520" y="116634"/>
            <a:ext cx="8644334" cy="968732"/>
          </a:xfrm>
          <a:prstGeom prst="rect">
            <a:avLst/>
          </a:prstGeom>
          <a:noFill/>
        </p:spPr>
      </p:pic>
      <p:sp>
        <p:nvSpPr>
          <p:cNvPr id="121" name="Path121"/>
          <p:cNvSpPr/>
          <p:nvPr/>
        </p:nvSpPr>
        <p:spPr>
          <a:xfrm>
            <a:off x="-79938440" y="-75320392"/>
            <a:ext cx="169219064" cy="161315400"/>
          </a:xfrm>
          <a:custGeom>
            <a:avLst/>
            <a:gdLst/>
            <a:ahLst/>
            <a:cxnLst/>
            <a:rect l="l" t="t" r="r" b="b"/>
            <a:pathLst>
              <a:path w="169219064" h="161315400">
                <a:moveTo>
                  <a:pt x="80645000" y="80657696"/>
                </a:moveTo>
                <a:lnTo>
                  <a:pt x="88574064" y="80657696"/>
                </a:lnTo>
              </a:path>
            </a:pathLst>
          </a:custGeom>
          <a:solidFill>
            <a:srgbClr val="000000">
              <a:alpha val="0"/>
            </a:srgbClr>
          </a:solidFill>
          <a:ln w="12700" cap="sq">
            <a:solidFill>
              <a:srgbClr val="7F7F7F"/>
            </a:solidFill>
            <a:prstDash val="solid"/>
          </a:ln>
        </p:spPr>
        <p:txBody>
          <a:bodyPr rtlCol="0" anchor="ctr"/>
          <a:lstStyle/>
          <a:p>
            <a:pPr algn="ctr"/>
            <a:endParaRPr lang="en-US" altLang="zh-CN"/>
          </a:p>
        </p:txBody>
      </p:sp>
      <p:sp>
        <p:nvSpPr>
          <p:cNvPr id="122" name="Path122"/>
          <p:cNvSpPr/>
          <p:nvPr/>
        </p:nvSpPr>
        <p:spPr>
          <a:xfrm>
            <a:off x="-180729808" y="-179557296"/>
            <a:ext cx="371060048" cy="363313440"/>
          </a:xfrm>
          <a:custGeom>
            <a:avLst/>
            <a:gdLst/>
            <a:ahLst/>
            <a:cxnLst/>
            <a:rect l="l" t="t" r="r" b="b"/>
            <a:pathLst>
              <a:path w="371060048" h="363313440">
                <a:moveTo>
                  <a:pt x="181451248" y="181451248"/>
                </a:moveTo>
                <a:lnTo>
                  <a:pt x="186938512" y="181754048"/>
                </a:lnTo>
                <a:cubicBezTo>
                  <a:pt x="188298112" y="181822544"/>
                  <a:pt x="189173536" y="181854976"/>
                  <a:pt x="189608800" y="181862192"/>
                </a:cubicBezTo>
              </a:path>
            </a:pathLst>
          </a:custGeom>
          <a:solidFill>
            <a:srgbClr val="000000">
              <a:alpha val="0"/>
            </a:srgbClr>
          </a:solidFill>
          <a:ln w="28575" cap="sq">
            <a:solidFill>
              <a:srgbClr val="B3A2C7"/>
            </a:solidFill>
            <a:prstDash val="solid"/>
          </a:ln>
        </p:spPr>
        <p:txBody>
          <a:bodyPr rtlCol="0" anchor="ctr"/>
          <a:lstStyle/>
          <a:p>
            <a:pPr algn="ctr"/>
            <a:endParaRPr lang="en-US" altLang="zh-CN"/>
          </a:p>
        </p:txBody>
      </p:sp>
      <p:sp>
        <p:nvSpPr>
          <p:cNvPr id="123" name="Path123"/>
          <p:cNvSpPr/>
          <p:nvPr/>
        </p:nvSpPr>
        <p:spPr>
          <a:xfrm>
            <a:off x="-180729808" y="-179552688"/>
            <a:ext cx="370793280" cy="366160128"/>
          </a:xfrm>
          <a:custGeom>
            <a:avLst/>
            <a:gdLst/>
            <a:ahLst/>
            <a:cxnLst/>
            <a:rect l="l" t="t" r="r" b="b"/>
            <a:pathLst>
              <a:path w="370793280" h="366160128">
                <a:moveTo>
                  <a:pt x="181451248" y="181451248"/>
                </a:moveTo>
                <a:cubicBezTo>
                  <a:pt x="182645072" y="181488160"/>
                  <a:pt x="183838912" y="181525072"/>
                  <a:pt x="184842960" y="181915600"/>
                </a:cubicBezTo>
                <a:cubicBezTo>
                  <a:pt x="185847008" y="182306128"/>
                  <a:pt x="186725696" y="183328896"/>
                  <a:pt x="187475536" y="183794448"/>
                </a:cubicBezTo>
                <a:cubicBezTo>
                  <a:pt x="188225392" y="184260000"/>
                  <a:pt x="188783696" y="184484448"/>
                  <a:pt x="189342032" y="184708880"/>
                </a:cubicBezTo>
              </a:path>
            </a:pathLst>
          </a:custGeom>
          <a:solidFill>
            <a:srgbClr val="00B050">
              <a:alpha val="0"/>
            </a:srgbClr>
          </a:solidFill>
          <a:ln w="28575" cap="sq">
            <a:solidFill>
              <a:srgbClr val="FF0000"/>
            </a:solidFill>
            <a:prstDash val="solid"/>
          </a:ln>
        </p:spPr>
        <p:txBody>
          <a:bodyPr rtlCol="0" anchor="ctr"/>
          <a:lstStyle/>
          <a:p>
            <a:pPr algn="ctr"/>
            <a:endParaRPr lang="en-US" altLang="zh-CN"/>
          </a:p>
        </p:txBody>
      </p:sp>
      <p:sp>
        <p:nvSpPr>
          <p:cNvPr id="124" name="Path124"/>
          <p:cNvSpPr/>
          <p:nvPr/>
        </p:nvSpPr>
        <p:spPr>
          <a:xfrm>
            <a:off x="-180729808" y="-179528656"/>
            <a:ext cx="370656848" cy="366243568"/>
          </a:xfrm>
          <a:custGeom>
            <a:avLst/>
            <a:gdLst/>
            <a:ahLst/>
            <a:cxnLst/>
            <a:rect l="l" t="t" r="r" b="b"/>
            <a:pathLst>
              <a:path w="370656848" h="366243568">
                <a:moveTo>
                  <a:pt x="181451248" y="181451248"/>
                </a:moveTo>
                <a:cubicBezTo>
                  <a:pt x="182067888" y="181451248"/>
                  <a:pt x="182684544" y="181451248"/>
                  <a:pt x="183177056" y="181568480"/>
                </a:cubicBezTo>
                <a:cubicBezTo>
                  <a:pt x="183669584" y="181685696"/>
                  <a:pt x="183860688" y="181689616"/>
                  <a:pt x="184406400" y="182154640"/>
                </a:cubicBezTo>
                <a:cubicBezTo>
                  <a:pt x="184952128" y="182619648"/>
                  <a:pt x="185651520" y="183918960"/>
                  <a:pt x="186451376" y="184358576"/>
                </a:cubicBezTo>
                <a:cubicBezTo>
                  <a:pt x="187251248" y="184798176"/>
                  <a:pt x="189205600" y="184792336"/>
                  <a:pt x="189205600" y="184792336"/>
                </a:cubicBezTo>
                <a:lnTo>
                  <a:pt x="189205600" y="184792336"/>
                </a:lnTo>
              </a:path>
            </a:pathLst>
          </a:custGeom>
          <a:solidFill>
            <a:srgbClr val="00B050">
              <a:alpha val="0"/>
            </a:srgbClr>
          </a:solidFill>
          <a:ln w="28575" cap="sq">
            <a:solidFill>
              <a:srgbClr val="00B050"/>
            </a:solidFill>
            <a:prstDash val="solid"/>
          </a:ln>
        </p:spPr>
        <p:txBody>
          <a:bodyPr rtlCol="0" anchor="ctr"/>
          <a:lstStyle/>
          <a:p>
            <a:pPr algn="ctr"/>
            <a:endParaRPr lang="en-US" altLang="zh-CN"/>
          </a:p>
        </p:txBody>
      </p:sp>
      <p:sp>
        <p:nvSpPr>
          <p:cNvPr id="125" name="Path125"/>
          <p:cNvSpPr/>
          <p:nvPr/>
        </p:nvSpPr>
        <p:spPr>
          <a:xfrm>
            <a:off x="-79951136" y="-79191792"/>
            <a:ext cx="161315400" cy="165169272"/>
          </a:xfrm>
          <a:custGeom>
            <a:avLst/>
            <a:gdLst/>
            <a:ahLst/>
            <a:cxnLst/>
            <a:rect l="l" t="t" r="r" b="b"/>
            <a:pathLst>
              <a:path w="161315400" h="165169272">
                <a:moveTo>
                  <a:pt x="80657696" y="80645000"/>
                </a:moveTo>
                <a:lnTo>
                  <a:pt x="80657696" y="84524272"/>
                </a:lnTo>
              </a:path>
            </a:pathLst>
          </a:custGeom>
          <a:solidFill>
            <a:srgbClr val="8064A2">
              <a:alpha val="0"/>
            </a:srgbClr>
          </a:solidFill>
          <a:ln w="12700" cap="sq">
            <a:solidFill>
              <a:srgbClr val="000000"/>
            </a:solidFill>
            <a:prstDash val="solid"/>
          </a:ln>
        </p:spPr>
        <p:txBody>
          <a:bodyPr rtlCol="0" anchor="ctr"/>
          <a:lstStyle/>
          <a:p>
            <a:pPr algn="ctr"/>
            <a:endParaRPr lang="en-US" altLang="zh-CN"/>
          </a:p>
        </p:txBody>
      </p:sp>
      <p:grpSp>
        <p:nvGrpSpPr>
          <p:cNvPr id="126" name="Group126"/>
          <p:cNvGrpSpPr/>
          <p:nvPr/>
        </p:nvGrpSpPr>
        <p:grpSpPr>
          <a:xfrm>
            <a:off x="7750911" y="6308659"/>
            <a:ext cx="1254503" cy="387192"/>
            <a:chOff x="7750911" y="6308659"/>
            <a:chExt cx="1254503" cy="387192"/>
          </a:xfrm>
        </p:grpSpPr>
        <p:pic>
          <p:nvPicPr>
            <p:cNvPr id="127" name="Image127"/>
            <p:cNvPicPr>
              <a:picLocks noChangeAspect="1"/>
            </p:cNvPicPr>
            <p:nvPr/>
          </p:nvPicPr>
          <p:blipFill>
            <a:blip r:embed="rId3"/>
            <a:stretch>
              <a:fillRect/>
            </a:stretch>
          </p:blipFill>
          <p:spPr>
            <a:xfrm>
              <a:off x="8225828" y="6358790"/>
              <a:ext cx="126779" cy="109721"/>
            </a:xfrm>
            <a:prstGeom prst="rect">
              <a:avLst/>
            </a:prstGeom>
            <a:noFill/>
          </p:spPr>
        </p:pic>
        <p:pic>
          <p:nvPicPr>
            <p:cNvPr id="128" name="Image128"/>
            <p:cNvPicPr>
              <a:picLocks noChangeAspect="1"/>
            </p:cNvPicPr>
            <p:nvPr/>
          </p:nvPicPr>
          <p:blipFill>
            <a:blip r:embed="rId4"/>
            <a:stretch>
              <a:fillRect/>
            </a:stretch>
          </p:blipFill>
          <p:spPr>
            <a:xfrm>
              <a:off x="8347119" y="6386314"/>
              <a:ext cx="71425" cy="83370"/>
            </a:xfrm>
            <a:prstGeom prst="rect">
              <a:avLst/>
            </a:prstGeom>
            <a:noFill/>
          </p:spPr>
        </p:pic>
        <p:pic>
          <p:nvPicPr>
            <p:cNvPr id="129" name="Image129"/>
            <p:cNvPicPr>
              <a:picLocks noChangeAspect="1"/>
            </p:cNvPicPr>
            <p:nvPr/>
          </p:nvPicPr>
          <p:blipFill>
            <a:blip r:embed="rId5"/>
            <a:stretch>
              <a:fillRect/>
            </a:stretch>
          </p:blipFill>
          <p:spPr>
            <a:xfrm>
              <a:off x="8426774" y="6386312"/>
              <a:ext cx="42576" cy="82199"/>
            </a:xfrm>
            <a:prstGeom prst="rect">
              <a:avLst/>
            </a:prstGeom>
            <a:noFill/>
          </p:spPr>
        </p:pic>
        <p:pic>
          <p:nvPicPr>
            <p:cNvPr id="130" name="Image130"/>
            <p:cNvPicPr>
              <a:picLocks noChangeAspect="1"/>
            </p:cNvPicPr>
            <p:nvPr/>
          </p:nvPicPr>
          <p:blipFill>
            <a:blip r:embed="rId6"/>
            <a:stretch>
              <a:fillRect/>
            </a:stretch>
          </p:blipFill>
          <p:spPr>
            <a:xfrm>
              <a:off x="8476884" y="6350657"/>
              <a:ext cx="19604" cy="117852"/>
            </a:xfrm>
            <a:prstGeom prst="rect">
              <a:avLst/>
            </a:prstGeom>
            <a:noFill/>
          </p:spPr>
        </p:pic>
        <p:pic>
          <p:nvPicPr>
            <p:cNvPr id="131" name="Image131"/>
            <p:cNvPicPr>
              <a:picLocks noChangeAspect="1"/>
            </p:cNvPicPr>
            <p:nvPr/>
          </p:nvPicPr>
          <p:blipFill>
            <a:blip r:embed="rId7"/>
            <a:stretch>
              <a:fillRect/>
            </a:stretch>
          </p:blipFill>
          <p:spPr>
            <a:xfrm>
              <a:off x="8506604" y="6350661"/>
              <a:ext cx="69462" cy="119025"/>
            </a:xfrm>
            <a:prstGeom prst="rect">
              <a:avLst/>
            </a:prstGeom>
            <a:noFill/>
          </p:spPr>
        </p:pic>
        <p:pic>
          <p:nvPicPr>
            <p:cNvPr id="132" name="Image132"/>
            <p:cNvPicPr>
              <a:picLocks noChangeAspect="1"/>
            </p:cNvPicPr>
            <p:nvPr/>
          </p:nvPicPr>
          <p:blipFill>
            <a:blip r:embed="rId8"/>
            <a:stretch>
              <a:fillRect/>
            </a:stretch>
          </p:blipFill>
          <p:spPr>
            <a:xfrm>
              <a:off x="8630014" y="6358790"/>
              <a:ext cx="72918" cy="109721"/>
            </a:xfrm>
            <a:prstGeom prst="rect">
              <a:avLst/>
            </a:prstGeom>
            <a:noFill/>
          </p:spPr>
        </p:pic>
        <p:pic>
          <p:nvPicPr>
            <p:cNvPr id="133" name="Image133"/>
            <p:cNvPicPr>
              <a:picLocks noChangeAspect="1"/>
            </p:cNvPicPr>
            <p:nvPr/>
          </p:nvPicPr>
          <p:blipFill>
            <a:blip r:embed="rId9"/>
            <a:stretch>
              <a:fillRect/>
            </a:stretch>
          </p:blipFill>
          <p:spPr>
            <a:xfrm>
              <a:off x="8713982" y="6386312"/>
              <a:ext cx="65852" cy="83377"/>
            </a:xfrm>
            <a:prstGeom prst="rect">
              <a:avLst/>
            </a:prstGeom>
            <a:noFill/>
          </p:spPr>
        </p:pic>
        <p:pic>
          <p:nvPicPr>
            <p:cNvPr id="134" name="Image134"/>
            <p:cNvPicPr>
              <a:picLocks noChangeAspect="1"/>
            </p:cNvPicPr>
            <p:nvPr/>
          </p:nvPicPr>
          <p:blipFill>
            <a:blip r:embed="rId10"/>
            <a:stretch>
              <a:fillRect/>
            </a:stretch>
          </p:blipFill>
          <p:spPr>
            <a:xfrm>
              <a:off x="8783452" y="6386313"/>
              <a:ext cx="66106" cy="83370"/>
            </a:xfrm>
            <a:prstGeom prst="rect">
              <a:avLst/>
            </a:prstGeom>
            <a:noFill/>
          </p:spPr>
        </p:pic>
        <p:pic>
          <p:nvPicPr>
            <p:cNvPr id="135" name="Image135"/>
            <p:cNvPicPr>
              <a:picLocks noChangeAspect="1"/>
            </p:cNvPicPr>
            <p:nvPr/>
          </p:nvPicPr>
          <p:blipFill>
            <a:blip r:embed="rId6"/>
            <a:stretch>
              <a:fillRect/>
            </a:stretch>
          </p:blipFill>
          <p:spPr>
            <a:xfrm>
              <a:off x="8861224" y="6350657"/>
              <a:ext cx="19524" cy="117852"/>
            </a:xfrm>
            <a:prstGeom prst="rect">
              <a:avLst/>
            </a:prstGeom>
            <a:noFill/>
          </p:spPr>
        </p:pic>
        <p:pic>
          <p:nvPicPr>
            <p:cNvPr id="136" name="Image136"/>
            <p:cNvPicPr>
              <a:picLocks noChangeAspect="1"/>
            </p:cNvPicPr>
            <p:nvPr/>
          </p:nvPicPr>
          <p:blipFill>
            <a:blip r:embed="rId11"/>
            <a:stretch>
              <a:fillRect/>
            </a:stretch>
          </p:blipFill>
          <p:spPr>
            <a:xfrm>
              <a:off x="8887428" y="6364964"/>
              <a:ext cx="48682" cy="104719"/>
            </a:xfrm>
            <a:prstGeom prst="rect">
              <a:avLst/>
            </a:prstGeom>
            <a:noFill/>
          </p:spPr>
        </p:pic>
        <p:pic>
          <p:nvPicPr>
            <p:cNvPr id="137" name="Image137"/>
            <p:cNvPicPr>
              <a:picLocks noChangeAspect="1"/>
            </p:cNvPicPr>
            <p:nvPr/>
          </p:nvPicPr>
          <p:blipFill>
            <a:blip r:embed="rId12"/>
            <a:stretch>
              <a:fillRect/>
            </a:stretch>
          </p:blipFill>
          <p:spPr>
            <a:xfrm>
              <a:off x="8941362" y="6350660"/>
              <a:ext cx="64050" cy="117853"/>
            </a:xfrm>
            <a:prstGeom prst="rect">
              <a:avLst/>
            </a:prstGeom>
            <a:noFill/>
          </p:spPr>
        </p:pic>
        <p:pic>
          <p:nvPicPr>
            <p:cNvPr id="138" name="Image138"/>
            <p:cNvPicPr>
              <a:picLocks noChangeAspect="1"/>
            </p:cNvPicPr>
            <p:nvPr/>
          </p:nvPicPr>
          <p:blipFill>
            <a:blip r:embed="rId13"/>
            <a:stretch>
              <a:fillRect/>
            </a:stretch>
          </p:blipFill>
          <p:spPr>
            <a:xfrm>
              <a:off x="8230929" y="6507774"/>
              <a:ext cx="87487" cy="112758"/>
            </a:xfrm>
            <a:prstGeom prst="rect">
              <a:avLst/>
            </a:prstGeom>
            <a:noFill/>
          </p:spPr>
        </p:pic>
        <p:pic>
          <p:nvPicPr>
            <p:cNvPr id="139" name="Image139"/>
            <p:cNvPicPr>
              <a:picLocks noChangeAspect="1"/>
            </p:cNvPicPr>
            <p:nvPr/>
          </p:nvPicPr>
          <p:blipFill>
            <a:blip r:embed="rId14"/>
            <a:stretch>
              <a:fillRect/>
            </a:stretch>
          </p:blipFill>
          <p:spPr>
            <a:xfrm>
              <a:off x="8329327" y="6536787"/>
              <a:ext cx="42576" cy="82190"/>
            </a:xfrm>
            <a:prstGeom prst="rect">
              <a:avLst/>
            </a:prstGeom>
            <a:noFill/>
          </p:spPr>
        </p:pic>
        <p:pic>
          <p:nvPicPr>
            <p:cNvPr id="140" name="Image140"/>
            <p:cNvPicPr>
              <a:picLocks noChangeAspect="1"/>
            </p:cNvPicPr>
            <p:nvPr/>
          </p:nvPicPr>
          <p:blipFill>
            <a:blip r:embed="rId15"/>
            <a:stretch>
              <a:fillRect/>
            </a:stretch>
          </p:blipFill>
          <p:spPr>
            <a:xfrm>
              <a:off x="8375818" y="6536787"/>
              <a:ext cx="69624" cy="117065"/>
            </a:xfrm>
            <a:prstGeom prst="rect">
              <a:avLst/>
            </a:prstGeom>
            <a:noFill/>
          </p:spPr>
        </p:pic>
        <p:pic>
          <p:nvPicPr>
            <p:cNvPr id="141" name="Image141"/>
            <p:cNvPicPr>
              <a:picLocks noChangeAspect="1"/>
            </p:cNvPicPr>
            <p:nvPr/>
          </p:nvPicPr>
          <p:blipFill>
            <a:blip r:embed="rId16"/>
            <a:stretch>
              <a:fillRect/>
            </a:stretch>
          </p:blipFill>
          <p:spPr>
            <a:xfrm>
              <a:off x="8453118" y="6536787"/>
              <a:ext cx="66106" cy="83439"/>
            </a:xfrm>
            <a:prstGeom prst="rect">
              <a:avLst/>
            </a:prstGeom>
            <a:noFill/>
          </p:spPr>
        </p:pic>
        <p:pic>
          <p:nvPicPr>
            <p:cNvPr id="142" name="Image142"/>
            <p:cNvPicPr>
              <a:picLocks noChangeAspect="1"/>
            </p:cNvPicPr>
            <p:nvPr/>
          </p:nvPicPr>
          <p:blipFill>
            <a:blip r:embed="rId17"/>
            <a:stretch>
              <a:fillRect/>
            </a:stretch>
          </p:blipFill>
          <p:spPr>
            <a:xfrm>
              <a:off x="8530356" y="6536787"/>
              <a:ext cx="64760" cy="82190"/>
            </a:xfrm>
            <a:prstGeom prst="rect">
              <a:avLst/>
            </a:prstGeom>
            <a:noFill/>
          </p:spPr>
        </p:pic>
        <p:pic>
          <p:nvPicPr>
            <p:cNvPr id="143" name="Image143"/>
            <p:cNvPicPr>
              <a:picLocks noChangeAspect="1"/>
            </p:cNvPicPr>
            <p:nvPr/>
          </p:nvPicPr>
          <p:blipFill>
            <a:blip r:embed="rId18"/>
            <a:stretch>
              <a:fillRect/>
            </a:stretch>
          </p:blipFill>
          <p:spPr>
            <a:xfrm>
              <a:off x="8609150" y="6503701"/>
              <a:ext cx="20146" cy="115278"/>
            </a:xfrm>
            <a:prstGeom prst="rect">
              <a:avLst/>
            </a:prstGeom>
            <a:noFill/>
          </p:spPr>
        </p:pic>
        <p:pic>
          <p:nvPicPr>
            <p:cNvPr id="144" name="Image144"/>
            <p:cNvPicPr>
              <a:picLocks noChangeAspect="1"/>
            </p:cNvPicPr>
            <p:nvPr/>
          </p:nvPicPr>
          <p:blipFill>
            <a:blip r:embed="rId19"/>
            <a:stretch>
              <a:fillRect/>
            </a:stretch>
          </p:blipFill>
          <p:spPr>
            <a:xfrm>
              <a:off x="8638954" y="6538035"/>
              <a:ext cx="55260" cy="80942"/>
            </a:xfrm>
            <a:prstGeom prst="rect">
              <a:avLst/>
            </a:prstGeom>
            <a:noFill/>
          </p:spPr>
        </p:pic>
        <p:pic>
          <p:nvPicPr>
            <p:cNvPr id="145" name="Image145"/>
            <p:cNvPicPr>
              <a:picLocks noChangeAspect="1"/>
            </p:cNvPicPr>
            <p:nvPr/>
          </p:nvPicPr>
          <p:blipFill>
            <a:blip r:embed="rId20"/>
            <a:stretch>
              <a:fillRect/>
            </a:stretch>
          </p:blipFill>
          <p:spPr>
            <a:xfrm>
              <a:off x="8697976" y="6536787"/>
              <a:ext cx="66106" cy="83439"/>
            </a:xfrm>
            <a:prstGeom prst="rect">
              <a:avLst/>
            </a:prstGeom>
            <a:noFill/>
          </p:spPr>
        </p:pic>
        <p:pic>
          <p:nvPicPr>
            <p:cNvPr id="146" name="Image146"/>
            <p:cNvPicPr>
              <a:picLocks noChangeAspect="1"/>
            </p:cNvPicPr>
            <p:nvPr/>
          </p:nvPicPr>
          <p:blipFill>
            <a:blip r:embed="rId21"/>
            <a:stretch>
              <a:fillRect/>
            </a:stretch>
          </p:blipFill>
          <p:spPr>
            <a:xfrm>
              <a:off x="8770194" y="6515430"/>
              <a:ext cx="48700" cy="104796"/>
            </a:xfrm>
            <a:prstGeom prst="rect">
              <a:avLst/>
            </a:prstGeom>
            <a:noFill/>
          </p:spPr>
        </p:pic>
        <p:pic>
          <p:nvPicPr>
            <p:cNvPr id="147" name="Image147"/>
            <p:cNvPicPr>
              <a:picLocks noChangeAspect="1"/>
            </p:cNvPicPr>
            <p:nvPr/>
          </p:nvPicPr>
          <p:blipFill>
            <a:blip r:embed="rId22"/>
            <a:stretch>
              <a:fillRect/>
            </a:stretch>
          </p:blipFill>
          <p:spPr>
            <a:xfrm>
              <a:off x="8827738" y="6503701"/>
              <a:ext cx="20152" cy="115278"/>
            </a:xfrm>
            <a:prstGeom prst="rect">
              <a:avLst/>
            </a:prstGeom>
            <a:noFill/>
          </p:spPr>
        </p:pic>
        <p:pic>
          <p:nvPicPr>
            <p:cNvPr id="148" name="Image148"/>
            <p:cNvPicPr>
              <a:picLocks noChangeAspect="1"/>
            </p:cNvPicPr>
            <p:nvPr/>
          </p:nvPicPr>
          <p:blipFill>
            <a:blip r:embed="rId23"/>
            <a:stretch>
              <a:fillRect/>
            </a:stretch>
          </p:blipFill>
          <p:spPr>
            <a:xfrm>
              <a:off x="8859732" y="6536787"/>
              <a:ext cx="71356" cy="83439"/>
            </a:xfrm>
            <a:prstGeom prst="rect">
              <a:avLst/>
            </a:prstGeom>
            <a:noFill/>
          </p:spPr>
        </p:pic>
        <p:pic>
          <p:nvPicPr>
            <p:cNvPr id="149" name="Image149"/>
            <p:cNvPicPr>
              <a:picLocks noChangeAspect="1"/>
            </p:cNvPicPr>
            <p:nvPr/>
          </p:nvPicPr>
          <p:blipFill>
            <a:blip r:embed="rId24"/>
            <a:stretch>
              <a:fillRect/>
            </a:stretch>
          </p:blipFill>
          <p:spPr>
            <a:xfrm>
              <a:off x="8940646" y="6536781"/>
              <a:ext cx="64768" cy="82190"/>
            </a:xfrm>
            <a:prstGeom prst="rect">
              <a:avLst/>
            </a:prstGeom>
            <a:noFill/>
          </p:spPr>
        </p:pic>
        <p:pic>
          <p:nvPicPr>
            <p:cNvPr id="150" name="Image150"/>
            <p:cNvPicPr>
              <a:picLocks noChangeAspect="1"/>
            </p:cNvPicPr>
            <p:nvPr/>
          </p:nvPicPr>
          <p:blipFill>
            <a:blip r:embed="rId25"/>
            <a:stretch>
              <a:fillRect/>
            </a:stretch>
          </p:blipFill>
          <p:spPr>
            <a:xfrm>
              <a:off x="7750911" y="6308659"/>
              <a:ext cx="439802" cy="387192"/>
            </a:xfrm>
            <a:prstGeom prst="rect">
              <a:avLst/>
            </a:prstGeom>
            <a:noFill/>
          </p:spPr>
        </p:pic>
      </p:grpSp>
      <p:sp>
        <p:nvSpPr>
          <p:cNvPr id="151" name="Text Box151"/>
          <p:cNvSpPr txBox="1"/>
          <p:nvPr/>
        </p:nvSpPr>
        <p:spPr>
          <a:xfrm rot="16200000">
            <a:off x="-1413428" y="3346761"/>
            <a:ext cx="3535375" cy="328360"/>
          </a:xfrm>
          <a:prstGeom prst="rect">
            <a:avLst/>
          </a:prstGeom>
        </p:spPr>
        <p:txBody>
          <a:bodyPr wrap="square" lIns="0" tIns="0" rIns="0" rtlCol="0">
            <a:spAutoFit/>
          </a:bodyPr>
          <a:lstStyle/>
          <a:p>
            <a:pPr algn="l">
              <a:lnSpc>
                <a:spcPts val="0"/>
              </a:lnSpc>
            </a:pPr>
            <a:endParaRPr dirty="0"/>
          </a:p>
          <a:p>
            <a:pPr algn="l" rtl="0">
              <a:lnSpc>
                <a:spcPts val="2234"/>
              </a:lnSpc>
            </a:pPr>
            <a:r>
              <a:rPr lang="en-US" altLang="zh-CN" sz="2000" spc="1" dirty="0">
                <a:solidFill>
                  <a:srgbClr val="000000"/>
                </a:solidFill>
                <a:latin typeface="Arial"/>
                <a:ea typeface="Arial"/>
                <a:cs typeface="Arial"/>
              </a:rPr>
              <a:t>Cervical</a:t>
            </a:r>
            <a:r>
              <a:rPr lang="en-US" altLang="zh-CN" sz="2000" dirty="0">
                <a:solidFill>
                  <a:srgbClr val="000000"/>
                </a:solidFill>
                <a:latin typeface="Arial"/>
                <a:ea typeface="Arial"/>
                <a:cs typeface="Arial"/>
              </a:rPr>
              <a:t> </a:t>
            </a:r>
            <a:r>
              <a:rPr lang="en-US" altLang="zh-CN" sz="2000" spc="0" dirty="0">
                <a:solidFill>
                  <a:srgbClr val="000000"/>
                </a:solidFill>
                <a:latin typeface="Arial"/>
                <a:ea typeface="Arial"/>
                <a:cs typeface="Arial"/>
              </a:rPr>
              <a:t>cancer</a:t>
            </a:r>
            <a:r>
              <a:rPr lang="en-US" altLang="zh-CN" sz="2000" spc="-7" dirty="0">
                <a:solidFill>
                  <a:srgbClr val="000000"/>
                </a:solidFill>
                <a:latin typeface="Arial"/>
                <a:ea typeface="Arial"/>
                <a:cs typeface="Arial"/>
              </a:rPr>
              <a:t> </a:t>
            </a:r>
            <a:r>
              <a:rPr lang="en-US" altLang="zh-CN" sz="2000" spc="-1" dirty="0">
                <a:solidFill>
                  <a:srgbClr val="000000"/>
                </a:solidFill>
                <a:latin typeface="Arial"/>
                <a:ea typeface="Arial"/>
                <a:cs typeface="Arial"/>
              </a:rPr>
              <a:t>case/100,000</a:t>
            </a:r>
            <a:endParaRPr lang="en-US" altLang="zh-CN" sz="2000" dirty="0">
              <a:latin typeface="Arial"/>
              <a:ea typeface="Arial"/>
              <a:cs typeface="Arial"/>
            </a:endParaRPr>
          </a:p>
        </p:txBody>
      </p:sp>
      <p:sp>
        <p:nvSpPr>
          <p:cNvPr id="152" name="Text Box152"/>
          <p:cNvSpPr txBox="1"/>
          <p:nvPr/>
        </p:nvSpPr>
        <p:spPr>
          <a:xfrm>
            <a:off x="539552" y="176581"/>
            <a:ext cx="6968247" cy="434188"/>
          </a:xfrm>
          <a:prstGeom prst="rect">
            <a:avLst/>
          </a:prstGeom>
        </p:spPr>
        <p:txBody>
          <a:bodyPr wrap="square" lIns="0" tIns="0" rIns="0" rtlCol="0">
            <a:spAutoFit/>
          </a:bodyPr>
          <a:lstStyle/>
          <a:p>
            <a:pPr algn="l">
              <a:lnSpc>
                <a:spcPts val="0"/>
              </a:lnSpc>
            </a:pPr>
            <a:endParaRPr/>
          </a:p>
          <a:p>
            <a:pPr algn="l" rtl="0">
              <a:lnSpc>
                <a:spcPts val="3419"/>
              </a:lnSpc>
            </a:pPr>
            <a:r>
              <a:rPr lang="en-US" altLang="zh-CN" sz="2800" b="1" spc="-3" dirty="0">
                <a:solidFill>
                  <a:srgbClr val="FFFFFF"/>
                </a:solidFill>
                <a:latin typeface="Calibri"/>
                <a:ea typeface="Calibri"/>
                <a:cs typeface="Calibri"/>
              </a:rPr>
              <a:t>CERVICAL</a:t>
            </a:r>
            <a:r>
              <a:rPr lang="en-US" altLang="zh-CN" sz="2800" b="1" dirty="0">
                <a:solidFill>
                  <a:srgbClr val="FFFFFF"/>
                </a:solidFill>
                <a:latin typeface="Calibri"/>
                <a:ea typeface="Calibri"/>
                <a:cs typeface="Calibri"/>
              </a:rPr>
              <a:t> </a:t>
            </a:r>
            <a:r>
              <a:rPr lang="en-US" altLang="zh-CN" sz="2800" b="1" spc="3" dirty="0">
                <a:solidFill>
                  <a:srgbClr val="FFFFFF"/>
                </a:solidFill>
                <a:latin typeface="Calibri"/>
                <a:ea typeface="Calibri"/>
                <a:cs typeface="Calibri"/>
              </a:rPr>
              <a:t>CANCER</a:t>
            </a:r>
            <a:r>
              <a:rPr lang="en-US" altLang="zh-CN" sz="2800" b="1" dirty="0">
                <a:solidFill>
                  <a:srgbClr val="FFFFFF"/>
                </a:solidFill>
                <a:latin typeface="Calibri"/>
                <a:ea typeface="Calibri"/>
                <a:cs typeface="Calibri"/>
              </a:rPr>
              <a:t> </a:t>
            </a:r>
            <a:r>
              <a:rPr lang="en-US" altLang="zh-CN" sz="2800" b="1" spc="-17" dirty="0">
                <a:solidFill>
                  <a:srgbClr val="FFFFFF"/>
                </a:solidFill>
                <a:latin typeface="Calibri"/>
                <a:ea typeface="Calibri"/>
                <a:cs typeface="Calibri"/>
              </a:rPr>
              <a:t>ELIMINATION:</a:t>
            </a:r>
            <a:r>
              <a:rPr lang="en-US" altLang="zh-CN" sz="2800" b="1" spc="8" dirty="0">
                <a:solidFill>
                  <a:srgbClr val="FFFFFF"/>
                </a:solidFill>
                <a:latin typeface="Calibri"/>
                <a:ea typeface="Calibri"/>
                <a:cs typeface="Calibri"/>
              </a:rPr>
              <a:t> </a:t>
            </a:r>
            <a:r>
              <a:rPr lang="en-US" altLang="zh-CN" sz="2800" b="1" spc="-10" dirty="0">
                <a:solidFill>
                  <a:srgbClr val="FFFFFF"/>
                </a:solidFill>
                <a:latin typeface="Calibri"/>
                <a:ea typeface="Calibri"/>
                <a:cs typeface="Calibri"/>
              </a:rPr>
              <a:t>CONCEPTUAL</a:t>
            </a:r>
            <a:endParaRPr lang="en-US" altLang="zh-CN" sz="2800">
              <a:latin typeface="Calibri"/>
              <a:ea typeface="Calibri"/>
              <a:cs typeface="Calibri"/>
            </a:endParaRPr>
          </a:p>
        </p:txBody>
      </p:sp>
      <p:sp>
        <p:nvSpPr>
          <p:cNvPr id="153" name="Text Box153"/>
          <p:cNvSpPr txBox="1"/>
          <p:nvPr/>
        </p:nvSpPr>
        <p:spPr>
          <a:xfrm>
            <a:off x="539552" y="517957"/>
            <a:ext cx="2053784" cy="434188"/>
          </a:xfrm>
          <a:prstGeom prst="rect">
            <a:avLst/>
          </a:prstGeom>
        </p:spPr>
        <p:txBody>
          <a:bodyPr wrap="square" lIns="0" tIns="0" rIns="0" rtlCol="0">
            <a:spAutoFit/>
          </a:bodyPr>
          <a:lstStyle/>
          <a:p>
            <a:pPr algn="l">
              <a:lnSpc>
                <a:spcPts val="0"/>
              </a:lnSpc>
            </a:pPr>
            <a:endParaRPr/>
          </a:p>
          <a:p>
            <a:pPr algn="l" rtl="0">
              <a:lnSpc>
                <a:spcPts val="3419"/>
              </a:lnSpc>
            </a:pPr>
            <a:r>
              <a:rPr lang="en-US" altLang="zh-CN" sz="2800" b="1" spc="-4" dirty="0">
                <a:solidFill>
                  <a:srgbClr val="FFFFFF"/>
                </a:solidFill>
                <a:latin typeface="Calibri"/>
                <a:ea typeface="Calibri"/>
                <a:cs typeface="Calibri"/>
              </a:rPr>
              <a:t>FRAMEWORK</a:t>
            </a:r>
            <a:endParaRPr lang="en-US" altLang="zh-CN" sz="2800">
              <a:latin typeface="Calibri"/>
              <a:ea typeface="Calibri"/>
              <a:cs typeface="Calibri"/>
            </a:endParaRPr>
          </a:p>
        </p:txBody>
      </p:sp>
      <p:sp>
        <p:nvSpPr>
          <p:cNvPr id="154" name="Text Box154"/>
          <p:cNvSpPr txBox="1"/>
          <p:nvPr/>
        </p:nvSpPr>
        <p:spPr>
          <a:xfrm>
            <a:off x="5166544" y="1702905"/>
            <a:ext cx="3302806" cy="354008"/>
          </a:xfrm>
          <a:prstGeom prst="rect">
            <a:avLst/>
          </a:prstGeom>
        </p:spPr>
        <p:txBody>
          <a:bodyPr wrap="square" lIns="0" tIns="0" rIns="0" rtlCol="0">
            <a:spAutoFit/>
          </a:bodyPr>
          <a:lstStyle/>
          <a:p>
            <a:pPr algn="l">
              <a:lnSpc>
                <a:spcPts val="0"/>
              </a:lnSpc>
            </a:pPr>
            <a:endParaRPr dirty="0"/>
          </a:p>
          <a:p>
            <a:pPr algn="l" rtl="0">
              <a:lnSpc>
                <a:spcPts val="2442"/>
              </a:lnSpc>
            </a:pPr>
            <a:r>
              <a:rPr lang="ja-JP" altLang="en-US" sz="2000" b="1" spc="-3" dirty="0">
                <a:solidFill>
                  <a:srgbClr val="A973BF"/>
                </a:solidFill>
                <a:latin typeface="Calibri"/>
                <a:ea typeface="Calibri"/>
                <a:cs typeface="Calibri"/>
              </a:rPr>
              <a:t>現状のワクチン接種と検診</a:t>
            </a:r>
            <a:endParaRPr lang="en-US" altLang="zh-CN" sz="2000" dirty="0">
              <a:latin typeface="Calibri"/>
              <a:ea typeface="Calibri"/>
              <a:cs typeface="Calibri"/>
            </a:endParaRPr>
          </a:p>
        </p:txBody>
      </p:sp>
      <p:sp>
        <p:nvSpPr>
          <p:cNvPr id="156" name="Text Box156"/>
          <p:cNvSpPr txBox="1"/>
          <p:nvPr/>
        </p:nvSpPr>
        <p:spPr>
          <a:xfrm>
            <a:off x="1639104" y="2851912"/>
            <a:ext cx="2064868" cy="661784"/>
          </a:xfrm>
          <a:prstGeom prst="rect">
            <a:avLst/>
          </a:prstGeom>
        </p:spPr>
        <p:txBody>
          <a:bodyPr wrap="square" lIns="0" tIns="0" rIns="0" rtlCol="0">
            <a:spAutoFit/>
          </a:bodyPr>
          <a:lstStyle/>
          <a:p>
            <a:pPr algn="l">
              <a:lnSpc>
                <a:spcPts val="0"/>
              </a:lnSpc>
            </a:pPr>
            <a:endParaRPr dirty="0"/>
          </a:p>
          <a:p>
            <a:pPr algn="l" rtl="0">
              <a:lnSpc>
                <a:spcPts val="2442"/>
              </a:lnSpc>
            </a:pPr>
            <a:r>
              <a:rPr lang="ja-JP" altLang="en-US" sz="2000" b="1" spc="-6">
                <a:solidFill>
                  <a:srgbClr val="00B050"/>
                </a:solidFill>
                <a:latin typeface="Calibri"/>
                <a:ea typeface="Calibri"/>
                <a:cs typeface="Calibri"/>
              </a:rPr>
              <a:t>徹底的な</a:t>
            </a:r>
            <a:r>
              <a:rPr lang="ja-JP" altLang="en-US" sz="2000" b="1" spc="-6" dirty="0">
                <a:solidFill>
                  <a:srgbClr val="00B050"/>
                </a:solidFill>
                <a:latin typeface="Calibri"/>
                <a:ea typeface="Calibri"/>
                <a:cs typeface="Calibri"/>
              </a:rPr>
              <a:t>検診とワクチン接種</a:t>
            </a:r>
            <a:endParaRPr lang="en-US" altLang="zh-CN" sz="2000" dirty="0">
              <a:latin typeface="Calibri"/>
              <a:ea typeface="Calibri"/>
              <a:cs typeface="Calibri"/>
            </a:endParaRPr>
          </a:p>
        </p:txBody>
      </p:sp>
      <p:sp>
        <p:nvSpPr>
          <p:cNvPr id="158" name="Text Box158"/>
          <p:cNvSpPr txBox="1"/>
          <p:nvPr/>
        </p:nvSpPr>
        <p:spPr>
          <a:xfrm>
            <a:off x="6132396" y="3098800"/>
            <a:ext cx="2256028" cy="661784"/>
          </a:xfrm>
          <a:prstGeom prst="rect">
            <a:avLst/>
          </a:prstGeom>
        </p:spPr>
        <p:txBody>
          <a:bodyPr wrap="square" lIns="0" tIns="0" rIns="0" rtlCol="0">
            <a:spAutoFit/>
          </a:bodyPr>
          <a:lstStyle/>
          <a:p>
            <a:pPr algn="l">
              <a:lnSpc>
                <a:spcPts val="0"/>
              </a:lnSpc>
            </a:pPr>
            <a:endParaRPr dirty="0"/>
          </a:p>
          <a:p>
            <a:pPr algn="l" rtl="0">
              <a:lnSpc>
                <a:spcPts val="2442"/>
              </a:lnSpc>
            </a:pPr>
            <a:r>
              <a:rPr lang="ja-JP" altLang="en-US" sz="2000" b="1" spc="-6" dirty="0">
                <a:solidFill>
                  <a:srgbClr val="FF0000"/>
                </a:solidFill>
                <a:latin typeface="Calibri"/>
                <a:ea typeface="Calibri"/>
                <a:cs typeface="Calibri"/>
              </a:rPr>
              <a:t>徹底的な</a:t>
            </a:r>
            <a:endParaRPr lang="en-US" altLang="ja-JP" sz="2000" b="1" spc="-6" dirty="0">
              <a:solidFill>
                <a:srgbClr val="FF0000"/>
              </a:solidFill>
              <a:latin typeface="Calibri"/>
              <a:ea typeface="Calibri"/>
              <a:cs typeface="Calibri"/>
            </a:endParaRPr>
          </a:p>
          <a:p>
            <a:pPr algn="l" rtl="0">
              <a:lnSpc>
                <a:spcPts val="2442"/>
              </a:lnSpc>
            </a:pPr>
            <a:r>
              <a:rPr lang="ja-JP" altLang="en-US" sz="2000" b="1" spc="-6" dirty="0">
                <a:solidFill>
                  <a:srgbClr val="FF0000"/>
                </a:solidFill>
                <a:latin typeface="Calibri"/>
                <a:ea typeface="Calibri"/>
                <a:cs typeface="Calibri"/>
              </a:rPr>
              <a:t>ワクチン接種</a:t>
            </a:r>
            <a:endParaRPr lang="en-US" altLang="zh-CN" sz="2000" dirty="0">
              <a:latin typeface="Calibri"/>
              <a:ea typeface="Calibri"/>
              <a:cs typeface="Calibri"/>
            </a:endParaRPr>
          </a:p>
        </p:txBody>
      </p:sp>
      <p:sp>
        <p:nvSpPr>
          <p:cNvPr id="159" name="Text Box159"/>
          <p:cNvSpPr txBox="1"/>
          <p:nvPr/>
        </p:nvSpPr>
        <p:spPr>
          <a:xfrm>
            <a:off x="397386" y="5570220"/>
            <a:ext cx="1006262" cy="392480"/>
          </a:xfrm>
          <a:prstGeom prst="rect">
            <a:avLst/>
          </a:prstGeom>
        </p:spPr>
        <p:txBody>
          <a:bodyPr wrap="square" lIns="0" tIns="0" rIns="0" rtlCol="0">
            <a:spAutoFit/>
          </a:bodyPr>
          <a:lstStyle/>
          <a:p>
            <a:pPr algn="l">
              <a:lnSpc>
                <a:spcPts val="0"/>
              </a:lnSpc>
            </a:pPr>
            <a:endParaRPr dirty="0"/>
          </a:p>
          <a:p>
            <a:pPr algn="l" rtl="0">
              <a:lnSpc>
                <a:spcPts val="2681"/>
              </a:lnSpc>
            </a:pPr>
            <a:r>
              <a:rPr lang="en-US" altLang="zh-CN" sz="2400" b="1" spc="2" dirty="0">
                <a:solidFill>
                  <a:srgbClr val="8064A2"/>
                </a:solidFill>
                <a:latin typeface="Arial"/>
                <a:ea typeface="Arial"/>
                <a:cs typeface="Arial"/>
              </a:rPr>
              <a:t>2020</a:t>
            </a:r>
            <a:r>
              <a:rPr lang="ja-JP" altLang="en-US" sz="2400" b="1" spc="2" dirty="0">
                <a:solidFill>
                  <a:srgbClr val="8064A2"/>
                </a:solidFill>
                <a:latin typeface="Arial"/>
                <a:ea typeface="Arial"/>
                <a:cs typeface="Arial"/>
              </a:rPr>
              <a:t>年</a:t>
            </a:r>
            <a:endParaRPr lang="en-US" altLang="zh-CN" sz="2400" dirty="0">
              <a:latin typeface="Arial"/>
              <a:ea typeface="Arial"/>
              <a:cs typeface="Arial"/>
            </a:endParaRPr>
          </a:p>
        </p:txBody>
      </p:sp>
      <p:sp>
        <p:nvSpPr>
          <p:cNvPr id="160" name="Text Box160"/>
          <p:cNvSpPr txBox="1"/>
          <p:nvPr/>
        </p:nvSpPr>
        <p:spPr>
          <a:xfrm>
            <a:off x="2505154" y="5564124"/>
            <a:ext cx="1198817" cy="392480"/>
          </a:xfrm>
          <a:prstGeom prst="rect">
            <a:avLst/>
          </a:prstGeom>
        </p:spPr>
        <p:txBody>
          <a:bodyPr wrap="square" lIns="0" tIns="0" rIns="0" rtlCol="0">
            <a:spAutoFit/>
          </a:bodyPr>
          <a:lstStyle/>
          <a:p>
            <a:pPr algn="l">
              <a:lnSpc>
                <a:spcPts val="0"/>
              </a:lnSpc>
            </a:pPr>
            <a:endParaRPr dirty="0"/>
          </a:p>
          <a:p>
            <a:pPr algn="l" rtl="0">
              <a:lnSpc>
                <a:spcPts val="2681"/>
              </a:lnSpc>
            </a:pPr>
            <a:r>
              <a:rPr lang="en-US" altLang="zh-CN" sz="2400" b="1" spc="2" dirty="0">
                <a:solidFill>
                  <a:srgbClr val="8064A2"/>
                </a:solidFill>
                <a:latin typeface="Arial"/>
                <a:ea typeface="Arial"/>
                <a:cs typeface="Arial"/>
              </a:rPr>
              <a:t>2030</a:t>
            </a:r>
            <a:r>
              <a:rPr lang="ja-JP" altLang="en-US" sz="2400" b="1" spc="2" dirty="0">
                <a:solidFill>
                  <a:srgbClr val="8064A2"/>
                </a:solidFill>
                <a:latin typeface="Arial"/>
                <a:ea typeface="Arial"/>
                <a:cs typeface="Arial"/>
              </a:rPr>
              <a:t>年</a:t>
            </a:r>
            <a:endParaRPr lang="en-US" altLang="zh-CN" sz="2400" dirty="0">
              <a:latin typeface="Arial"/>
              <a:ea typeface="Arial"/>
              <a:cs typeface="Arial"/>
            </a:endParaRPr>
          </a:p>
        </p:txBody>
      </p:sp>
      <p:sp>
        <p:nvSpPr>
          <p:cNvPr id="161" name="Text Box161"/>
          <p:cNvSpPr txBox="1"/>
          <p:nvPr/>
        </p:nvSpPr>
        <p:spPr>
          <a:xfrm>
            <a:off x="5384402" y="5558028"/>
            <a:ext cx="1006261" cy="392480"/>
          </a:xfrm>
          <a:prstGeom prst="rect">
            <a:avLst/>
          </a:prstGeom>
        </p:spPr>
        <p:txBody>
          <a:bodyPr wrap="square" lIns="0" tIns="0" rIns="0" rtlCol="0">
            <a:spAutoFit/>
          </a:bodyPr>
          <a:lstStyle/>
          <a:p>
            <a:pPr algn="l">
              <a:lnSpc>
                <a:spcPts val="0"/>
              </a:lnSpc>
            </a:pPr>
            <a:endParaRPr dirty="0"/>
          </a:p>
          <a:p>
            <a:pPr algn="l" rtl="0">
              <a:lnSpc>
                <a:spcPts val="2681"/>
              </a:lnSpc>
            </a:pPr>
            <a:r>
              <a:rPr lang="en-US" altLang="zh-CN" sz="2400" b="1" spc="2" dirty="0">
                <a:solidFill>
                  <a:srgbClr val="8064A2"/>
                </a:solidFill>
                <a:latin typeface="Arial"/>
                <a:ea typeface="Arial"/>
                <a:cs typeface="Arial"/>
              </a:rPr>
              <a:t>2060</a:t>
            </a:r>
            <a:r>
              <a:rPr lang="ja-JP" altLang="en-US" sz="2400" b="1" spc="2" dirty="0">
                <a:solidFill>
                  <a:srgbClr val="8064A2"/>
                </a:solidFill>
                <a:latin typeface="Arial"/>
                <a:ea typeface="Arial"/>
                <a:cs typeface="Arial"/>
              </a:rPr>
              <a:t>年</a:t>
            </a:r>
            <a:endParaRPr lang="en-US" altLang="zh-CN" sz="2400" dirty="0">
              <a:latin typeface="Arial"/>
              <a:ea typeface="Arial"/>
              <a:cs typeface="Arial"/>
            </a:endParaRPr>
          </a:p>
        </p:txBody>
      </p:sp>
      <p:sp>
        <p:nvSpPr>
          <p:cNvPr id="162" name="Text Box162"/>
          <p:cNvSpPr txBox="1"/>
          <p:nvPr/>
        </p:nvSpPr>
        <p:spPr>
          <a:xfrm>
            <a:off x="7826120" y="5556904"/>
            <a:ext cx="1179291" cy="392480"/>
          </a:xfrm>
          <a:prstGeom prst="rect">
            <a:avLst/>
          </a:prstGeom>
        </p:spPr>
        <p:txBody>
          <a:bodyPr wrap="square" lIns="0" tIns="0" rIns="0" rtlCol="0">
            <a:spAutoFit/>
          </a:bodyPr>
          <a:lstStyle/>
          <a:p>
            <a:pPr algn="l">
              <a:lnSpc>
                <a:spcPts val="0"/>
              </a:lnSpc>
            </a:pPr>
            <a:endParaRPr dirty="0"/>
          </a:p>
          <a:p>
            <a:pPr algn="l" rtl="0">
              <a:lnSpc>
                <a:spcPts val="2681"/>
              </a:lnSpc>
            </a:pPr>
            <a:r>
              <a:rPr lang="en-US" altLang="zh-CN" sz="2400" b="1" spc="2" dirty="0">
                <a:solidFill>
                  <a:srgbClr val="8064A2"/>
                </a:solidFill>
                <a:latin typeface="Arial"/>
                <a:ea typeface="Arial"/>
                <a:cs typeface="Arial"/>
              </a:rPr>
              <a:t>2120</a:t>
            </a:r>
            <a:r>
              <a:rPr lang="ja-JP" altLang="en-US" sz="2400" b="1" spc="2" dirty="0">
                <a:solidFill>
                  <a:srgbClr val="8064A2"/>
                </a:solidFill>
                <a:latin typeface="Arial"/>
                <a:ea typeface="Arial"/>
                <a:cs typeface="Arial"/>
              </a:rPr>
              <a:t>年</a:t>
            </a:r>
            <a:endParaRPr lang="en-US" altLang="zh-CN" sz="2400" dirty="0">
              <a:latin typeface="Arial"/>
              <a:ea typeface="Arial"/>
              <a:cs typeface="Arial"/>
            </a:endParaRPr>
          </a:p>
        </p:txBody>
      </p:sp>
      <p:sp>
        <p:nvSpPr>
          <p:cNvPr id="47" name="角丸四角形 46"/>
          <p:cNvSpPr/>
          <p:nvPr/>
        </p:nvSpPr>
        <p:spPr>
          <a:xfrm>
            <a:off x="251520" y="116632"/>
            <a:ext cx="8640960" cy="115212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3600" dirty="0"/>
              <a:t>子宮頸がんの</a:t>
            </a:r>
            <a:r>
              <a:rPr lang="ja-JP" altLang="en-US" sz="3600" dirty="0"/>
              <a:t>排除</a:t>
            </a:r>
            <a:endParaRPr lang="en-US" altLang="ja-JP" sz="3600" dirty="0"/>
          </a:p>
          <a:p>
            <a:pPr algn="ctr"/>
            <a:r>
              <a:rPr lang="ja-JP" altLang="ja-JP" sz="3600" dirty="0"/>
              <a:t>介入方法ごとの経過の予想</a:t>
            </a:r>
          </a:p>
        </p:txBody>
      </p:sp>
      <p:sp>
        <p:nvSpPr>
          <p:cNvPr id="2" name="正方形/長方形 1"/>
          <p:cNvSpPr/>
          <p:nvPr/>
        </p:nvSpPr>
        <p:spPr>
          <a:xfrm rot="16200000">
            <a:off x="-1601654" y="3400769"/>
            <a:ext cx="400283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10</a:t>
            </a:r>
            <a:r>
              <a:rPr kumimoji="1" lang="ja-JP" altLang="en-US" dirty="0">
                <a:solidFill>
                  <a:schemeClr val="tx1"/>
                </a:solidFill>
              </a:rPr>
              <a:t>万人あたりの子宮頸がん症例数</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Image163"/>
          <p:cNvPicPr>
            <a:picLocks noChangeAspect="1"/>
          </p:cNvPicPr>
          <p:nvPr/>
        </p:nvPicPr>
        <p:blipFill>
          <a:blip r:embed="rId2"/>
          <a:stretch>
            <a:fillRect/>
          </a:stretch>
        </p:blipFill>
        <p:spPr>
          <a:xfrm>
            <a:off x="10754" y="315416"/>
            <a:ext cx="9144000" cy="6858000"/>
          </a:xfrm>
          <a:prstGeom prst="rect">
            <a:avLst/>
          </a:prstGeom>
          <a:noFill/>
        </p:spPr>
      </p:pic>
      <p:pic>
        <p:nvPicPr>
          <p:cNvPr id="164" name="Image164"/>
          <p:cNvPicPr>
            <a:picLocks noChangeAspect="1"/>
          </p:cNvPicPr>
          <p:nvPr/>
        </p:nvPicPr>
        <p:blipFill>
          <a:blip r:embed="rId3"/>
          <a:stretch>
            <a:fillRect/>
          </a:stretch>
        </p:blipFill>
        <p:spPr>
          <a:xfrm>
            <a:off x="251520" y="116634"/>
            <a:ext cx="8644334" cy="968732"/>
          </a:xfrm>
          <a:prstGeom prst="rect">
            <a:avLst/>
          </a:prstGeom>
          <a:noFill/>
        </p:spPr>
      </p:pic>
      <p:pic>
        <p:nvPicPr>
          <p:cNvPr id="165" name="Image165"/>
          <p:cNvPicPr>
            <a:picLocks noChangeAspect="1"/>
          </p:cNvPicPr>
          <p:nvPr/>
        </p:nvPicPr>
        <p:blipFill>
          <a:blip r:embed="rId4"/>
          <a:stretch>
            <a:fillRect/>
          </a:stretch>
        </p:blipFill>
        <p:spPr>
          <a:xfrm>
            <a:off x="5348990" y="1753425"/>
            <a:ext cx="600884" cy="217116"/>
          </a:xfrm>
          <a:prstGeom prst="rect">
            <a:avLst/>
          </a:prstGeom>
          <a:noFill/>
        </p:spPr>
      </p:pic>
      <p:pic>
        <p:nvPicPr>
          <p:cNvPr id="166" name="Image166"/>
          <p:cNvPicPr>
            <a:picLocks noChangeAspect="1"/>
          </p:cNvPicPr>
          <p:nvPr/>
        </p:nvPicPr>
        <p:blipFill>
          <a:blip r:embed="rId5"/>
          <a:stretch>
            <a:fillRect/>
          </a:stretch>
        </p:blipFill>
        <p:spPr>
          <a:xfrm>
            <a:off x="6327268" y="4911312"/>
            <a:ext cx="396095" cy="392198"/>
          </a:xfrm>
          <a:prstGeom prst="rect">
            <a:avLst/>
          </a:prstGeom>
          <a:noFill/>
        </p:spPr>
      </p:pic>
      <p:grpSp>
        <p:nvGrpSpPr>
          <p:cNvPr id="167" name="Group167"/>
          <p:cNvGrpSpPr/>
          <p:nvPr/>
        </p:nvGrpSpPr>
        <p:grpSpPr>
          <a:xfrm>
            <a:off x="7750911" y="6308659"/>
            <a:ext cx="1254503" cy="387192"/>
            <a:chOff x="7750911" y="6308659"/>
            <a:chExt cx="1254503" cy="387192"/>
          </a:xfrm>
        </p:grpSpPr>
        <p:pic>
          <p:nvPicPr>
            <p:cNvPr id="168" name="Image168"/>
            <p:cNvPicPr>
              <a:picLocks noChangeAspect="1"/>
            </p:cNvPicPr>
            <p:nvPr/>
          </p:nvPicPr>
          <p:blipFill>
            <a:blip r:embed="rId6"/>
            <a:stretch>
              <a:fillRect/>
            </a:stretch>
          </p:blipFill>
          <p:spPr>
            <a:xfrm>
              <a:off x="8225828" y="6358790"/>
              <a:ext cx="126779" cy="109721"/>
            </a:xfrm>
            <a:prstGeom prst="rect">
              <a:avLst/>
            </a:prstGeom>
            <a:noFill/>
          </p:spPr>
        </p:pic>
        <p:pic>
          <p:nvPicPr>
            <p:cNvPr id="169" name="Image169"/>
            <p:cNvPicPr>
              <a:picLocks noChangeAspect="1"/>
            </p:cNvPicPr>
            <p:nvPr/>
          </p:nvPicPr>
          <p:blipFill>
            <a:blip r:embed="rId7"/>
            <a:stretch>
              <a:fillRect/>
            </a:stretch>
          </p:blipFill>
          <p:spPr>
            <a:xfrm>
              <a:off x="8347119" y="6386314"/>
              <a:ext cx="71425" cy="83370"/>
            </a:xfrm>
            <a:prstGeom prst="rect">
              <a:avLst/>
            </a:prstGeom>
            <a:noFill/>
          </p:spPr>
        </p:pic>
        <p:pic>
          <p:nvPicPr>
            <p:cNvPr id="170" name="Image170"/>
            <p:cNvPicPr>
              <a:picLocks noChangeAspect="1"/>
            </p:cNvPicPr>
            <p:nvPr/>
          </p:nvPicPr>
          <p:blipFill>
            <a:blip r:embed="rId8"/>
            <a:stretch>
              <a:fillRect/>
            </a:stretch>
          </p:blipFill>
          <p:spPr>
            <a:xfrm>
              <a:off x="8426774" y="6386312"/>
              <a:ext cx="42576" cy="82199"/>
            </a:xfrm>
            <a:prstGeom prst="rect">
              <a:avLst/>
            </a:prstGeom>
            <a:noFill/>
          </p:spPr>
        </p:pic>
        <p:pic>
          <p:nvPicPr>
            <p:cNvPr id="171" name="Image171"/>
            <p:cNvPicPr>
              <a:picLocks noChangeAspect="1"/>
            </p:cNvPicPr>
            <p:nvPr/>
          </p:nvPicPr>
          <p:blipFill>
            <a:blip r:embed="rId9"/>
            <a:stretch>
              <a:fillRect/>
            </a:stretch>
          </p:blipFill>
          <p:spPr>
            <a:xfrm>
              <a:off x="8476884" y="6350657"/>
              <a:ext cx="19604" cy="117852"/>
            </a:xfrm>
            <a:prstGeom prst="rect">
              <a:avLst/>
            </a:prstGeom>
            <a:noFill/>
          </p:spPr>
        </p:pic>
        <p:pic>
          <p:nvPicPr>
            <p:cNvPr id="172" name="Image172"/>
            <p:cNvPicPr>
              <a:picLocks noChangeAspect="1"/>
            </p:cNvPicPr>
            <p:nvPr/>
          </p:nvPicPr>
          <p:blipFill>
            <a:blip r:embed="rId10"/>
            <a:stretch>
              <a:fillRect/>
            </a:stretch>
          </p:blipFill>
          <p:spPr>
            <a:xfrm>
              <a:off x="8506604" y="6350661"/>
              <a:ext cx="69462" cy="119025"/>
            </a:xfrm>
            <a:prstGeom prst="rect">
              <a:avLst/>
            </a:prstGeom>
            <a:noFill/>
          </p:spPr>
        </p:pic>
        <p:pic>
          <p:nvPicPr>
            <p:cNvPr id="173" name="Image173"/>
            <p:cNvPicPr>
              <a:picLocks noChangeAspect="1"/>
            </p:cNvPicPr>
            <p:nvPr/>
          </p:nvPicPr>
          <p:blipFill>
            <a:blip r:embed="rId11"/>
            <a:stretch>
              <a:fillRect/>
            </a:stretch>
          </p:blipFill>
          <p:spPr>
            <a:xfrm>
              <a:off x="8630014" y="6358790"/>
              <a:ext cx="72918" cy="109721"/>
            </a:xfrm>
            <a:prstGeom prst="rect">
              <a:avLst/>
            </a:prstGeom>
            <a:noFill/>
          </p:spPr>
        </p:pic>
        <p:pic>
          <p:nvPicPr>
            <p:cNvPr id="174" name="Image174"/>
            <p:cNvPicPr>
              <a:picLocks noChangeAspect="1"/>
            </p:cNvPicPr>
            <p:nvPr/>
          </p:nvPicPr>
          <p:blipFill>
            <a:blip r:embed="rId12"/>
            <a:stretch>
              <a:fillRect/>
            </a:stretch>
          </p:blipFill>
          <p:spPr>
            <a:xfrm>
              <a:off x="8713982" y="6386312"/>
              <a:ext cx="65852" cy="83377"/>
            </a:xfrm>
            <a:prstGeom prst="rect">
              <a:avLst/>
            </a:prstGeom>
            <a:noFill/>
          </p:spPr>
        </p:pic>
        <p:pic>
          <p:nvPicPr>
            <p:cNvPr id="175" name="Image175"/>
            <p:cNvPicPr>
              <a:picLocks noChangeAspect="1"/>
            </p:cNvPicPr>
            <p:nvPr/>
          </p:nvPicPr>
          <p:blipFill>
            <a:blip r:embed="rId13"/>
            <a:stretch>
              <a:fillRect/>
            </a:stretch>
          </p:blipFill>
          <p:spPr>
            <a:xfrm>
              <a:off x="8783452" y="6386313"/>
              <a:ext cx="66106" cy="83370"/>
            </a:xfrm>
            <a:prstGeom prst="rect">
              <a:avLst/>
            </a:prstGeom>
            <a:noFill/>
          </p:spPr>
        </p:pic>
        <p:pic>
          <p:nvPicPr>
            <p:cNvPr id="176" name="Image176"/>
            <p:cNvPicPr>
              <a:picLocks noChangeAspect="1"/>
            </p:cNvPicPr>
            <p:nvPr/>
          </p:nvPicPr>
          <p:blipFill>
            <a:blip r:embed="rId9"/>
            <a:stretch>
              <a:fillRect/>
            </a:stretch>
          </p:blipFill>
          <p:spPr>
            <a:xfrm>
              <a:off x="8861224" y="6350657"/>
              <a:ext cx="19524" cy="117852"/>
            </a:xfrm>
            <a:prstGeom prst="rect">
              <a:avLst/>
            </a:prstGeom>
            <a:noFill/>
          </p:spPr>
        </p:pic>
        <p:pic>
          <p:nvPicPr>
            <p:cNvPr id="177" name="Image177"/>
            <p:cNvPicPr>
              <a:picLocks noChangeAspect="1"/>
            </p:cNvPicPr>
            <p:nvPr/>
          </p:nvPicPr>
          <p:blipFill>
            <a:blip r:embed="rId14"/>
            <a:stretch>
              <a:fillRect/>
            </a:stretch>
          </p:blipFill>
          <p:spPr>
            <a:xfrm>
              <a:off x="8887428" y="6364964"/>
              <a:ext cx="48682" cy="104719"/>
            </a:xfrm>
            <a:prstGeom prst="rect">
              <a:avLst/>
            </a:prstGeom>
            <a:noFill/>
          </p:spPr>
        </p:pic>
        <p:pic>
          <p:nvPicPr>
            <p:cNvPr id="178" name="Image178"/>
            <p:cNvPicPr>
              <a:picLocks noChangeAspect="1"/>
            </p:cNvPicPr>
            <p:nvPr/>
          </p:nvPicPr>
          <p:blipFill>
            <a:blip r:embed="rId15"/>
            <a:stretch>
              <a:fillRect/>
            </a:stretch>
          </p:blipFill>
          <p:spPr>
            <a:xfrm>
              <a:off x="8941362" y="6350660"/>
              <a:ext cx="64050" cy="117853"/>
            </a:xfrm>
            <a:prstGeom prst="rect">
              <a:avLst/>
            </a:prstGeom>
            <a:noFill/>
          </p:spPr>
        </p:pic>
        <p:pic>
          <p:nvPicPr>
            <p:cNvPr id="179" name="Image179"/>
            <p:cNvPicPr>
              <a:picLocks noChangeAspect="1"/>
            </p:cNvPicPr>
            <p:nvPr/>
          </p:nvPicPr>
          <p:blipFill>
            <a:blip r:embed="rId16"/>
            <a:stretch>
              <a:fillRect/>
            </a:stretch>
          </p:blipFill>
          <p:spPr>
            <a:xfrm>
              <a:off x="8230929" y="6507774"/>
              <a:ext cx="87487" cy="112758"/>
            </a:xfrm>
            <a:prstGeom prst="rect">
              <a:avLst/>
            </a:prstGeom>
            <a:noFill/>
          </p:spPr>
        </p:pic>
        <p:pic>
          <p:nvPicPr>
            <p:cNvPr id="180" name="Image180"/>
            <p:cNvPicPr>
              <a:picLocks noChangeAspect="1"/>
            </p:cNvPicPr>
            <p:nvPr/>
          </p:nvPicPr>
          <p:blipFill>
            <a:blip r:embed="rId17"/>
            <a:stretch>
              <a:fillRect/>
            </a:stretch>
          </p:blipFill>
          <p:spPr>
            <a:xfrm>
              <a:off x="8329327" y="6536787"/>
              <a:ext cx="42576" cy="82190"/>
            </a:xfrm>
            <a:prstGeom prst="rect">
              <a:avLst/>
            </a:prstGeom>
            <a:noFill/>
          </p:spPr>
        </p:pic>
        <p:pic>
          <p:nvPicPr>
            <p:cNvPr id="181" name="Image181"/>
            <p:cNvPicPr>
              <a:picLocks noChangeAspect="1"/>
            </p:cNvPicPr>
            <p:nvPr/>
          </p:nvPicPr>
          <p:blipFill>
            <a:blip r:embed="rId18"/>
            <a:stretch>
              <a:fillRect/>
            </a:stretch>
          </p:blipFill>
          <p:spPr>
            <a:xfrm>
              <a:off x="8375818" y="6536787"/>
              <a:ext cx="69624" cy="117065"/>
            </a:xfrm>
            <a:prstGeom prst="rect">
              <a:avLst/>
            </a:prstGeom>
            <a:noFill/>
          </p:spPr>
        </p:pic>
        <p:pic>
          <p:nvPicPr>
            <p:cNvPr id="182" name="Image182"/>
            <p:cNvPicPr>
              <a:picLocks noChangeAspect="1"/>
            </p:cNvPicPr>
            <p:nvPr/>
          </p:nvPicPr>
          <p:blipFill>
            <a:blip r:embed="rId19"/>
            <a:stretch>
              <a:fillRect/>
            </a:stretch>
          </p:blipFill>
          <p:spPr>
            <a:xfrm>
              <a:off x="8453118" y="6536787"/>
              <a:ext cx="66106" cy="83439"/>
            </a:xfrm>
            <a:prstGeom prst="rect">
              <a:avLst/>
            </a:prstGeom>
            <a:noFill/>
          </p:spPr>
        </p:pic>
        <p:pic>
          <p:nvPicPr>
            <p:cNvPr id="183" name="Image183"/>
            <p:cNvPicPr>
              <a:picLocks noChangeAspect="1"/>
            </p:cNvPicPr>
            <p:nvPr/>
          </p:nvPicPr>
          <p:blipFill>
            <a:blip r:embed="rId20"/>
            <a:stretch>
              <a:fillRect/>
            </a:stretch>
          </p:blipFill>
          <p:spPr>
            <a:xfrm>
              <a:off x="8530356" y="6536787"/>
              <a:ext cx="64760" cy="82190"/>
            </a:xfrm>
            <a:prstGeom prst="rect">
              <a:avLst/>
            </a:prstGeom>
            <a:noFill/>
          </p:spPr>
        </p:pic>
        <p:pic>
          <p:nvPicPr>
            <p:cNvPr id="184" name="Image184"/>
            <p:cNvPicPr>
              <a:picLocks noChangeAspect="1"/>
            </p:cNvPicPr>
            <p:nvPr/>
          </p:nvPicPr>
          <p:blipFill>
            <a:blip r:embed="rId21"/>
            <a:stretch>
              <a:fillRect/>
            </a:stretch>
          </p:blipFill>
          <p:spPr>
            <a:xfrm>
              <a:off x="8609150" y="6503701"/>
              <a:ext cx="20146" cy="115278"/>
            </a:xfrm>
            <a:prstGeom prst="rect">
              <a:avLst/>
            </a:prstGeom>
            <a:noFill/>
          </p:spPr>
        </p:pic>
        <p:pic>
          <p:nvPicPr>
            <p:cNvPr id="185" name="Image185"/>
            <p:cNvPicPr>
              <a:picLocks noChangeAspect="1"/>
            </p:cNvPicPr>
            <p:nvPr/>
          </p:nvPicPr>
          <p:blipFill>
            <a:blip r:embed="rId22"/>
            <a:stretch>
              <a:fillRect/>
            </a:stretch>
          </p:blipFill>
          <p:spPr>
            <a:xfrm>
              <a:off x="8638954" y="6538035"/>
              <a:ext cx="55260" cy="80942"/>
            </a:xfrm>
            <a:prstGeom prst="rect">
              <a:avLst/>
            </a:prstGeom>
            <a:noFill/>
          </p:spPr>
        </p:pic>
        <p:pic>
          <p:nvPicPr>
            <p:cNvPr id="186" name="Image186"/>
            <p:cNvPicPr>
              <a:picLocks noChangeAspect="1"/>
            </p:cNvPicPr>
            <p:nvPr/>
          </p:nvPicPr>
          <p:blipFill>
            <a:blip r:embed="rId23"/>
            <a:stretch>
              <a:fillRect/>
            </a:stretch>
          </p:blipFill>
          <p:spPr>
            <a:xfrm>
              <a:off x="8697976" y="6536787"/>
              <a:ext cx="66106" cy="83439"/>
            </a:xfrm>
            <a:prstGeom prst="rect">
              <a:avLst/>
            </a:prstGeom>
            <a:noFill/>
          </p:spPr>
        </p:pic>
        <p:pic>
          <p:nvPicPr>
            <p:cNvPr id="187" name="Image187"/>
            <p:cNvPicPr>
              <a:picLocks noChangeAspect="1"/>
            </p:cNvPicPr>
            <p:nvPr/>
          </p:nvPicPr>
          <p:blipFill>
            <a:blip r:embed="rId24"/>
            <a:stretch>
              <a:fillRect/>
            </a:stretch>
          </p:blipFill>
          <p:spPr>
            <a:xfrm>
              <a:off x="8770194" y="6515430"/>
              <a:ext cx="48700" cy="104796"/>
            </a:xfrm>
            <a:prstGeom prst="rect">
              <a:avLst/>
            </a:prstGeom>
            <a:noFill/>
          </p:spPr>
        </p:pic>
        <p:pic>
          <p:nvPicPr>
            <p:cNvPr id="188" name="Image188"/>
            <p:cNvPicPr>
              <a:picLocks noChangeAspect="1"/>
            </p:cNvPicPr>
            <p:nvPr/>
          </p:nvPicPr>
          <p:blipFill>
            <a:blip r:embed="rId25"/>
            <a:stretch>
              <a:fillRect/>
            </a:stretch>
          </p:blipFill>
          <p:spPr>
            <a:xfrm>
              <a:off x="8827738" y="6503701"/>
              <a:ext cx="20152" cy="115278"/>
            </a:xfrm>
            <a:prstGeom prst="rect">
              <a:avLst/>
            </a:prstGeom>
            <a:noFill/>
          </p:spPr>
        </p:pic>
        <p:pic>
          <p:nvPicPr>
            <p:cNvPr id="189" name="Image189"/>
            <p:cNvPicPr>
              <a:picLocks noChangeAspect="1"/>
            </p:cNvPicPr>
            <p:nvPr/>
          </p:nvPicPr>
          <p:blipFill>
            <a:blip r:embed="rId26"/>
            <a:stretch>
              <a:fillRect/>
            </a:stretch>
          </p:blipFill>
          <p:spPr>
            <a:xfrm>
              <a:off x="8859732" y="6536787"/>
              <a:ext cx="71356" cy="83439"/>
            </a:xfrm>
            <a:prstGeom prst="rect">
              <a:avLst/>
            </a:prstGeom>
            <a:noFill/>
          </p:spPr>
        </p:pic>
        <p:pic>
          <p:nvPicPr>
            <p:cNvPr id="190" name="Image190"/>
            <p:cNvPicPr>
              <a:picLocks noChangeAspect="1"/>
            </p:cNvPicPr>
            <p:nvPr/>
          </p:nvPicPr>
          <p:blipFill>
            <a:blip r:embed="rId27"/>
            <a:stretch>
              <a:fillRect/>
            </a:stretch>
          </p:blipFill>
          <p:spPr>
            <a:xfrm>
              <a:off x="8940646" y="6536781"/>
              <a:ext cx="64768" cy="82190"/>
            </a:xfrm>
            <a:prstGeom prst="rect">
              <a:avLst/>
            </a:prstGeom>
            <a:noFill/>
          </p:spPr>
        </p:pic>
        <p:pic>
          <p:nvPicPr>
            <p:cNvPr id="191" name="Image191"/>
            <p:cNvPicPr>
              <a:picLocks noChangeAspect="1"/>
            </p:cNvPicPr>
            <p:nvPr/>
          </p:nvPicPr>
          <p:blipFill>
            <a:blip r:embed="rId28"/>
            <a:stretch>
              <a:fillRect/>
            </a:stretch>
          </p:blipFill>
          <p:spPr>
            <a:xfrm>
              <a:off x="7750911" y="6308659"/>
              <a:ext cx="439802" cy="387192"/>
            </a:xfrm>
            <a:prstGeom prst="rect">
              <a:avLst/>
            </a:prstGeom>
            <a:noFill/>
          </p:spPr>
        </p:pic>
      </p:grpSp>
      <p:sp>
        <p:nvSpPr>
          <p:cNvPr id="193" name="Text Box193"/>
          <p:cNvSpPr txBox="1"/>
          <p:nvPr/>
        </p:nvSpPr>
        <p:spPr>
          <a:xfrm>
            <a:off x="539552" y="185318"/>
            <a:ext cx="7737228" cy="664769"/>
          </a:xfrm>
          <a:prstGeom prst="rect">
            <a:avLst/>
          </a:prstGeom>
        </p:spPr>
        <p:txBody>
          <a:bodyPr wrap="square" lIns="0" tIns="0" rIns="0" rtlCol="0">
            <a:spAutoFit/>
          </a:bodyPr>
          <a:lstStyle/>
          <a:p>
            <a:pPr algn="l">
              <a:lnSpc>
                <a:spcPts val="0"/>
              </a:lnSpc>
            </a:pPr>
            <a:endParaRPr/>
          </a:p>
          <a:p>
            <a:pPr algn="l" rtl="0">
              <a:lnSpc>
                <a:spcPts val="2617"/>
              </a:lnSpc>
            </a:pPr>
            <a:r>
              <a:rPr lang="en-US" altLang="zh-CN" sz="2400" b="1" spc="-4" dirty="0">
                <a:solidFill>
                  <a:srgbClr val="FFFFFF"/>
                </a:solidFill>
                <a:latin typeface="Calibri"/>
                <a:ea typeface="Calibri"/>
                <a:cs typeface="Calibri"/>
              </a:rPr>
              <a:t>INCREASING</a:t>
            </a:r>
            <a:r>
              <a:rPr lang="en-US" altLang="zh-CN" sz="2400" b="1" spc="-9" dirty="0">
                <a:solidFill>
                  <a:srgbClr val="FFFFFF"/>
                </a:solidFill>
                <a:latin typeface="Calibri"/>
                <a:ea typeface="Calibri"/>
                <a:cs typeface="Calibri"/>
              </a:rPr>
              <a:t> </a:t>
            </a:r>
            <a:r>
              <a:rPr lang="en-US" altLang="zh-CN" sz="2400" b="1" spc="-6" dirty="0">
                <a:solidFill>
                  <a:srgbClr val="FFFFFF"/>
                </a:solidFill>
                <a:latin typeface="Calibri"/>
                <a:ea typeface="Calibri"/>
                <a:cs typeface="Calibri"/>
              </a:rPr>
              <a:t>ACCESS</a:t>
            </a:r>
            <a:r>
              <a:rPr lang="en-US" altLang="zh-CN" sz="2400" b="1" spc="-7" dirty="0">
                <a:solidFill>
                  <a:srgbClr val="FFFFFF"/>
                </a:solidFill>
                <a:latin typeface="Calibri"/>
                <a:ea typeface="Calibri"/>
                <a:cs typeface="Calibri"/>
              </a:rPr>
              <a:t> </a:t>
            </a:r>
            <a:r>
              <a:rPr lang="en-US" altLang="zh-CN" sz="2400" b="1" spc="-33" dirty="0">
                <a:solidFill>
                  <a:srgbClr val="FFFFFF"/>
                </a:solidFill>
                <a:latin typeface="Calibri"/>
                <a:ea typeface="Calibri"/>
                <a:cs typeface="Calibri"/>
              </a:rPr>
              <a:t>TO</a:t>
            </a:r>
            <a:r>
              <a:rPr lang="en-US" altLang="zh-CN" sz="2400" b="1" dirty="0">
                <a:solidFill>
                  <a:srgbClr val="FFFFFF"/>
                </a:solidFill>
                <a:latin typeface="Calibri"/>
                <a:ea typeface="Calibri"/>
                <a:cs typeface="Calibri"/>
              </a:rPr>
              <a:t> </a:t>
            </a:r>
            <a:r>
              <a:rPr lang="en-US" altLang="zh-CN" sz="2400" b="1" spc="-3" dirty="0">
                <a:solidFill>
                  <a:srgbClr val="FFFFFF"/>
                </a:solidFill>
                <a:latin typeface="Calibri"/>
                <a:ea typeface="Calibri"/>
                <a:cs typeface="Calibri"/>
              </a:rPr>
              <a:t>INTERVENTIONS</a:t>
            </a:r>
            <a:r>
              <a:rPr lang="en-US" altLang="zh-CN" sz="2400" b="1" dirty="0">
                <a:solidFill>
                  <a:srgbClr val="FFFFFF"/>
                </a:solidFill>
                <a:latin typeface="Calibri"/>
                <a:ea typeface="Calibri"/>
                <a:cs typeface="Calibri"/>
              </a:rPr>
              <a:t> </a:t>
            </a:r>
            <a:r>
              <a:rPr lang="en-US" altLang="zh-CN" sz="2400" b="1" spc="-4" dirty="0">
                <a:solidFill>
                  <a:srgbClr val="FFFFFF"/>
                </a:solidFill>
                <a:latin typeface="Calibri"/>
                <a:ea typeface="Calibri"/>
                <a:cs typeface="Calibri"/>
              </a:rPr>
              <a:t>2030</a:t>
            </a:r>
            <a:r>
              <a:rPr lang="en-US" altLang="zh-CN" sz="2400" b="1" spc="-8" dirty="0">
                <a:solidFill>
                  <a:srgbClr val="FFFFFF"/>
                </a:solidFill>
                <a:latin typeface="Calibri"/>
                <a:ea typeface="Calibri"/>
                <a:cs typeface="Calibri"/>
              </a:rPr>
              <a:t> </a:t>
            </a:r>
            <a:r>
              <a:rPr lang="en-US" altLang="zh-CN" sz="2400" b="1" spc="-29" dirty="0">
                <a:solidFill>
                  <a:srgbClr val="FFFFFF"/>
                </a:solidFill>
                <a:latin typeface="Calibri"/>
                <a:ea typeface="Calibri"/>
                <a:cs typeface="Calibri"/>
              </a:rPr>
              <a:t>VACCINATION,</a:t>
            </a:r>
            <a:r>
              <a:rPr lang="en-US" altLang="zh-CN" sz="2400" b="1" dirty="0">
                <a:solidFill>
                  <a:srgbClr val="FFFFFF"/>
                </a:solidFill>
                <a:latin typeface="Calibri"/>
                <a:ea typeface="Calibri"/>
                <a:cs typeface="Calibri"/>
              </a:rPr>
              <a:t> </a:t>
            </a:r>
            <a:r>
              <a:rPr lang="en-US" altLang="zh-CN" sz="2400" b="1" spc="0" dirty="0">
                <a:solidFill>
                  <a:srgbClr val="FFFFFF"/>
                </a:solidFill>
                <a:latin typeface="Calibri"/>
                <a:ea typeface="Calibri"/>
                <a:cs typeface="Calibri"/>
              </a:rPr>
              <a:t>SCREENING</a:t>
            </a:r>
            <a:r>
              <a:rPr lang="en-US" altLang="zh-CN" sz="2400" b="1" spc="-12" dirty="0">
                <a:solidFill>
                  <a:srgbClr val="FFFFFF"/>
                </a:solidFill>
                <a:latin typeface="Calibri"/>
                <a:ea typeface="Calibri"/>
                <a:cs typeface="Calibri"/>
              </a:rPr>
              <a:t> </a:t>
            </a:r>
            <a:r>
              <a:rPr lang="en-US" altLang="zh-CN" sz="2400" b="1" spc="0" dirty="0">
                <a:solidFill>
                  <a:srgbClr val="FFFFFF"/>
                </a:solidFill>
                <a:latin typeface="Calibri"/>
                <a:ea typeface="Calibri"/>
                <a:cs typeface="Calibri"/>
              </a:rPr>
              <a:t>&amp;</a:t>
            </a:r>
            <a:r>
              <a:rPr lang="en-US" altLang="zh-CN" sz="2400" b="1" spc="-10" dirty="0">
                <a:solidFill>
                  <a:srgbClr val="FFFFFF"/>
                </a:solidFill>
                <a:latin typeface="Calibri"/>
                <a:ea typeface="Calibri"/>
                <a:cs typeface="Calibri"/>
              </a:rPr>
              <a:t> </a:t>
            </a:r>
            <a:r>
              <a:rPr lang="en-US" altLang="zh-CN" sz="2400" b="1" spc="-25" dirty="0">
                <a:solidFill>
                  <a:srgbClr val="FFFFFF"/>
                </a:solidFill>
                <a:latin typeface="Calibri"/>
                <a:ea typeface="Calibri"/>
                <a:cs typeface="Calibri"/>
              </a:rPr>
              <a:t>TREATMENT</a:t>
            </a:r>
            <a:r>
              <a:rPr lang="en-US" altLang="zh-CN" sz="2400" b="1" dirty="0">
                <a:solidFill>
                  <a:srgbClr val="FFFFFF"/>
                </a:solidFill>
                <a:latin typeface="Calibri"/>
                <a:ea typeface="Calibri"/>
                <a:cs typeface="Calibri"/>
              </a:rPr>
              <a:t> </a:t>
            </a:r>
            <a:r>
              <a:rPr lang="en-US" altLang="zh-CN" sz="2400" b="1" spc="-10" dirty="0">
                <a:solidFill>
                  <a:srgbClr val="FFFFFF"/>
                </a:solidFill>
                <a:latin typeface="Calibri"/>
                <a:ea typeface="Calibri"/>
                <a:cs typeface="Calibri"/>
              </a:rPr>
              <a:t>COVERAGE</a:t>
            </a:r>
            <a:r>
              <a:rPr lang="en-US" altLang="zh-CN" sz="2400" b="1" dirty="0">
                <a:solidFill>
                  <a:srgbClr val="FFFFFF"/>
                </a:solidFill>
                <a:latin typeface="Calibri"/>
                <a:ea typeface="Calibri"/>
                <a:cs typeface="Calibri"/>
              </a:rPr>
              <a:t> </a:t>
            </a:r>
            <a:r>
              <a:rPr lang="en-US" altLang="zh-CN" sz="2400" b="1" spc="-32" dirty="0">
                <a:solidFill>
                  <a:srgbClr val="FFFFFF"/>
                </a:solidFill>
                <a:latin typeface="Calibri"/>
                <a:ea typeface="Calibri"/>
                <a:cs typeface="Calibri"/>
              </a:rPr>
              <a:t>TARGETS</a:t>
            </a:r>
            <a:endParaRPr lang="en-US" altLang="zh-CN" sz="2400">
              <a:latin typeface="Calibri"/>
              <a:ea typeface="Calibri"/>
              <a:cs typeface="Calibri"/>
            </a:endParaRPr>
          </a:p>
        </p:txBody>
      </p:sp>
      <p:sp>
        <p:nvSpPr>
          <p:cNvPr id="194" name="Text Box194"/>
          <p:cNvSpPr txBox="1"/>
          <p:nvPr/>
        </p:nvSpPr>
        <p:spPr>
          <a:xfrm>
            <a:off x="1331640" y="1633444"/>
            <a:ext cx="1967891" cy="482248"/>
          </a:xfrm>
          <a:prstGeom prst="rect">
            <a:avLst/>
          </a:prstGeom>
        </p:spPr>
        <p:txBody>
          <a:bodyPr wrap="square" lIns="0" tIns="0" rIns="0" rtlCol="0">
            <a:spAutoFit/>
          </a:bodyPr>
          <a:lstStyle/>
          <a:p>
            <a:pPr algn="l">
              <a:lnSpc>
                <a:spcPts val="0"/>
              </a:lnSpc>
            </a:pPr>
            <a:endParaRPr dirty="0"/>
          </a:p>
          <a:p>
            <a:pPr algn="l" rtl="0">
              <a:lnSpc>
                <a:spcPts val="3419"/>
              </a:lnSpc>
            </a:pPr>
            <a:r>
              <a:rPr lang="ja-JP" altLang="en-US" sz="2800" b="1" spc="-9" dirty="0">
                <a:solidFill>
                  <a:srgbClr val="660066"/>
                </a:solidFill>
                <a:latin typeface="Calibri"/>
                <a:ea typeface="Calibri"/>
                <a:cs typeface="Calibri"/>
              </a:rPr>
              <a:t>この時点で</a:t>
            </a:r>
            <a:r>
              <a:rPr lang="en-US" altLang="zh-CN" sz="2000" b="1" spc="0" dirty="0">
                <a:solidFill>
                  <a:srgbClr val="660066"/>
                </a:solidFill>
                <a:latin typeface="Calibri"/>
                <a:ea typeface="Calibri"/>
                <a:cs typeface="Calibri"/>
              </a:rPr>
              <a:t>:</a:t>
            </a:r>
            <a:endParaRPr lang="en-US" altLang="zh-CN" sz="2000" dirty="0">
              <a:latin typeface="Calibri"/>
              <a:ea typeface="Calibri"/>
              <a:cs typeface="Calibri"/>
            </a:endParaRPr>
          </a:p>
        </p:txBody>
      </p:sp>
      <p:sp>
        <p:nvSpPr>
          <p:cNvPr id="195" name="Text Box195"/>
          <p:cNvSpPr txBox="1"/>
          <p:nvPr/>
        </p:nvSpPr>
        <p:spPr>
          <a:xfrm>
            <a:off x="3222319" y="1509009"/>
            <a:ext cx="1972933" cy="969561"/>
          </a:xfrm>
          <a:prstGeom prst="rect">
            <a:avLst/>
          </a:prstGeom>
          <a:ln w="28575">
            <a:solidFill>
              <a:schemeClr val="accent3"/>
            </a:solidFill>
          </a:ln>
        </p:spPr>
        <p:txBody>
          <a:bodyPr wrap="square" lIns="0" tIns="0" rIns="0" rtlCol="0">
            <a:spAutoFit/>
          </a:bodyPr>
          <a:lstStyle/>
          <a:p>
            <a:pPr algn="l">
              <a:lnSpc>
                <a:spcPts val="0"/>
              </a:lnSpc>
            </a:pPr>
            <a:endParaRPr sz="1400" dirty="0"/>
          </a:p>
          <a:p>
            <a:pPr>
              <a:lnSpc>
                <a:spcPts val="2442"/>
              </a:lnSpc>
            </a:pPr>
            <a:r>
              <a:rPr lang="en-US" altLang="ja-JP" sz="1400" b="1" spc="-29" dirty="0">
                <a:solidFill>
                  <a:srgbClr val="00B050"/>
                </a:solidFill>
                <a:ea typeface="Calibri"/>
                <a:cs typeface="Calibri"/>
              </a:rPr>
              <a:t> HPV</a:t>
            </a:r>
            <a:r>
              <a:rPr lang="ja-JP" altLang="en-US" sz="1400" b="1" spc="-29" dirty="0">
                <a:solidFill>
                  <a:srgbClr val="00B050"/>
                </a:solidFill>
                <a:ea typeface="Calibri"/>
                <a:cs typeface="Calibri"/>
              </a:rPr>
              <a:t>ワクチン　　</a:t>
            </a:r>
            <a:r>
              <a:rPr lang="en-US" altLang="ja-JP" sz="1400" b="1" spc="-29" dirty="0">
                <a:solidFill>
                  <a:srgbClr val="00B050"/>
                </a:solidFill>
                <a:ea typeface="Calibri"/>
                <a:cs typeface="Calibri"/>
              </a:rPr>
              <a:t>90%</a:t>
            </a:r>
          </a:p>
          <a:p>
            <a:pPr>
              <a:lnSpc>
                <a:spcPts val="2442"/>
              </a:lnSpc>
            </a:pPr>
            <a:r>
              <a:rPr lang="ja-JP" altLang="en-US" sz="1400" b="1" spc="-29" dirty="0">
                <a:solidFill>
                  <a:srgbClr val="00B050"/>
                </a:solidFill>
                <a:ea typeface="Calibri"/>
                <a:cs typeface="Calibri"/>
              </a:rPr>
              <a:t> 子宮頸がん検診　</a:t>
            </a:r>
            <a:r>
              <a:rPr lang="en-US" altLang="ja-JP" sz="1400" b="1" spc="-29" dirty="0">
                <a:solidFill>
                  <a:srgbClr val="00B050"/>
                </a:solidFill>
                <a:ea typeface="Calibri"/>
                <a:cs typeface="Calibri"/>
              </a:rPr>
              <a:t>70%</a:t>
            </a:r>
          </a:p>
          <a:p>
            <a:pPr>
              <a:lnSpc>
                <a:spcPts val="2442"/>
              </a:lnSpc>
            </a:pPr>
            <a:r>
              <a:rPr lang="ja-JP" altLang="en-US" sz="1400" b="1" spc="-29" dirty="0">
                <a:solidFill>
                  <a:srgbClr val="00B050"/>
                </a:solidFill>
                <a:ea typeface="Calibri"/>
                <a:cs typeface="Calibri"/>
              </a:rPr>
              <a:t> 子宮頸がん治療　</a:t>
            </a:r>
            <a:r>
              <a:rPr lang="en-US" altLang="ja-JP" sz="1400" b="1" spc="-29" dirty="0">
                <a:solidFill>
                  <a:srgbClr val="00B050"/>
                </a:solidFill>
                <a:ea typeface="Calibri"/>
                <a:cs typeface="Calibri"/>
              </a:rPr>
              <a:t>90%</a:t>
            </a:r>
            <a:endParaRPr lang="en-US" altLang="zh-CN" sz="1400" dirty="0">
              <a:latin typeface="Calibri"/>
              <a:ea typeface="Calibri"/>
              <a:cs typeface="Calibri"/>
            </a:endParaRPr>
          </a:p>
        </p:txBody>
      </p:sp>
      <p:sp>
        <p:nvSpPr>
          <p:cNvPr id="197" name="Text Box197"/>
          <p:cNvSpPr txBox="1"/>
          <p:nvPr/>
        </p:nvSpPr>
        <p:spPr>
          <a:xfrm>
            <a:off x="5421021" y="1633444"/>
            <a:ext cx="3039411" cy="918200"/>
          </a:xfrm>
          <a:prstGeom prst="rect">
            <a:avLst/>
          </a:prstGeom>
        </p:spPr>
        <p:txBody>
          <a:bodyPr wrap="square" lIns="0" tIns="0" rIns="0" rtlCol="0">
            <a:spAutoFit/>
          </a:bodyPr>
          <a:lstStyle/>
          <a:p>
            <a:pPr marL="918338" rtl="0">
              <a:lnSpc>
                <a:spcPts val="3408"/>
              </a:lnSpc>
            </a:pPr>
            <a:r>
              <a:rPr lang="en-US" altLang="zh-CN" sz="2800" b="1" spc="4" dirty="0">
                <a:solidFill>
                  <a:srgbClr val="8064A2"/>
                </a:solidFill>
                <a:latin typeface="Calibri"/>
                <a:ea typeface="Calibri"/>
                <a:cs typeface="Calibri"/>
              </a:rPr>
              <a:t>2085</a:t>
            </a:r>
            <a:r>
              <a:rPr lang="en-US" altLang="zh-CN" sz="2800" b="1" spc="7" dirty="0">
                <a:solidFill>
                  <a:srgbClr val="8064A2"/>
                </a:solidFill>
                <a:latin typeface="Calibri"/>
                <a:ea typeface="Calibri"/>
                <a:cs typeface="Calibri"/>
              </a:rPr>
              <a:t> </a:t>
            </a:r>
            <a:r>
              <a:rPr lang="en-US" altLang="zh-CN" sz="2800" b="1" spc="3" dirty="0">
                <a:solidFill>
                  <a:srgbClr val="8064A2"/>
                </a:solidFill>
                <a:latin typeface="Calibri"/>
                <a:ea typeface="Calibri"/>
                <a:cs typeface="Calibri"/>
              </a:rPr>
              <a:t>/2090</a:t>
            </a:r>
            <a:r>
              <a:rPr lang="ja-JP" altLang="en-US" sz="2800" b="1" spc="3" dirty="0">
                <a:solidFill>
                  <a:srgbClr val="8064A2"/>
                </a:solidFill>
                <a:latin typeface="Calibri"/>
                <a:ea typeface="Calibri"/>
                <a:cs typeface="Calibri"/>
              </a:rPr>
              <a:t>年までに</a:t>
            </a:r>
            <a:endParaRPr lang="en-US" altLang="zh-CN" sz="2800" dirty="0">
              <a:latin typeface="Calibri"/>
              <a:ea typeface="Calibri"/>
              <a:cs typeface="Calibri"/>
            </a:endParaRPr>
          </a:p>
        </p:txBody>
      </p:sp>
      <p:sp>
        <p:nvSpPr>
          <p:cNvPr id="198" name="Text Box198"/>
          <p:cNvSpPr txBox="1"/>
          <p:nvPr/>
        </p:nvSpPr>
        <p:spPr>
          <a:xfrm>
            <a:off x="6775975" y="4491655"/>
            <a:ext cx="1819141" cy="277064"/>
          </a:xfrm>
          <a:prstGeom prst="rect">
            <a:avLst/>
          </a:prstGeom>
        </p:spPr>
        <p:txBody>
          <a:bodyPr wrap="square" lIns="0" tIns="0" rIns="0" rtlCol="0">
            <a:spAutoFit/>
          </a:bodyPr>
          <a:lstStyle/>
          <a:p>
            <a:pPr algn="l">
              <a:lnSpc>
                <a:spcPts val="0"/>
              </a:lnSpc>
            </a:pPr>
            <a:endParaRPr dirty="0"/>
          </a:p>
          <a:p>
            <a:pPr algn="l" rtl="0">
              <a:lnSpc>
                <a:spcPts val="1787"/>
              </a:lnSpc>
            </a:pPr>
            <a:r>
              <a:rPr lang="ja-JP" altLang="en-US" sz="1600" b="1" spc="1" dirty="0">
                <a:solidFill>
                  <a:srgbClr val="00B050"/>
                </a:solidFill>
                <a:latin typeface="Arial"/>
                <a:ea typeface="Arial"/>
                <a:cs typeface="Arial"/>
              </a:rPr>
              <a:t>排除基準に達する</a:t>
            </a:r>
            <a:endParaRPr lang="en-US" altLang="zh-CN" sz="1600" dirty="0">
              <a:latin typeface="Arial"/>
              <a:ea typeface="Arial"/>
              <a:cs typeface="Arial"/>
            </a:endParaRPr>
          </a:p>
        </p:txBody>
      </p:sp>
      <p:sp>
        <p:nvSpPr>
          <p:cNvPr id="199" name="Text Box199"/>
          <p:cNvSpPr txBox="1"/>
          <p:nvPr/>
        </p:nvSpPr>
        <p:spPr>
          <a:xfrm>
            <a:off x="6775976" y="4732447"/>
            <a:ext cx="1294505" cy="277064"/>
          </a:xfrm>
          <a:prstGeom prst="rect">
            <a:avLst/>
          </a:prstGeom>
        </p:spPr>
        <p:txBody>
          <a:bodyPr wrap="square" lIns="0" tIns="0" rIns="0" rtlCol="0">
            <a:spAutoFit/>
          </a:bodyPr>
          <a:lstStyle/>
          <a:p>
            <a:pPr algn="l">
              <a:lnSpc>
                <a:spcPts val="0"/>
              </a:lnSpc>
            </a:pPr>
            <a:endParaRPr dirty="0"/>
          </a:p>
          <a:p>
            <a:pPr algn="l" rtl="0">
              <a:lnSpc>
                <a:spcPts val="1787"/>
              </a:lnSpc>
            </a:pPr>
            <a:r>
              <a:rPr lang="en-US" altLang="zh-CN" sz="1600" b="1" spc="0" dirty="0">
                <a:solidFill>
                  <a:srgbClr val="00B050"/>
                </a:solidFill>
                <a:latin typeface="Arial"/>
                <a:ea typeface="Arial"/>
                <a:cs typeface="Arial"/>
              </a:rPr>
              <a:t>4</a:t>
            </a:r>
            <a:r>
              <a:rPr lang="en-US" altLang="zh-CN" sz="1600" b="1" dirty="0">
                <a:solidFill>
                  <a:srgbClr val="00B050"/>
                </a:solidFill>
                <a:latin typeface="Arial"/>
                <a:ea typeface="Arial"/>
                <a:cs typeface="Arial"/>
              </a:rPr>
              <a:t> </a:t>
            </a:r>
            <a:r>
              <a:rPr lang="en-US" altLang="zh-CN" sz="1600" b="1" spc="0" dirty="0">
                <a:solidFill>
                  <a:srgbClr val="00B050"/>
                </a:solidFill>
                <a:latin typeface="Arial"/>
                <a:ea typeface="Arial"/>
                <a:cs typeface="Arial"/>
              </a:rPr>
              <a:t>/</a:t>
            </a:r>
            <a:r>
              <a:rPr lang="en-US" altLang="zh-CN" sz="1600" b="1" spc="16" dirty="0">
                <a:solidFill>
                  <a:srgbClr val="00B050"/>
                </a:solidFill>
                <a:latin typeface="Arial"/>
                <a:ea typeface="Arial"/>
                <a:cs typeface="Arial"/>
              </a:rPr>
              <a:t> </a:t>
            </a:r>
            <a:r>
              <a:rPr lang="en-US" altLang="zh-CN" sz="1600" b="1" spc="0" dirty="0">
                <a:solidFill>
                  <a:srgbClr val="00B050"/>
                </a:solidFill>
                <a:latin typeface="Arial"/>
                <a:ea typeface="Arial"/>
                <a:cs typeface="Arial"/>
              </a:rPr>
              <a:t>100,000</a:t>
            </a:r>
            <a:endParaRPr lang="en-US" altLang="zh-CN" sz="1600" dirty="0">
              <a:latin typeface="Arial"/>
              <a:ea typeface="Arial"/>
              <a:cs typeface="Arial"/>
            </a:endParaRPr>
          </a:p>
        </p:txBody>
      </p:sp>
      <p:sp>
        <p:nvSpPr>
          <p:cNvPr id="200" name="Text Box200"/>
          <p:cNvSpPr txBox="1"/>
          <p:nvPr/>
        </p:nvSpPr>
        <p:spPr>
          <a:xfrm>
            <a:off x="397386" y="5871891"/>
            <a:ext cx="1294294" cy="392480"/>
          </a:xfrm>
          <a:prstGeom prst="rect">
            <a:avLst/>
          </a:prstGeom>
        </p:spPr>
        <p:txBody>
          <a:bodyPr wrap="square" lIns="0" tIns="0" rIns="0" rtlCol="0">
            <a:spAutoFit/>
          </a:bodyPr>
          <a:lstStyle/>
          <a:p>
            <a:pPr algn="l">
              <a:lnSpc>
                <a:spcPts val="0"/>
              </a:lnSpc>
            </a:pPr>
            <a:endParaRPr dirty="0"/>
          </a:p>
          <a:p>
            <a:pPr algn="l" rtl="0">
              <a:lnSpc>
                <a:spcPts val="2681"/>
              </a:lnSpc>
            </a:pPr>
            <a:r>
              <a:rPr lang="en-US" altLang="zh-CN" sz="2400" b="1" spc="2" dirty="0">
                <a:solidFill>
                  <a:srgbClr val="8064A2"/>
                </a:solidFill>
                <a:latin typeface="Arial"/>
                <a:ea typeface="Arial"/>
                <a:cs typeface="Arial"/>
              </a:rPr>
              <a:t>2020</a:t>
            </a:r>
            <a:r>
              <a:rPr lang="ja-JP" altLang="en-US" sz="2400" b="1" spc="2" dirty="0">
                <a:solidFill>
                  <a:srgbClr val="8064A2"/>
                </a:solidFill>
                <a:latin typeface="Arial"/>
                <a:ea typeface="Arial"/>
                <a:cs typeface="Arial"/>
              </a:rPr>
              <a:t>年</a:t>
            </a:r>
            <a:endParaRPr lang="en-US" altLang="zh-CN" sz="2400" dirty="0">
              <a:latin typeface="Arial"/>
              <a:ea typeface="Arial"/>
              <a:cs typeface="Arial"/>
            </a:endParaRPr>
          </a:p>
        </p:txBody>
      </p:sp>
      <p:sp>
        <p:nvSpPr>
          <p:cNvPr id="201" name="Text Box201"/>
          <p:cNvSpPr txBox="1"/>
          <p:nvPr/>
        </p:nvSpPr>
        <p:spPr>
          <a:xfrm>
            <a:off x="2505154" y="5865795"/>
            <a:ext cx="1233835" cy="392480"/>
          </a:xfrm>
          <a:prstGeom prst="rect">
            <a:avLst/>
          </a:prstGeom>
        </p:spPr>
        <p:txBody>
          <a:bodyPr wrap="square" lIns="0" tIns="0" rIns="0" rtlCol="0">
            <a:spAutoFit/>
          </a:bodyPr>
          <a:lstStyle/>
          <a:p>
            <a:pPr algn="l">
              <a:lnSpc>
                <a:spcPts val="0"/>
              </a:lnSpc>
            </a:pPr>
            <a:endParaRPr dirty="0"/>
          </a:p>
          <a:p>
            <a:pPr algn="l" rtl="0">
              <a:lnSpc>
                <a:spcPts val="2681"/>
              </a:lnSpc>
            </a:pPr>
            <a:r>
              <a:rPr lang="en-US" altLang="zh-CN" sz="2400" b="1" spc="2" dirty="0">
                <a:solidFill>
                  <a:srgbClr val="8064A2"/>
                </a:solidFill>
                <a:latin typeface="Arial"/>
                <a:ea typeface="Arial"/>
                <a:cs typeface="Arial"/>
              </a:rPr>
              <a:t>2030</a:t>
            </a:r>
            <a:r>
              <a:rPr lang="ja-JP" altLang="en-US" sz="2400" b="1" spc="2" dirty="0">
                <a:solidFill>
                  <a:srgbClr val="8064A2"/>
                </a:solidFill>
                <a:latin typeface="Arial"/>
                <a:ea typeface="Arial"/>
                <a:cs typeface="Arial"/>
              </a:rPr>
              <a:t>年</a:t>
            </a:r>
            <a:endParaRPr lang="en-US" altLang="zh-CN" sz="2400" dirty="0">
              <a:latin typeface="Arial"/>
              <a:ea typeface="Arial"/>
              <a:cs typeface="Arial"/>
            </a:endParaRPr>
          </a:p>
        </p:txBody>
      </p:sp>
      <p:sp>
        <p:nvSpPr>
          <p:cNvPr id="202" name="Text Box202"/>
          <p:cNvSpPr txBox="1"/>
          <p:nvPr/>
        </p:nvSpPr>
        <p:spPr>
          <a:xfrm>
            <a:off x="5384402" y="5859699"/>
            <a:ext cx="1059805" cy="392480"/>
          </a:xfrm>
          <a:prstGeom prst="rect">
            <a:avLst/>
          </a:prstGeom>
        </p:spPr>
        <p:txBody>
          <a:bodyPr wrap="square" lIns="0" tIns="0" rIns="0" rtlCol="0">
            <a:spAutoFit/>
          </a:bodyPr>
          <a:lstStyle/>
          <a:p>
            <a:pPr algn="l">
              <a:lnSpc>
                <a:spcPts val="0"/>
              </a:lnSpc>
            </a:pPr>
            <a:endParaRPr dirty="0"/>
          </a:p>
          <a:p>
            <a:pPr algn="l" rtl="0">
              <a:lnSpc>
                <a:spcPts val="2681"/>
              </a:lnSpc>
            </a:pPr>
            <a:r>
              <a:rPr lang="en-US" altLang="zh-CN" sz="2400" b="1" spc="2" dirty="0">
                <a:solidFill>
                  <a:srgbClr val="8064A2"/>
                </a:solidFill>
                <a:latin typeface="Arial"/>
                <a:ea typeface="Arial"/>
                <a:cs typeface="Arial"/>
              </a:rPr>
              <a:t>2060</a:t>
            </a:r>
            <a:r>
              <a:rPr lang="ja-JP" altLang="en-US" sz="2400" b="1" spc="2" dirty="0">
                <a:solidFill>
                  <a:srgbClr val="8064A2"/>
                </a:solidFill>
                <a:latin typeface="Arial"/>
                <a:ea typeface="Arial"/>
                <a:cs typeface="Arial"/>
              </a:rPr>
              <a:t>年</a:t>
            </a:r>
            <a:endParaRPr lang="en-US" altLang="zh-CN" sz="2400" dirty="0">
              <a:latin typeface="Arial"/>
              <a:ea typeface="Arial"/>
              <a:cs typeface="Arial"/>
            </a:endParaRPr>
          </a:p>
        </p:txBody>
      </p:sp>
      <p:sp>
        <p:nvSpPr>
          <p:cNvPr id="203" name="Text Box203"/>
          <p:cNvSpPr txBox="1"/>
          <p:nvPr/>
        </p:nvSpPr>
        <p:spPr>
          <a:xfrm>
            <a:off x="7806235" y="5859699"/>
            <a:ext cx="1059805" cy="392480"/>
          </a:xfrm>
          <a:prstGeom prst="rect">
            <a:avLst/>
          </a:prstGeom>
        </p:spPr>
        <p:txBody>
          <a:bodyPr wrap="square" lIns="0" tIns="0" rIns="0" rtlCol="0">
            <a:spAutoFit/>
          </a:bodyPr>
          <a:lstStyle/>
          <a:p>
            <a:pPr algn="l">
              <a:lnSpc>
                <a:spcPts val="0"/>
              </a:lnSpc>
            </a:pPr>
            <a:endParaRPr dirty="0"/>
          </a:p>
          <a:p>
            <a:pPr algn="l" rtl="0">
              <a:lnSpc>
                <a:spcPts val="2681"/>
              </a:lnSpc>
            </a:pPr>
            <a:r>
              <a:rPr lang="en-US" altLang="zh-CN" sz="2400" b="1" spc="2" dirty="0">
                <a:solidFill>
                  <a:srgbClr val="8064A2"/>
                </a:solidFill>
                <a:latin typeface="Arial"/>
                <a:ea typeface="Arial"/>
                <a:cs typeface="Arial"/>
              </a:rPr>
              <a:t>2120</a:t>
            </a:r>
            <a:r>
              <a:rPr lang="ja-JP" altLang="en-US" sz="2400" b="1" spc="2" dirty="0">
                <a:solidFill>
                  <a:srgbClr val="8064A2"/>
                </a:solidFill>
                <a:latin typeface="Arial"/>
                <a:ea typeface="Arial"/>
                <a:cs typeface="Arial"/>
              </a:rPr>
              <a:t>年</a:t>
            </a:r>
            <a:endParaRPr lang="en-US" altLang="zh-CN" sz="2400" dirty="0">
              <a:latin typeface="Arial"/>
              <a:ea typeface="Arial"/>
              <a:cs typeface="Arial"/>
            </a:endParaRPr>
          </a:p>
        </p:txBody>
      </p:sp>
      <p:sp>
        <p:nvSpPr>
          <p:cNvPr id="43" name="角丸四角形 42"/>
          <p:cNvSpPr/>
          <p:nvPr/>
        </p:nvSpPr>
        <p:spPr>
          <a:xfrm>
            <a:off x="251520" y="116632"/>
            <a:ext cx="8640960" cy="115212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t>2030</a:t>
            </a:r>
            <a:r>
              <a:rPr lang="ja-JP" altLang="ja-JP" sz="2800" dirty="0"/>
              <a:t>年</a:t>
            </a:r>
            <a:r>
              <a:rPr lang="ja-JP" altLang="en-US" sz="2800" dirty="0"/>
              <a:t>に</a:t>
            </a:r>
            <a:r>
              <a:rPr lang="en-US" altLang="ja-JP" sz="2800" dirty="0"/>
              <a:t>HPV</a:t>
            </a:r>
            <a:r>
              <a:rPr lang="ja-JP" altLang="ja-JP" sz="2800" dirty="0"/>
              <a:t>ワクチン、子宮頸がん検診、子宮頸がん</a:t>
            </a:r>
            <a:endParaRPr lang="en-US" altLang="ja-JP" sz="2800" dirty="0"/>
          </a:p>
          <a:p>
            <a:pPr algn="ctr"/>
            <a:r>
              <a:rPr lang="ja-JP" altLang="ja-JP" sz="2800" dirty="0"/>
              <a:t>治療のそれぞれの介入が、増加した場合の変化</a:t>
            </a:r>
            <a:endParaRPr kumimoji="1" lang="ja-JP" altLang="en-US" sz="2800" dirty="0"/>
          </a:p>
        </p:txBody>
      </p:sp>
      <p:sp>
        <p:nvSpPr>
          <p:cNvPr id="44" name="正方形/長方形 43">
            <a:extLst>
              <a:ext uri="{FF2B5EF4-FFF2-40B4-BE49-F238E27FC236}">
                <a16:creationId xmlns:a16="http://schemas.microsoft.com/office/drawing/2014/main" id="{8A46329F-ECE8-4ECA-B7B6-DF46137F1EBC}"/>
              </a:ext>
            </a:extLst>
          </p:cNvPr>
          <p:cNvSpPr/>
          <p:nvPr/>
        </p:nvSpPr>
        <p:spPr>
          <a:xfrm rot="16200000">
            <a:off x="-1578046" y="3574823"/>
            <a:ext cx="400283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10</a:t>
            </a:r>
            <a:r>
              <a:rPr kumimoji="1" lang="ja-JP" altLang="en-US" dirty="0">
                <a:solidFill>
                  <a:schemeClr val="tx1"/>
                </a:solidFill>
              </a:rPr>
              <a:t>万人あたりの子宮頸がん症例数</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ath204"/>
          <p:cNvSpPr/>
          <p:nvPr/>
        </p:nvSpPr>
        <p:spPr>
          <a:xfrm>
            <a:off x="0" y="0"/>
            <a:ext cx="0" cy="0"/>
          </a:xfrm>
          <a:custGeom>
            <a:avLst/>
            <a:gdLst/>
            <a:ahLst/>
            <a:cxnLst/>
            <a:rect l="l" t="t" r="r" b="b"/>
            <a:pathLst>
              <a:path/>
            </a:pathLst>
          </a:custGeom>
          <a:solidFill/>
          <a:ln>
            <a:solidFill/>
            <a:prstDash/>
          </a:ln>
        </p:spPr>
        <p:txBody>
          <a:bodyPr rtlCol="0" anchor="ctr"/>
          <a:lstStyle/>
          <a:p>
            <a:pPr algn="ctr"/>
            <a:endParaRPr lang="en-US" altLang="zh-CN"/>
          </a:p>
        </p:txBody>
      </p:sp>
      <p:sp>
        <p:nvSpPr>
          <p:cNvPr id="205" name="Path205"/>
          <p:cNvSpPr/>
          <p:nvPr/>
        </p:nvSpPr>
        <p:spPr>
          <a:xfrm>
            <a:off x="22860" y="1539"/>
            <a:ext cx="9144000" cy="6858000"/>
          </a:xfrm>
          <a:custGeom>
            <a:avLst/>
            <a:gdLst/>
            <a:ahLst/>
            <a:cxnLst/>
            <a:rect l="l" t="t" r="r" b="b"/>
            <a:pathLst>
              <a:path w="9144000" h="6858000">
                <a:moveTo>
                  <a:pt x="0" y="0"/>
                </a:moveTo>
                <a:lnTo>
                  <a:pt x="9144000" y="0"/>
                </a:lnTo>
                <a:lnTo>
                  <a:pt x="9144000" y="6858000"/>
                </a:lnTo>
                <a:lnTo>
                  <a:pt x="0" y="6858000"/>
                </a:lnTo>
                <a:lnTo>
                  <a:pt x="0" y="0"/>
                </a:lnTo>
                <a:close/>
              </a:path>
            </a:pathLst>
          </a:custGeom>
          <a:solidFill>
            <a:srgbClr val="FFFFFF">
              <a:alpha val="100000"/>
            </a:srgbClr>
          </a:solidFill>
          <a:ln w="0" cap="sq">
            <a:solidFill>
              <a:srgbClr val="FFFFFF"/>
            </a:solidFill>
            <a:prstDash val="solid"/>
          </a:ln>
        </p:spPr>
        <p:txBody>
          <a:bodyPr rtlCol="0" anchor="ctr"/>
          <a:lstStyle/>
          <a:p>
            <a:pPr algn="ctr"/>
            <a:endParaRPr lang="en-US" altLang="zh-CN"/>
          </a:p>
        </p:txBody>
      </p:sp>
      <p:pic>
        <p:nvPicPr>
          <p:cNvPr id="206" name="Image206"/>
          <p:cNvPicPr>
            <a:picLocks noChangeAspect="1"/>
          </p:cNvPicPr>
          <p:nvPr/>
        </p:nvPicPr>
        <p:blipFill>
          <a:blip r:embed="rId2"/>
          <a:stretch>
            <a:fillRect/>
          </a:stretch>
        </p:blipFill>
        <p:spPr>
          <a:xfrm>
            <a:off x="251520" y="116634"/>
            <a:ext cx="8644334" cy="968732"/>
          </a:xfrm>
          <a:prstGeom prst="rect">
            <a:avLst/>
          </a:prstGeom>
          <a:noFill/>
        </p:spPr>
      </p:pic>
      <p:grpSp>
        <p:nvGrpSpPr>
          <p:cNvPr id="207" name="Group207"/>
          <p:cNvGrpSpPr/>
          <p:nvPr/>
        </p:nvGrpSpPr>
        <p:grpSpPr>
          <a:xfrm>
            <a:off x="7750911" y="6308659"/>
            <a:ext cx="1254503" cy="387192"/>
            <a:chOff x="7750911" y="6308659"/>
            <a:chExt cx="1254503" cy="387192"/>
          </a:xfrm>
        </p:grpSpPr>
        <p:pic>
          <p:nvPicPr>
            <p:cNvPr id="208" name="Image208"/>
            <p:cNvPicPr>
              <a:picLocks noChangeAspect="1"/>
            </p:cNvPicPr>
            <p:nvPr/>
          </p:nvPicPr>
          <p:blipFill>
            <a:blip r:embed="rId3"/>
            <a:stretch>
              <a:fillRect/>
            </a:stretch>
          </p:blipFill>
          <p:spPr>
            <a:xfrm>
              <a:off x="8225828" y="6358790"/>
              <a:ext cx="126779" cy="109721"/>
            </a:xfrm>
            <a:prstGeom prst="rect">
              <a:avLst/>
            </a:prstGeom>
            <a:noFill/>
          </p:spPr>
        </p:pic>
        <p:pic>
          <p:nvPicPr>
            <p:cNvPr id="209" name="Image209"/>
            <p:cNvPicPr>
              <a:picLocks noChangeAspect="1"/>
            </p:cNvPicPr>
            <p:nvPr/>
          </p:nvPicPr>
          <p:blipFill>
            <a:blip r:embed="rId4"/>
            <a:stretch>
              <a:fillRect/>
            </a:stretch>
          </p:blipFill>
          <p:spPr>
            <a:xfrm>
              <a:off x="8347119" y="6386314"/>
              <a:ext cx="71425" cy="83370"/>
            </a:xfrm>
            <a:prstGeom prst="rect">
              <a:avLst/>
            </a:prstGeom>
            <a:noFill/>
          </p:spPr>
        </p:pic>
        <p:pic>
          <p:nvPicPr>
            <p:cNvPr id="210" name="Image210"/>
            <p:cNvPicPr>
              <a:picLocks noChangeAspect="1"/>
            </p:cNvPicPr>
            <p:nvPr/>
          </p:nvPicPr>
          <p:blipFill>
            <a:blip r:embed="rId5"/>
            <a:stretch>
              <a:fillRect/>
            </a:stretch>
          </p:blipFill>
          <p:spPr>
            <a:xfrm>
              <a:off x="8426774" y="6386312"/>
              <a:ext cx="42576" cy="82199"/>
            </a:xfrm>
            <a:prstGeom prst="rect">
              <a:avLst/>
            </a:prstGeom>
            <a:noFill/>
          </p:spPr>
        </p:pic>
        <p:pic>
          <p:nvPicPr>
            <p:cNvPr id="211" name="Image211"/>
            <p:cNvPicPr>
              <a:picLocks noChangeAspect="1"/>
            </p:cNvPicPr>
            <p:nvPr/>
          </p:nvPicPr>
          <p:blipFill>
            <a:blip r:embed="rId6"/>
            <a:stretch>
              <a:fillRect/>
            </a:stretch>
          </p:blipFill>
          <p:spPr>
            <a:xfrm>
              <a:off x="8476884" y="6350657"/>
              <a:ext cx="19604" cy="117852"/>
            </a:xfrm>
            <a:prstGeom prst="rect">
              <a:avLst/>
            </a:prstGeom>
            <a:noFill/>
          </p:spPr>
        </p:pic>
        <p:pic>
          <p:nvPicPr>
            <p:cNvPr id="212" name="Image212"/>
            <p:cNvPicPr>
              <a:picLocks noChangeAspect="1"/>
            </p:cNvPicPr>
            <p:nvPr/>
          </p:nvPicPr>
          <p:blipFill>
            <a:blip r:embed="rId7"/>
            <a:stretch>
              <a:fillRect/>
            </a:stretch>
          </p:blipFill>
          <p:spPr>
            <a:xfrm>
              <a:off x="8506604" y="6350661"/>
              <a:ext cx="69462" cy="119025"/>
            </a:xfrm>
            <a:prstGeom prst="rect">
              <a:avLst/>
            </a:prstGeom>
            <a:noFill/>
          </p:spPr>
        </p:pic>
        <p:pic>
          <p:nvPicPr>
            <p:cNvPr id="213" name="Image213"/>
            <p:cNvPicPr>
              <a:picLocks noChangeAspect="1"/>
            </p:cNvPicPr>
            <p:nvPr/>
          </p:nvPicPr>
          <p:blipFill>
            <a:blip r:embed="rId8"/>
            <a:stretch>
              <a:fillRect/>
            </a:stretch>
          </p:blipFill>
          <p:spPr>
            <a:xfrm>
              <a:off x="8630014" y="6358790"/>
              <a:ext cx="72918" cy="109721"/>
            </a:xfrm>
            <a:prstGeom prst="rect">
              <a:avLst/>
            </a:prstGeom>
            <a:noFill/>
          </p:spPr>
        </p:pic>
        <p:pic>
          <p:nvPicPr>
            <p:cNvPr id="214" name="Image214"/>
            <p:cNvPicPr>
              <a:picLocks noChangeAspect="1"/>
            </p:cNvPicPr>
            <p:nvPr/>
          </p:nvPicPr>
          <p:blipFill>
            <a:blip r:embed="rId9"/>
            <a:stretch>
              <a:fillRect/>
            </a:stretch>
          </p:blipFill>
          <p:spPr>
            <a:xfrm>
              <a:off x="8713982" y="6386312"/>
              <a:ext cx="65852" cy="83377"/>
            </a:xfrm>
            <a:prstGeom prst="rect">
              <a:avLst/>
            </a:prstGeom>
            <a:noFill/>
          </p:spPr>
        </p:pic>
        <p:pic>
          <p:nvPicPr>
            <p:cNvPr id="215" name="Image215"/>
            <p:cNvPicPr>
              <a:picLocks noChangeAspect="1"/>
            </p:cNvPicPr>
            <p:nvPr/>
          </p:nvPicPr>
          <p:blipFill>
            <a:blip r:embed="rId10"/>
            <a:stretch>
              <a:fillRect/>
            </a:stretch>
          </p:blipFill>
          <p:spPr>
            <a:xfrm>
              <a:off x="8783452" y="6386313"/>
              <a:ext cx="66106" cy="83370"/>
            </a:xfrm>
            <a:prstGeom prst="rect">
              <a:avLst/>
            </a:prstGeom>
            <a:noFill/>
          </p:spPr>
        </p:pic>
        <p:pic>
          <p:nvPicPr>
            <p:cNvPr id="216" name="Image216"/>
            <p:cNvPicPr>
              <a:picLocks noChangeAspect="1"/>
            </p:cNvPicPr>
            <p:nvPr/>
          </p:nvPicPr>
          <p:blipFill>
            <a:blip r:embed="rId6"/>
            <a:stretch>
              <a:fillRect/>
            </a:stretch>
          </p:blipFill>
          <p:spPr>
            <a:xfrm>
              <a:off x="8861224" y="6350657"/>
              <a:ext cx="19524" cy="117852"/>
            </a:xfrm>
            <a:prstGeom prst="rect">
              <a:avLst/>
            </a:prstGeom>
            <a:noFill/>
          </p:spPr>
        </p:pic>
        <p:pic>
          <p:nvPicPr>
            <p:cNvPr id="217" name="Image217"/>
            <p:cNvPicPr>
              <a:picLocks noChangeAspect="1"/>
            </p:cNvPicPr>
            <p:nvPr/>
          </p:nvPicPr>
          <p:blipFill>
            <a:blip r:embed="rId11"/>
            <a:stretch>
              <a:fillRect/>
            </a:stretch>
          </p:blipFill>
          <p:spPr>
            <a:xfrm>
              <a:off x="8887428" y="6364964"/>
              <a:ext cx="48682" cy="104719"/>
            </a:xfrm>
            <a:prstGeom prst="rect">
              <a:avLst/>
            </a:prstGeom>
            <a:noFill/>
          </p:spPr>
        </p:pic>
        <p:pic>
          <p:nvPicPr>
            <p:cNvPr id="218" name="Image218"/>
            <p:cNvPicPr>
              <a:picLocks noChangeAspect="1"/>
            </p:cNvPicPr>
            <p:nvPr/>
          </p:nvPicPr>
          <p:blipFill>
            <a:blip r:embed="rId12"/>
            <a:stretch>
              <a:fillRect/>
            </a:stretch>
          </p:blipFill>
          <p:spPr>
            <a:xfrm>
              <a:off x="8941362" y="6350660"/>
              <a:ext cx="64050" cy="117853"/>
            </a:xfrm>
            <a:prstGeom prst="rect">
              <a:avLst/>
            </a:prstGeom>
            <a:noFill/>
          </p:spPr>
        </p:pic>
        <p:pic>
          <p:nvPicPr>
            <p:cNvPr id="219" name="Image219"/>
            <p:cNvPicPr>
              <a:picLocks noChangeAspect="1"/>
            </p:cNvPicPr>
            <p:nvPr/>
          </p:nvPicPr>
          <p:blipFill>
            <a:blip r:embed="rId13"/>
            <a:stretch>
              <a:fillRect/>
            </a:stretch>
          </p:blipFill>
          <p:spPr>
            <a:xfrm>
              <a:off x="8230929" y="6507774"/>
              <a:ext cx="87487" cy="112758"/>
            </a:xfrm>
            <a:prstGeom prst="rect">
              <a:avLst/>
            </a:prstGeom>
            <a:noFill/>
          </p:spPr>
        </p:pic>
        <p:pic>
          <p:nvPicPr>
            <p:cNvPr id="220" name="Image220"/>
            <p:cNvPicPr>
              <a:picLocks noChangeAspect="1"/>
            </p:cNvPicPr>
            <p:nvPr/>
          </p:nvPicPr>
          <p:blipFill>
            <a:blip r:embed="rId14"/>
            <a:stretch>
              <a:fillRect/>
            </a:stretch>
          </p:blipFill>
          <p:spPr>
            <a:xfrm>
              <a:off x="8329327" y="6536787"/>
              <a:ext cx="42576" cy="82190"/>
            </a:xfrm>
            <a:prstGeom prst="rect">
              <a:avLst/>
            </a:prstGeom>
            <a:noFill/>
          </p:spPr>
        </p:pic>
        <p:pic>
          <p:nvPicPr>
            <p:cNvPr id="221" name="Image221"/>
            <p:cNvPicPr>
              <a:picLocks noChangeAspect="1"/>
            </p:cNvPicPr>
            <p:nvPr/>
          </p:nvPicPr>
          <p:blipFill>
            <a:blip r:embed="rId15"/>
            <a:stretch>
              <a:fillRect/>
            </a:stretch>
          </p:blipFill>
          <p:spPr>
            <a:xfrm>
              <a:off x="8375818" y="6536787"/>
              <a:ext cx="69624" cy="117065"/>
            </a:xfrm>
            <a:prstGeom prst="rect">
              <a:avLst/>
            </a:prstGeom>
            <a:noFill/>
          </p:spPr>
        </p:pic>
        <p:pic>
          <p:nvPicPr>
            <p:cNvPr id="222" name="Image222"/>
            <p:cNvPicPr>
              <a:picLocks noChangeAspect="1"/>
            </p:cNvPicPr>
            <p:nvPr/>
          </p:nvPicPr>
          <p:blipFill>
            <a:blip r:embed="rId16"/>
            <a:stretch>
              <a:fillRect/>
            </a:stretch>
          </p:blipFill>
          <p:spPr>
            <a:xfrm>
              <a:off x="8453118" y="6536787"/>
              <a:ext cx="66106" cy="83439"/>
            </a:xfrm>
            <a:prstGeom prst="rect">
              <a:avLst/>
            </a:prstGeom>
            <a:noFill/>
          </p:spPr>
        </p:pic>
        <p:pic>
          <p:nvPicPr>
            <p:cNvPr id="223" name="Image223"/>
            <p:cNvPicPr>
              <a:picLocks noChangeAspect="1"/>
            </p:cNvPicPr>
            <p:nvPr/>
          </p:nvPicPr>
          <p:blipFill>
            <a:blip r:embed="rId17"/>
            <a:stretch>
              <a:fillRect/>
            </a:stretch>
          </p:blipFill>
          <p:spPr>
            <a:xfrm>
              <a:off x="8530356" y="6536787"/>
              <a:ext cx="64760" cy="82190"/>
            </a:xfrm>
            <a:prstGeom prst="rect">
              <a:avLst/>
            </a:prstGeom>
            <a:noFill/>
          </p:spPr>
        </p:pic>
        <p:pic>
          <p:nvPicPr>
            <p:cNvPr id="224" name="Image224"/>
            <p:cNvPicPr>
              <a:picLocks noChangeAspect="1"/>
            </p:cNvPicPr>
            <p:nvPr/>
          </p:nvPicPr>
          <p:blipFill>
            <a:blip r:embed="rId18"/>
            <a:stretch>
              <a:fillRect/>
            </a:stretch>
          </p:blipFill>
          <p:spPr>
            <a:xfrm>
              <a:off x="8609150" y="6503701"/>
              <a:ext cx="20146" cy="115278"/>
            </a:xfrm>
            <a:prstGeom prst="rect">
              <a:avLst/>
            </a:prstGeom>
            <a:noFill/>
          </p:spPr>
        </p:pic>
        <p:pic>
          <p:nvPicPr>
            <p:cNvPr id="225" name="Image225"/>
            <p:cNvPicPr>
              <a:picLocks noChangeAspect="1"/>
            </p:cNvPicPr>
            <p:nvPr/>
          </p:nvPicPr>
          <p:blipFill>
            <a:blip r:embed="rId19"/>
            <a:stretch>
              <a:fillRect/>
            </a:stretch>
          </p:blipFill>
          <p:spPr>
            <a:xfrm>
              <a:off x="8638954" y="6538035"/>
              <a:ext cx="55260" cy="80942"/>
            </a:xfrm>
            <a:prstGeom prst="rect">
              <a:avLst/>
            </a:prstGeom>
            <a:noFill/>
          </p:spPr>
        </p:pic>
        <p:pic>
          <p:nvPicPr>
            <p:cNvPr id="226" name="Image226"/>
            <p:cNvPicPr>
              <a:picLocks noChangeAspect="1"/>
            </p:cNvPicPr>
            <p:nvPr/>
          </p:nvPicPr>
          <p:blipFill>
            <a:blip r:embed="rId20"/>
            <a:stretch>
              <a:fillRect/>
            </a:stretch>
          </p:blipFill>
          <p:spPr>
            <a:xfrm>
              <a:off x="8697976" y="6536787"/>
              <a:ext cx="66106" cy="83439"/>
            </a:xfrm>
            <a:prstGeom prst="rect">
              <a:avLst/>
            </a:prstGeom>
            <a:noFill/>
          </p:spPr>
        </p:pic>
        <p:pic>
          <p:nvPicPr>
            <p:cNvPr id="227" name="Image227"/>
            <p:cNvPicPr>
              <a:picLocks noChangeAspect="1"/>
            </p:cNvPicPr>
            <p:nvPr/>
          </p:nvPicPr>
          <p:blipFill>
            <a:blip r:embed="rId21"/>
            <a:stretch>
              <a:fillRect/>
            </a:stretch>
          </p:blipFill>
          <p:spPr>
            <a:xfrm>
              <a:off x="8770194" y="6515430"/>
              <a:ext cx="48700" cy="104796"/>
            </a:xfrm>
            <a:prstGeom prst="rect">
              <a:avLst/>
            </a:prstGeom>
            <a:noFill/>
          </p:spPr>
        </p:pic>
        <p:pic>
          <p:nvPicPr>
            <p:cNvPr id="228" name="Image228"/>
            <p:cNvPicPr>
              <a:picLocks noChangeAspect="1"/>
            </p:cNvPicPr>
            <p:nvPr/>
          </p:nvPicPr>
          <p:blipFill>
            <a:blip r:embed="rId22"/>
            <a:stretch>
              <a:fillRect/>
            </a:stretch>
          </p:blipFill>
          <p:spPr>
            <a:xfrm>
              <a:off x="8827738" y="6503701"/>
              <a:ext cx="20152" cy="115278"/>
            </a:xfrm>
            <a:prstGeom prst="rect">
              <a:avLst/>
            </a:prstGeom>
            <a:noFill/>
          </p:spPr>
        </p:pic>
        <p:pic>
          <p:nvPicPr>
            <p:cNvPr id="229" name="Image229"/>
            <p:cNvPicPr>
              <a:picLocks noChangeAspect="1"/>
            </p:cNvPicPr>
            <p:nvPr/>
          </p:nvPicPr>
          <p:blipFill>
            <a:blip r:embed="rId23"/>
            <a:stretch>
              <a:fillRect/>
            </a:stretch>
          </p:blipFill>
          <p:spPr>
            <a:xfrm>
              <a:off x="8859732" y="6536787"/>
              <a:ext cx="71356" cy="83439"/>
            </a:xfrm>
            <a:prstGeom prst="rect">
              <a:avLst/>
            </a:prstGeom>
            <a:noFill/>
          </p:spPr>
        </p:pic>
        <p:pic>
          <p:nvPicPr>
            <p:cNvPr id="230" name="Image230"/>
            <p:cNvPicPr>
              <a:picLocks noChangeAspect="1"/>
            </p:cNvPicPr>
            <p:nvPr/>
          </p:nvPicPr>
          <p:blipFill>
            <a:blip r:embed="rId24"/>
            <a:stretch>
              <a:fillRect/>
            </a:stretch>
          </p:blipFill>
          <p:spPr>
            <a:xfrm>
              <a:off x="8940646" y="6536781"/>
              <a:ext cx="64768" cy="82190"/>
            </a:xfrm>
            <a:prstGeom prst="rect">
              <a:avLst/>
            </a:prstGeom>
            <a:noFill/>
          </p:spPr>
        </p:pic>
        <p:pic>
          <p:nvPicPr>
            <p:cNvPr id="231" name="Image231"/>
            <p:cNvPicPr>
              <a:picLocks noChangeAspect="1"/>
            </p:cNvPicPr>
            <p:nvPr/>
          </p:nvPicPr>
          <p:blipFill>
            <a:blip r:embed="rId25"/>
            <a:stretch>
              <a:fillRect/>
            </a:stretch>
          </p:blipFill>
          <p:spPr>
            <a:xfrm>
              <a:off x="7750911" y="6308659"/>
              <a:ext cx="439802" cy="387192"/>
            </a:xfrm>
            <a:prstGeom prst="rect">
              <a:avLst/>
            </a:prstGeom>
            <a:noFill/>
          </p:spPr>
        </p:pic>
      </p:grpSp>
      <p:pic>
        <p:nvPicPr>
          <p:cNvPr id="232" name="Image232"/>
          <p:cNvPicPr>
            <a:picLocks noChangeAspect="1"/>
          </p:cNvPicPr>
          <p:nvPr/>
        </p:nvPicPr>
        <p:blipFill>
          <a:blip r:embed="rId26"/>
          <a:stretch>
            <a:fillRect/>
          </a:stretch>
        </p:blipFill>
        <p:spPr>
          <a:xfrm>
            <a:off x="323088" y="5446776"/>
            <a:ext cx="8543544" cy="716280"/>
          </a:xfrm>
          <a:prstGeom prst="rect">
            <a:avLst/>
          </a:prstGeom>
          <a:noFill/>
        </p:spPr>
      </p:pic>
      <p:grpSp>
        <p:nvGrpSpPr>
          <p:cNvPr id="233" name="Group233"/>
          <p:cNvGrpSpPr/>
          <p:nvPr/>
        </p:nvGrpSpPr>
        <p:grpSpPr>
          <a:xfrm>
            <a:off x="350520" y="1188720"/>
            <a:ext cx="8516112" cy="4099560"/>
            <a:chOff x="350520" y="1188720"/>
            <a:chExt cx="8516112" cy="4099560"/>
          </a:xfrm>
        </p:grpSpPr>
        <p:pic>
          <p:nvPicPr>
            <p:cNvPr id="234" name="Image234"/>
            <p:cNvPicPr>
              <a:picLocks noChangeAspect="1"/>
            </p:cNvPicPr>
            <p:nvPr/>
          </p:nvPicPr>
          <p:blipFill>
            <a:blip r:embed="rId27"/>
            <a:stretch>
              <a:fillRect/>
            </a:stretch>
          </p:blipFill>
          <p:spPr>
            <a:xfrm>
              <a:off x="996696" y="2225040"/>
              <a:ext cx="7220712" cy="847344"/>
            </a:xfrm>
            <a:prstGeom prst="rect">
              <a:avLst/>
            </a:prstGeom>
            <a:noFill/>
          </p:spPr>
        </p:pic>
        <p:pic>
          <p:nvPicPr>
            <p:cNvPr id="235" name="Image235"/>
            <p:cNvPicPr>
              <a:picLocks noChangeAspect="1"/>
            </p:cNvPicPr>
            <p:nvPr/>
          </p:nvPicPr>
          <p:blipFill>
            <a:blip r:embed="rId28"/>
            <a:stretch>
              <a:fillRect/>
            </a:stretch>
          </p:blipFill>
          <p:spPr>
            <a:xfrm>
              <a:off x="996696" y="2868168"/>
              <a:ext cx="2313432" cy="2389632"/>
            </a:xfrm>
            <a:prstGeom prst="rect">
              <a:avLst/>
            </a:prstGeom>
            <a:noFill/>
          </p:spPr>
        </p:pic>
        <p:pic>
          <p:nvPicPr>
            <p:cNvPr id="236" name="Image236"/>
            <p:cNvPicPr>
              <a:picLocks noChangeAspect="1"/>
            </p:cNvPicPr>
            <p:nvPr/>
          </p:nvPicPr>
          <p:blipFill>
            <a:blip r:embed="rId29"/>
            <a:stretch>
              <a:fillRect/>
            </a:stretch>
          </p:blipFill>
          <p:spPr>
            <a:xfrm>
              <a:off x="3465576" y="2907792"/>
              <a:ext cx="2392680" cy="2365248"/>
            </a:xfrm>
            <a:prstGeom prst="rect">
              <a:avLst/>
            </a:prstGeom>
            <a:noFill/>
          </p:spPr>
        </p:pic>
        <p:pic>
          <p:nvPicPr>
            <p:cNvPr id="237" name="Image237"/>
            <p:cNvPicPr>
              <a:picLocks noChangeAspect="1"/>
            </p:cNvPicPr>
            <p:nvPr/>
          </p:nvPicPr>
          <p:blipFill>
            <a:blip r:embed="rId30"/>
            <a:stretch>
              <a:fillRect/>
            </a:stretch>
          </p:blipFill>
          <p:spPr>
            <a:xfrm>
              <a:off x="5967984" y="2919984"/>
              <a:ext cx="2218944" cy="2368296"/>
            </a:xfrm>
            <a:prstGeom prst="rect">
              <a:avLst/>
            </a:prstGeom>
            <a:noFill/>
          </p:spPr>
        </p:pic>
        <p:pic>
          <p:nvPicPr>
            <p:cNvPr id="238" name="Image238"/>
            <p:cNvPicPr>
              <a:picLocks noChangeAspect="1"/>
            </p:cNvPicPr>
            <p:nvPr/>
          </p:nvPicPr>
          <p:blipFill>
            <a:blip r:embed="rId31"/>
            <a:stretch>
              <a:fillRect/>
            </a:stretch>
          </p:blipFill>
          <p:spPr>
            <a:xfrm>
              <a:off x="350520" y="1188720"/>
              <a:ext cx="8516112" cy="487680"/>
            </a:xfrm>
            <a:prstGeom prst="rect">
              <a:avLst/>
            </a:prstGeom>
            <a:noFill/>
          </p:spPr>
        </p:pic>
        <p:pic>
          <p:nvPicPr>
            <p:cNvPr id="239" name="Image239"/>
            <p:cNvPicPr>
              <a:picLocks noChangeAspect="1"/>
            </p:cNvPicPr>
            <p:nvPr/>
          </p:nvPicPr>
          <p:blipFill>
            <a:blip r:embed="rId32"/>
            <a:stretch>
              <a:fillRect/>
            </a:stretch>
          </p:blipFill>
          <p:spPr>
            <a:xfrm>
              <a:off x="350520" y="1691640"/>
              <a:ext cx="8516112" cy="487680"/>
            </a:xfrm>
            <a:prstGeom prst="rect">
              <a:avLst/>
            </a:prstGeom>
            <a:noFill/>
          </p:spPr>
        </p:pic>
      </p:grpSp>
      <p:sp>
        <p:nvSpPr>
          <p:cNvPr id="240" name="Text Box240"/>
          <p:cNvSpPr txBox="1"/>
          <p:nvPr/>
        </p:nvSpPr>
        <p:spPr>
          <a:xfrm>
            <a:off x="1043608" y="3052662"/>
            <a:ext cx="2220664" cy="1585049"/>
          </a:xfrm>
          <a:prstGeom prst="rect">
            <a:avLst/>
          </a:prstGeom>
          <a:solidFill>
            <a:srgbClr val="7F7F7F"/>
          </a:solidFill>
        </p:spPr>
        <p:txBody>
          <a:bodyPr wrap="square" lIns="0" tIns="0" rIns="0" rtlCol="0">
            <a:spAutoFit/>
          </a:bodyPr>
          <a:lstStyle/>
          <a:p>
            <a:pPr algn="l">
              <a:lnSpc>
                <a:spcPts val="318"/>
              </a:lnSpc>
            </a:pPr>
            <a:endParaRPr dirty="0"/>
          </a:p>
          <a:p>
            <a:pPr marL="512670" algn="l" rtl="0">
              <a:lnSpc>
                <a:spcPts val="6593"/>
              </a:lnSpc>
            </a:pPr>
            <a:r>
              <a:rPr lang="en-US" altLang="zh-CN" sz="5400" b="1" spc="0" dirty="0">
                <a:solidFill>
                  <a:srgbClr val="FFFFFF"/>
                </a:solidFill>
                <a:latin typeface="Calibri"/>
                <a:ea typeface="Calibri"/>
                <a:cs typeface="Calibri"/>
              </a:rPr>
              <a:t>90%</a:t>
            </a:r>
          </a:p>
          <a:p>
            <a:pPr marL="255305" marR="255122" indent="10541">
              <a:lnSpc>
                <a:spcPts val="1658"/>
              </a:lnSpc>
            </a:pPr>
            <a:r>
              <a:rPr lang="ja-JP" altLang="en-US" sz="1400" b="1" dirty="0">
                <a:solidFill>
                  <a:srgbClr val="FFFFFF"/>
                </a:solidFill>
                <a:ea typeface="Calibri"/>
                <a:cs typeface="Calibri"/>
              </a:rPr>
              <a:t>少女が</a:t>
            </a:r>
            <a:r>
              <a:rPr lang="en-US" altLang="ja-JP" sz="1400" b="1" dirty="0">
                <a:solidFill>
                  <a:srgbClr val="FFFFFF"/>
                </a:solidFill>
                <a:ea typeface="Calibri"/>
                <a:cs typeface="Calibri"/>
              </a:rPr>
              <a:t>15</a:t>
            </a:r>
            <a:r>
              <a:rPr lang="ja-JP" altLang="en-US" sz="1400" b="1" dirty="0">
                <a:solidFill>
                  <a:srgbClr val="FFFFFF"/>
                </a:solidFill>
                <a:ea typeface="Calibri"/>
                <a:cs typeface="Calibri"/>
              </a:rPr>
              <a:t>歳までに既定の</a:t>
            </a:r>
            <a:r>
              <a:rPr lang="en-US" altLang="ja-JP" sz="1400" b="1" dirty="0">
                <a:solidFill>
                  <a:srgbClr val="FFFFFF"/>
                </a:solidFill>
                <a:ea typeface="Calibri"/>
                <a:cs typeface="Calibri"/>
              </a:rPr>
              <a:t>HPV</a:t>
            </a:r>
            <a:r>
              <a:rPr lang="ja-JP" altLang="en-US" sz="1400" b="1" dirty="0">
                <a:solidFill>
                  <a:srgbClr val="FFFFFF"/>
                </a:solidFill>
                <a:ea typeface="Calibri"/>
                <a:cs typeface="Calibri"/>
              </a:rPr>
              <a:t>ワクチン接種を受けること</a:t>
            </a:r>
            <a:endParaRPr lang="en-US" altLang="zh-CN" sz="1400" dirty="0">
              <a:latin typeface="Calibri"/>
              <a:ea typeface="Calibri"/>
              <a:cs typeface="Calibri"/>
            </a:endParaRPr>
          </a:p>
        </p:txBody>
      </p:sp>
      <p:sp>
        <p:nvSpPr>
          <p:cNvPr id="241" name="Text Box241"/>
          <p:cNvSpPr txBox="1"/>
          <p:nvPr/>
        </p:nvSpPr>
        <p:spPr>
          <a:xfrm>
            <a:off x="3523181" y="3069381"/>
            <a:ext cx="2237711" cy="1687641"/>
          </a:xfrm>
          <a:prstGeom prst="rect">
            <a:avLst/>
          </a:prstGeom>
          <a:solidFill>
            <a:srgbClr val="7F7F7F"/>
          </a:solidFill>
        </p:spPr>
        <p:txBody>
          <a:bodyPr wrap="square" lIns="0" tIns="0" rIns="0" rtlCol="0">
            <a:spAutoFit/>
          </a:bodyPr>
          <a:lstStyle/>
          <a:p>
            <a:pPr algn="l">
              <a:lnSpc>
                <a:spcPts val="302"/>
              </a:lnSpc>
            </a:pPr>
            <a:endParaRPr dirty="0"/>
          </a:p>
          <a:p>
            <a:pPr marL="587076" algn="l" rtl="0">
              <a:lnSpc>
                <a:spcPts val="5861"/>
              </a:lnSpc>
            </a:pPr>
            <a:r>
              <a:rPr lang="en-US" altLang="zh-CN" sz="4800" b="1" spc="3" dirty="0">
                <a:solidFill>
                  <a:srgbClr val="FFFFFF"/>
                </a:solidFill>
                <a:latin typeface="Calibri"/>
                <a:ea typeface="Calibri"/>
                <a:cs typeface="Calibri"/>
              </a:rPr>
              <a:t>70%</a:t>
            </a:r>
            <a:endParaRPr lang="en-US" altLang="zh-CN" sz="4800" dirty="0">
              <a:latin typeface="Calibri"/>
              <a:ea typeface="Calibri"/>
              <a:cs typeface="Calibri"/>
            </a:endParaRPr>
          </a:p>
          <a:p>
            <a:pPr marL="242588" marR="95952" indent="-146876">
              <a:lnSpc>
                <a:spcPts val="1709"/>
              </a:lnSpc>
              <a:spcBef>
                <a:spcPts val="1547"/>
              </a:spcBef>
            </a:pPr>
            <a:r>
              <a:rPr lang="ja-JP" altLang="en-US" sz="1400" b="1" spc="-12" dirty="0">
                <a:solidFill>
                  <a:srgbClr val="FFFFFF"/>
                </a:solidFill>
                <a:ea typeface="Calibri"/>
                <a:cs typeface="Calibri"/>
              </a:rPr>
              <a:t>女性が</a:t>
            </a:r>
            <a:r>
              <a:rPr lang="en-US" altLang="ja-JP" sz="1400" b="1" spc="-12" dirty="0">
                <a:solidFill>
                  <a:srgbClr val="FFFFFF"/>
                </a:solidFill>
                <a:ea typeface="Calibri"/>
                <a:cs typeface="Calibri"/>
              </a:rPr>
              <a:t>35</a:t>
            </a:r>
            <a:r>
              <a:rPr lang="ja-JP" altLang="en-US" sz="1400" b="1" spc="-12" dirty="0">
                <a:solidFill>
                  <a:srgbClr val="FFFFFF"/>
                </a:solidFill>
                <a:ea typeface="Calibri"/>
                <a:cs typeface="Calibri"/>
              </a:rPr>
              <a:t>歳と</a:t>
            </a:r>
            <a:r>
              <a:rPr lang="en-US" altLang="ja-JP" sz="1400" b="1" spc="-12" dirty="0">
                <a:solidFill>
                  <a:srgbClr val="FFFFFF"/>
                </a:solidFill>
                <a:ea typeface="Calibri"/>
                <a:cs typeface="Calibri"/>
              </a:rPr>
              <a:t>45</a:t>
            </a:r>
            <a:r>
              <a:rPr lang="ja-JP" altLang="en-US" sz="1400" b="1" spc="-12" dirty="0">
                <a:solidFill>
                  <a:srgbClr val="FFFFFF"/>
                </a:solidFill>
                <a:ea typeface="Calibri"/>
                <a:cs typeface="Calibri"/>
              </a:rPr>
              <a:t>歳の時に確実性の高い子宮頸がん検診を受けること</a:t>
            </a:r>
            <a:endParaRPr lang="en-US" altLang="zh-CN" sz="1400" dirty="0">
              <a:latin typeface="Calibri"/>
              <a:ea typeface="Calibri"/>
              <a:cs typeface="Calibri"/>
            </a:endParaRPr>
          </a:p>
        </p:txBody>
      </p:sp>
      <p:sp>
        <p:nvSpPr>
          <p:cNvPr id="242" name="Text Box242"/>
          <p:cNvSpPr txBox="1"/>
          <p:nvPr/>
        </p:nvSpPr>
        <p:spPr>
          <a:xfrm>
            <a:off x="6019801" y="3082081"/>
            <a:ext cx="2114872" cy="1713290"/>
          </a:xfrm>
          <a:prstGeom prst="rect">
            <a:avLst/>
          </a:prstGeom>
          <a:solidFill>
            <a:srgbClr val="7F7F7F"/>
          </a:solidFill>
        </p:spPr>
        <p:txBody>
          <a:bodyPr wrap="square" lIns="0" tIns="0" rIns="0" rtlCol="0">
            <a:spAutoFit/>
          </a:bodyPr>
          <a:lstStyle/>
          <a:p>
            <a:pPr algn="l">
              <a:lnSpc>
                <a:spcPts val="298"/>
              </a:lnSpc>
            </a:pPr>
            <a:endParaRPr dirty="0"/>
          </a:p>
          <a:p>
            <a:pPr marL="525623" algn="l" rtl="0">
              <a:lnSpc>
                <a:spcPts val="5861"/>
              </a:lnSpc>
            </a:pPr>
            <a:r>
              <a:rPr lang="en-US" altLang="zh-CN" sz="4800" b="1" spc="3" dirty="0">
                <a:solidFill>
                  <a:srgbClr val="FFFFFF"/>
                </a:solidFill>
                <a:latin typeface="Calibri"/>
                <a:ea typeface="Calibri"/>
                <a:cs typeface="Calibri"/>
              </a:rPr>
              <a:t>90%</a:t>
            </a:r>
            <a:endParaRPr lang="en-US" altLang="zh-CN" sz="4800" dirty="0">
              <a:latin typeface="Calibri"/>
              <a:ea typeface="Calibri"/>
              <a:cs typeface="Calibri"/>
            </a:endParaRPr>
          </a:p>
          <a:p>
            <a:pPr marL="102523">
              <a:lnSpc>
                <a:spcPts val="1709"/>
              </a:lnSpc>
              <a:spcBef>
                <a:spcPts val="1672"/>
              </a:spcBef>
            </a:pPr>
            <a:r>
              <a:rPr lang="ja-JP" altLang="en-US" sz="1400" b="1" spc="-12" dirty="0">
                <a:solidFill>
                  <a:srgbClr val="FFFFFF"/>
                </a:solidFill>
                <a:ea typeface="Calibri"/>
                <a:cs typeface="Calibri"/>
              </a:rPr>
              <a:t>子宮頸部病変を指摘された女性が治療とケアを受けること</a:t>
            </a:r>
            <a:endParaRPr lang="en-US" altLang="zh-CN" sz="1400" dirty="0">
              <a:latin typeface="Calibri"/>
              <a:ea typeface="Calibri"/>
              <a:cs typeface="Calibri"/>
            </a:endParaRPr>
          </a:p>
        </p:txBody>
      </p:sp>
      <p:sp>
        <p:nvSpPr>
          <p:cNvPr id="243" name="Text Box243"/>
          <p:cNvSpPr txBox="1"/>
          <p:nvPr/>
        </p:nvSpPr>
        <p:spPr>
          <a:xfrm>
            <a:off x="395536" y="5548147"/>
            <a:ext cx="8424936" cy="545149"/>
          </a:xfrm>
          <a:prstGeom prst="rect">
            <a:avLst/>
          </a:prstGeom>
          <a:solidFill>
            <a:srgbClr val="FF00FF"/>
          </a:solidFill>
        </p:spPr>
        <p:txBody>
          <a:bodyPr wrap="square" lIns="0" tIns="0" rIns="0" rtlCol="0">
            <a:spAutoFit/>
          </a:bodyPr>
          <a:lstStyle/>
          <a:p>
            <a:pPr marL="93091">
              <a:lnSpc>
                <a:spcPts val="1954"/>
              </a:lnSpc>
            </a:pPr>
            <a:r>
              <a:rPr lang="en-US" altLang="zh-CN" sz="1600" b="1" spc="3" dirty="0">
                <a:solidFill>
                  <a:srgbClr val="FFFFFF"/>
                </a:solidFill>
                <a:latin typeface="Calibri"/>
                <a:ea typeface="Calibri"/>
                <a:cs typeface="Calibri"/>
              </a:rPr>
              <a:t>S</a:t>
            </a:r>
            <a:r>
              <a:rPr lang="en-US" altLang="ja-JP" sz="1600" b="1" spc="3" dirty="0">
                <a:solidFill>
                  <a:srgbClr val="FFFFFF"/>
                </a:solidFill>
                <a:ea typeface="Calibri"/>
                <a:cs typeface="Calibri"/>
              </a:rPr>
              <a:t>DGs 2030</a:t>
            </a:r>
            <a:r>
              <a:rPr lang="ja-JP" altLang="en-US" sz="1600" b="1" spc="3" dirty="0">
                <a:solidFill>
                  <a:srgbClr val="FFFFFF"/>
                </a:solidFill>
                <a:ea typeface="Calibri"/>
                <a:cs typeface="Calibri"/>
              </a:rPr>
              <a:t>　（</a:t>
            </a:r>
            <a:r>
              <a:rPr lang="en-US" altLang="ja-JP" sz="1600" b="1" spc="3" dirty="0">
                <a:solidFill>
                  <a:srgbClr val="FFFFFF"/>
                </a:solidFill>
                <a:ea typeface="Calibri"/>
                <a:cs typeface="Calibri"/>
              </a:rPr>
              <a:t>Sustainable Development Goals</a:t>
            </a:r>
            <a:r>
              <a:rPr lang="ja-JP" altLang="en-US" sz="1600" b="1" spc="3" dirty="0">
                <a:solidFill>
                  <a:srgbClr val="FFFFFF"/>
                </a:solidFill>
                <a:ea typeface="Calibri"/>
                <a:cs typeface="Calibri"/>
              </a:rPr>
              <a:t> </a:t>
            </a:r>
            <a:r>
              <a:rPr lang="en-US" altLang="ja-JP" sz="1600" b="1" spc="3" dirty="0">
                <a:solidFill>
                  <a:srgbClr val="FFFFFF"/>
                </a:solidFill>
                <a:ea typeface="Calibri"/>
                <a:cs typeface="Calibri"/>
              </a:rPr>
              <a:t>2030</a:t>
            </a:r>
            <a:r>
              <a:rPr lang="ja-JP" altLang="en-US" sz="1600" b="1" spc="3" dirty="0">
                <a:solidFill>
                  <a:srgbClr val="FFFFFF"/>
                </a:solidFill>
                <a:ea typeface="Calibri"/>
                <a:cs typeface="Calibri"/>
              </a:rPr>
              <a:t>）の項目</a:t>
            </a:r>
            <a:r>
              <a:rPr lang="en-US" altLang="ja-JP" sz="1600" b="1" spc="3" dirty="0">
                <a:solidFill>
                  <a:srgbClr val="FFFFFF"/>
                </a:solidFill>
                <a:ea typeface="Calibri"/>
                <a:cs typeface="Calibri"/>
              </a:rPr>
              <a:t>3.4</a:t>
            </a:r>
            <a:r>
              <a:rPr lang="ja-JP" altLang="en-US" sz="1600" b="1" spc="3" dirty="0">
                <a:solidFill>
                  <a:srgbClr val="FFFFFF"/>
                </a:solidFill>
                <a:ea typeface="Calibri"/>
                <a:cs typeface="Calibri"/>
              </a:rPr>
              <a:t>では、</a:t>
            </a:r>
            <a:r>
              <a:rPr lang="ja-JP" altLang="en-US" sz="1600" spc="3" dirty="0">
                <a:solidFill>
                  <a:srgbClr val="FFFFFF"/>
                </a:solidFill>
                <a:ea typeface="Calibri"/>
                <a:cs typeface="Calibri"/>
              </a:rPr>
              <a:t>子宮頸がんの死亡率を</a:t>
            </a:r>
            <a:r>
              <a:rPr lang="en-US" altLang="ja-JP" sz="1600" spc="3" dirty="0">
                <a:solidFill>
                  <a:srgbClr val="FFFFFF"/>
                </a:solidFill>
                <a:ea typeface="Calibri"/>
                <a:cs typeface="Calibri"/>
              </a:rPr>
              <a:t>2030</a:t>
            </a:r>
            <a:r>
              <a:rPr lang="ja-JP" altLang="en-US" sz="1600" spc="3" dirty="0">
                <a:solidFill>
                  <a:srgbClr val="FFFFFF"/>
                </a:solidFill>
                <a:ea typeface="Calibri"/>
                <a:cs typeface="Calibri"/>
              </a:rPr>
              <a:t>年までに</a:t>
            </a:r>
            <a:r>
              <a:rPr lang="en-US" altLang="ja-JP" sz="1600" spc="3" dirty="0">
                <a:solidFill>
                  <a:srgbClr val="FFFFFF"/>
                </a:solidFill>
                <a:ea typeface="Calibri"/>
                <a:cs typeface="Calibri"/>
              </a:rPr>
              <a:t>30%</a:t>
            </a:r>
            <a:r>
              <a:rPr lang="ja-JP" altLang="en-US" sz="1600" spc="3" dirty="0">
                <a:solidFill>
                  <a:srgbClr val="FFFFFF"/>
                </a:solidFill>
                <a:ea typeface="Calibri"/>
                <a:cs typeface="Calibri"/>
              </a:rPr>
              <a:t>減らすことを目標にしている。</a:t>
            </a:r>
            <a:endParaRPr lang="en-US" altLang="zh-CN" sz="1600" dirty="0">
              <a:latin typeface="Calibri"/>
              <a:ea typeface="Calibri"/>
              <a:cs typeface="Calibri"/>
            </a:endParaRPr>
          </a:p>
        </p:txBody>
      </p:sp>
      <p:sp>
        <p:nvSpPr>
          <p:cNvPr id="244" name="Text Box244"/>
          <p:cNvSpPr txBox="1"/>
          <p:nvPr/>
        </p:nvSpPr>
        <p:spPr>
          <a:xfrm>
            <a:off x="539552" y="1290519"/>
            <a:ext cx="4536504" cy="314253"/>
          </a:xfrm>
          <a:prstGeom prst="rect">
            <a:avLst/>
          </a:prstGeom>
        </p:spPr>
        <p:txBody>
          <a:bodyPr wrap="square" lIns="0" tIns="0" rIns="0" rtlCol="0">
            <a:spAutoFit/>
          </a:bodyPr>
          <a:lstStyle/>
          <a:p>
            <a:pPr algn="l">
              <a:lnSpc>
                <a:spcPts val="0"/>
              </a:lnSpc>
            </a:pPr>
            <a:endParaRPr dirty="0"/>
          </a:p>
          <a:p>
            <a:pPr>
              <a:lnSpc>
                <a:spcPts val="2198"/>
              </a:lnSpc>
            </a:pPr>
            <a:r>
              <a:rPr lang="ja-JP" altLang="en-US" b="1" spc="11" dirty="0">
                <a:solidFill>
                  <a:srgbClr val="FFFFFF"/>
                </a:solidFill>
                <a:ea typeface="Calibri"/>
                <a:cs typeface="Calibri"/>
              </a:rPr>
              <a:t>描いているもの：子宮頸がんのない世界</a:t>
            </a:r>
            <a:endParaRPr lang="en-US" altLang="zh-CN" sz="1800" b="1" dirty="0">
              <a:latin typeface="Calibri"/>
              <a:ea typeface="Calibri"/>
              <a:cs typeface="Calibri"/>
            </a:endParaRPr>
          </a:p>
        </p:txBody>
      </p:sp>
      <p:sp>
        <p:nvSpPr>
          <p:cNvPr id="245" name="Text Box245"/>
          <p:cNvSpPr txBox="1"/>
          <p:nvPr/>
        </p:nvSpPr>
        <p:spPr>
          <a:xfrm>
            <a:off x="426618" y="1804496"/>
            <a:ext cx="8609878" cy="309124"/>
          </a:xfrm>
          <a:prstGeom prst="rect">
            <a:avLst/>
          </a:prstGeom>
        </p:spPr>
        <p:txBody>
          <a:bodyPr wrap="square" lIns="0" tIns="0" rIns="0" rtlCol="0">
            <a:spAutoFit/>
          </a:bodyPr>
          <a:lstStyle/>
          <a:p>
            <a:pPr algn="l">
              <a:lnSpc>
                <a:spcPts val="0"/>
              </a:lnSpc>
            </a:pPr>
            <a:endParaRPr dirty="0"/>
          </a:p>
          <a:p>
            <a:pPr>
              <a:lnSpc>
                <a:spcPts val="2198"/>
              </a:lnSpc>
            </a:pPr>
            <a:r>
              <a:rPr lang="ja-JP" altLang="en-US" spc="6" dirty="0">
                <a:solidFill>
                  <a:srgbClr val="FFFFFF"/>
                </a:solidFill>
                <a:ea typeface="Calibri"/>
                <a:cs typeface="Calibri"/>
              </a:rPr>
              <a:t>閾値（排除の基準）：</a:t>
            </a:r>
            <a:r>
              <a:rPr lang="ja-JP" altLang="en-US" sz="1600" spc="6" dirty="0">
                <a:solidFill>
                  <a:srgbClr val="FFFFFF"/>
                </a:solidFill>
                <a:ea typeface="Calibri"/>
                <a:cs typeface="Calibri"/>
              </a:rPr>
              <a:t>すべての国で子宮頸がんの罹患率が</a:t>
            </a:r>
            <a:r>
              <a:rPr lang="en-US" altLang="ja-JP" sz="1600" spc="6" dirty="0">
                <a:solidFill>
                  <a:srgbClr val="FFFFFF"/>
                </a:solidFill>
                <a:ea typeface="Calibri"/>
                <a:cs typeface="Calibri"/>
              </a:rPr>
              <a:t>4/100,000</a:t>
            </a:r>
            <a:r>
              <a:rPr lang="ja-JP" altLang="en-US" sz="1600" spc="6" dirty="0">
                <a:solidFill>
                  <a:srgbClr val="FFFFFF"/>
                </a:solidFill>
                <a:ea typeface="Calibri"/>
                <a:cs typeface="Calibri"/>
              </a:rPr>
              <a:t>人年より少なくなる</a:t>
            </a:r>
            <a:endParaRPr lang="en-US" altLang="zh-CN" sz="1600" dirty="0">
              <a:latin typeface="Calibri"/>
              <a:ea typeface="Calibri"/>
              <a:cs typeface="Calibri"/>
            </a:endParaRPr>
          </a:p>
        </p:txBody>
      </p:sp>
      <p:sp>
        <p:nvSpPr>
          <p:cNvPr id="246" name="Text Box246"/>
          <p:cNvSpPr txBox="1"/>
          <p:nvPr/>
        </p:nvSpPr>
        <p:spPr>
          <a:xfrm>
            <a:off x="539552" y="176581"/>
            <a:ext cx="7975272" cy="434188"/>
          </a:xfrm>
          <a:prstGeom prst="rect">
            <a:avLst/>
          </a:prstGeom>
        </p:spPr>
        <p:txBody>
          <a:bodyPr wrap="square" lIns="0" tIns="0" rIns="0" rtlCol="0">
            <a:spAutoFit/>
          </a:bodyPr>
          <a:lstStyle/>
          <a:p>
            <a:pPr algn="l">
              <a:lnSpc>
                <a:spcPts val="0"/>
              </a:lnSpc>
            </a:pPr>
            <a:endParaRPr/>
          </a:p>
          <a:p>
            <a:pPr algn="l" rtl="0">
              <a:lnSpc>
                <a:spcPts val="3419"/>
              </a:lnSpc>
            </a:pPr>
            <a:r>
              <a:rPr lang="en-US" altLang="zh-CN" sz="2800" b="1" spc="0" dirty="0">
                <a:solidFill>
                  <a:srgbClr val="FFFFFF"/>
                </a:solidFill>
                <a:latin typeface="Calibri"/>
                <a:ea typeface="Calibri"/>
                <a:cs typeface="Calibri"/>
              </a:rPr>
              <a:t>THE</a:t>
            </a:r>
            <a:r>
              <a:rPr lang="en-US" altLang="zh-CN" sz="2800" b="1" dirty="0">
                <a:solidFill>
                  <a:srgbClr val="FFFFFF"/>
                </a:solidFill>
                <a:latin typeface="Calibri"/>
                <a:ea typeface="Calibri"/>
                <a:cs typeface="Calibri"/>
              </a:rPr>
              <a:t> </a:t>
            </a:r>
            <a:r>
              <a:rPr lang="en-US" altLang="zh-CN" sz="2800" b="1" spc="-4" dirty="0">
                <a:solidFill>
                  <a:srgbClr val="FFFFFF"/>
                </a:solidFill>
                <a:latin typeface="Calibri"/>
                <a:ea typeface="Calibri"/>
                <a:cs typeface="Calibri"/>
              </a:rPr>
              <a:t>ARCHITECTURE</a:t>
            </a:r>
            <a:r>
              <a:rPr lang="en-US" altLang="zh-CN" sz="2800" b="1" dirty="0">
                <a:solidFill>
                  <a:srgbClr val="FFFFFF"/>
                </a:solidFill>
                <a:latin typeface="Calibri"/>
                <a:ea typeface="Calibri"/>
                <a:cs typeface="Calibri"/>
              </a:rPr>
              <a:t> </a:t>
            </a:r>
            <a:r>
              <a:rPr lang="en-US" altLang="zh-CN" sz="2800" b="1" spc="-35" dirty="0">
                <a:solidFill>
                  <a:srgbClr val="FFFFFF"/>
                </a:solidFill>
                <a:latin typeface="Calibri"/>
                <a:ea typeface="Calibri"/>
                <a:cs typeface="Calibri"/>
              </a:rPr>
              <a:t>TO</a:t>
            </a:r>
            <a:r>
              <a:rPr lang="en-US" altLang="zh-CN" sz="2800" b="1" dirty="0">
                <a:solidFill>
                  <a:srgbClr val="FFFFFF"/>
                </a:solidFill>
                <a:latin typeface="Calibri"/>
                <a:ea typeface="Calibri"/>
                <a:cs typeface="Calibri"/>
              </a:rPr>
              <a:t> </a:t>
            </a:r>
            <a:r>
              <a:rPr lang="en-US" altLang="zh-CN" sz="2800" b="1" spc="-23" dirty="0">
                <a:solidFill>
                  <a:srgbClr val="FFFFFF"/>
                </a:solidFill>
                <a:latin typeface="Calibri"/>
                <a:ea typeface="Calibri"/>
                <a:cs typeface="Calibri"/>
              </a:rPr>
              <a:t>ELIMINATE</a:t>
            </a:r>
            <a:r>
              <a:rPr lang="en-US" altLang="zh-CN" sz="2800" b="1" dirty="0">
                <a:solidFill>
                  <a:srgbClr val="FFFFFF"/>
                </a:solidFill>
                <a:latin typeface="Calibri"/>
                <a:ea typeface="Calibri"/>
                <a:cs typeface="Calibri"/>
              </a:rPr>
              <a:t> </a:t>
            </a:r>
            <a:r>
              <a:rPr lang="en-US" altLang="zh-CN" sz="2800" b="1" spc="-3" dirty="0">
                <a:solidFill>
                  <a:srgbClr val="FFFFFF"/>
                </a:solidFill>
                <a:latin typeface="Calibri"/>
                <a:ea typeface="Calibri"/>
                <a:cs typeface="Calibri"/>
              </a:rPr>
              <a:t>CERVICAL</a:t>
            </a:r>
            <a:r>
              <a:rPr lang="en-US" altLang="zh-CN" sz="2800" b="1" spc="12" dirty="0">
                <a:solidFill>
                  <a:srgbClr val="FFFFFF"/>
                </a:solidFill>
                <a:latin typeface="Calibri"/>
                <a:ea typeface="Calibri"/>
                <a:cs typeface="Calibri"/>
              </a:rPr>
              <a:t> </a:t>
            </a:r>
            <a:r>
              <a:rPr lang="en-US" altLang="zh-CN" sz="2800" b="1" spc="2" dirty="0">
                <a:solidFill>
                  <a:srgbClr val="FFFFFF"/>
                </a:solidFill>
                <a:latin typeface="Calibri"/>
                <a:ea typeface="Calibri"/>
                <a:cs typeface="Calibri"/>
              </a:rPr>
              <a:t>CANCER:</a:t>
            </a:r>
            <a:endParaRPr lang="en-US" altLang="zh-CN" sz="2800">
              <a:latin typeface="Calibri"/>
              <a:ea typeface="Calibri"/>
              <a:cs typeface="Calibri"/>
            </a:endParaRPr>
          </a:p>
        </p:txBody>
      </p:sp>
      <p:sp>
        <p:nvSpPr>
          <p:cNvPr id="247" name="Text Box247"/>
          <p:cNvSpPr txBox="1"/>
          <p:nvPr/>
        </p:nvSpPr>
        <p:spPr>
          <a:xfrm>
            <a:off x="2801428" y="2358949"/>
            <a:ext cx="3651033" cy="461024"/>
          </a:xfrm>
          <a:prstGeom prst="rect">
            <a:avLst/>
          </a:prstGeom>
        </p:spPr>
        <p:txBody>
          <a:bodyPr wrap="square" lIns="0" tIns="0" rIns="0" rtlCol="0">
            <a:spAutoFit/>
          </a:bodyPr>
          <a:lstStyle/>
          <a:p>
            <a:pPr algn="l">
              <a:lnSpc>
                <a:spcPts val="0"/>
              </a:lnSpc>
            </a:pPr>
            <a:endParaRPr dirty="0"/>
          </a:p>
          <a:p>
            <a:pPr>
              <a:lnSpc>
                <a:spcPts val="3419"/>
              </a:lnSpc>
            </a:pPr>
            <a:r>
              <a:rPr lang="en-US" altLang="ja-JP" sz="2800" b="1" spc="4" dirty="0">
                <a:solidFill>
                  <a:srgbClr val="FFFFFF"/>
                </a:solidFill>
                <a:ea typeface="Calibri"/>
                <a:cs typeface="Calibri"/>
              </a:rPr>
              <a:t>2030</a:t>
            </a:r>
            <a:r>
              <a:rPr lang="ja-JP" altLang="en-US" sz="2800" b="1" spc="4" dirty="0">
                <a:solidFill>
                  <a:srgbClr val="FFFFFF"/>
                </a:solidFill>
                <a:ea typeface="Calibri"/>
                <a:cs typeface="Calibri"/>
              </a:rPr>
              <a:t>年の介入目標</a:t>
            </a:r>
            <a:endParaRPr lang="en-US" altLang="zh-CN" sz="2800" dirty="0">
              <a:latin typeface="Calibri"/>
              <a:ea typeface="Calibri"/>
              <a:cs typeface="Calibri"/>
            </a:endParaRPr>
          </a:p>
        </p:txBody>
      </p:sp>
      <p:sp>
        <p:nvSpPr>
          <p:cNvPr id="248" name="Text Box248"/>
          <p:cNvSpPr txBox="1"/>
          <p:nvPr/>
        </p:nvSpPr>
        <p:spPr>
          <a:xfrm>
            <a:off x="480690" y="6259120"/>
            <a:ext cx="7059499" cy="482248"/>
          </a:xfrm>
          <a:prstGeom prst="rect">
            <a:avLst/>
          </a:prstGeom>
        </p:spPr>
        <p:txBody>
          <a:bodyPr wrap="square" lIns="0" tIns="0" rIns="0" rtlCol="0">
            <a:spAutoFit/>
          </a:bodyPr>
          <a:lstStyle/>
          <a:p>
            <a:pPr algn="l">
              <a:lnSpc>
                <a:spcPts val="0"/>
              </a:lnSpc>
            </a:pPr>
            <a:endParaRPr dirty="0"/>
          </a:p>
          <a:p>
            <a:pPr>
              <a:lnSpc>
                <a:spcPts val="1707"/>
              </a:lnSpc>
            </a:pPr>
            <a:r>
              <a:rPr lang="en-US" altLang="ja-JP" sz="1400" spc="3" dirty="0">
                <a:solidFill>
                  <a:srgbClr val="7F7F7F"/>
                </a:solidFill>
                <a:ea typeface="Calibri"/>
                <a:cs typeface="Calibri"/>
              </a:rPr>
              <a:t>2030</a:t>
            </a:r>
            <a:r>
              <a:rPr lang="ja-JP" altLang="en-US" sz="1400" spc="3" dirty="0">
                <a:solidFill>
                  <a:srgbClr val="7F7F7F"/>
                </a:solidFill>
                <a:ea typeface="Calibri"/>
                <a:cs typeface="Calibri"/>
              </a:rPr>
              <a:t>年の目標と排除の閾値は、モデリングの結果と</a:t>
            </a:r>
            <a:r>
              <a:rPr lang="en-US" altLang="ja-JP" sz="1400" spc="3" dirty="0">
                <a:solidFill>
                  <a:srgbClr val="7F7F7F"/>
                </a:solidFill>
                <a:ea typeface="Calibri"/>
                <a:cs typeface="Calibri"/>
              </a:rPr>
              <a:t>WHO</a:t>
            </a:r>
            <a:r>
              <a:rPr lang="ja-JP" altLang="en-US" sz="1400" spc="3" dirty="0">
                <a:solidFill>
                  <a:srgbClr val="7F7F7F"/>
                </a:solidFill>
                <a:ea typeface="Calibri"/>
                <a:cs typeface="Calibri"/>
              </a:rPr>
              <a:t>の承認プロセスに応じて改訂される可能性があります。</a:t>
            </a:r>
            <a:endParaRPr lang="en-US" altLang="zh-CN" sz="1400" dirty="0">
              <a:latin typeface="Calibri"/>
              <a:ea typeface="Calibri"/>
              <a:cs typeface="Calibri"/>
            </a:endParaRPr>
          </a:p>
        </p:txBody>
      </p:sp>
      <p:sp>
        <p:nvSpPr>
          <p:cNvPr id="47" name="角丸四角形 46"/>
          <p:cNvSpPr/>
          <p:nvPr/>
        </p:nvSpPr>
        <p:spPr>
          <a:xfrm>
            <a:off x="251519" y="116632"/>
            <a:ext cx="8617003" cy="97335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3600" b="1" dirty="0"/>
              <a:t>子宮頸がん</a:t>
            </a:r>
            <a:r>
              <a:rPr lang="ja-JP" altLang="en-US" sz="3600" b="1" dirty="0"/>
              <a:t>排除</a:t>
            </a:r>
            <a:r>
              <a:rPr lang="ja-JP" altLang="ja-JP" sz="3600" b="1" dirty="0"/>
              <a:t>のための構造</a:t>
            </a:r>
            <a:endParaRPr kumimoji="1" lang="ja-JP" altLang="en-US" sz="3600" b="1" dirty="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1850</Words>
  <Application>Microsoft Office PowerPoint</Application>
  <PresentationFormat>画面に合わせる (4:3)</PresentationFormat>
  <Paragraphs>525</Paragraphs>
  <Slides>18</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ＭＳ Ｐゴシック</vt:lpstr>
      <vt:lpstr>宋体</vt:lpstr>
      <vt:lpstr>メイリオ</vt:lpstr>
      <vt:lpstr>游ゴシック</vt:lpstr>
      <vt:lpstr>游ゴシック Medium</vt:lpstr>
      <vt:lpstr>Arial</vt:lpstr>
      <vt:lpstr>Calibri</vt:lpstr>
      <vt:lpstr>Office 主题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ws</dc:creator>
  <cp:lastModifiedBy>宮城 悦子</cp:lastModifiedBy>
  <cp:revision>76</cp:revision>
  <dcterms:created xsi:type="dcterms:W3CDTF">2017-10-23T09:06:44Z</dcterms:created>
  <dcterms:modified xsi:type="dcterms:W3CDTF">2019-09-24T22:24:00Z</dcterms:modified>
</cp:coreProperties>
</file>