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8"/>
  </p:notesMasterIdLst>
  <p:handoutMasterIdLst>
    <p:handoutMasterId r:id="rId19"/>
  </p:handoutMasterIdLst>
  <p:sldIdLst>
    <p:sldId id="406" r:id="rId3"/>
    <p:sldId id="447" r:id="rId4"/>
    <p:sldId id="448" r:id="rId5"/>
    <p:sldId id="399" r:id="rId6"/>
    <p:sldId id="449" r:id="rId7"/>
    <p:sldId id="450" r:id="rId8"/>
    <p:sldId id="451" r:id="rId9"/>
    <p:sldId id="456" r:id="rId10"/>
    <p:sldId id="462" r:id="rId11"/>
    <p:sldId id="445" r:id="rId12"/>
    <p:sldId id="404" r:id="rId13"/>
    <p:sldId id="454" r:id="rId14"/>
    <p:sldId id="402" r:id="rId15"/>
    <p:sldId id="403" r:id="rId16"/>
    <p:sldId id="405" r:id="rId17"/>
  </p:sldIdLst>
  <p:sldSz cx="12192000" cy="6858000"/>
  <p:notesSz cx="6858000" cy="9144000"/>
  <p:defaultTextStyle>
    <a:defPPr>
      <a:defRPr lang="ja-JP"/>
    </a:defPPr>
    <a:lvl1pPr algn="l" defTabSz="457200" rtl="0" fontAlgn="base">
      <a:spcBef>
        <a:spcPct val="0"/>
      </a:spcBef>
      <a:spcAft>
        <a:spcPct val="0"/>
      </a:spcAft>
      <a:defRPr kumimoji="1"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umimoji="1"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umimoji="1"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umimoji="1"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umimoji="1" kern="1200">
        <a:solidFill>
          <a:schemeClr val="tx1"/>
        </a:solidFill>
        <a:latin typeface="Arial" charset="0"/>
        <a:ea typeface="ＭＳ Ｐゴシック" charset="0"/>
        <a:cs typeface="ＭＳ Ｐゴシック" charset="0"/>
      </a:defRPr>
    </a:lvl5pPr>
    <a:lvl6pPr marL="2286000" algn="l" defTabSz="457200" rtl="0" eaLnBrk="1" latinLnBrk="0" hangingPunct="1">
      <a:defRPr kumimoji="1" kern="1200">
        <a:solidFill>
          <a:schemeClr val="tx1"/>
        </a:solidFill>
        <a:latin typeface="Arial" charset="0"/>
        <a:ea typeface="ＭＳ Ｐゴシック" charset="0"/>
        <a:cs typeface="ＭＳ Ｐゴシック" charset="0"/>
      </a:defRPr>
    </a:lvl6pPr>
    <a:lvl7pPr marL="2743200" algn="l" defTabSz="457200" rtl="0" eaLnBrk="1" latinLnBrk="0" hangingPunct="1">
      <a:defRPr kumimoji="1" kern="1200">
        <a:solidFill>
          <a:schemeClr val="tx1"/>
        </a:solidFill>
        <a:latin typeface="Arial" charset="0"/>
        <a:ea typeface="ＭＳ Ｐゴシック" charset="0"/>
        <a:cs typeface="ＭＳ Ｐゴシック" charset="0"/>
      </a:defRPr>
    </a:lvl7pPr>
    <a:lvl8pPr marL="3200400" algn="l" defTabSz="457200" rtl="0" eaLnBrk="1" latinLnBrk="0" hangingPunct="1">
      <a:defRPr kumimoji="1" kern="1200">
        <a:solidFill>
          <a:schemeClr val="tx1"/>
        </a:solidFill>
        <a:latin typeface="Arial" charset="0"/>
        <a:ea typeface="ＭＳ Ｐゴシック" charset="0"/>
        <a:cs typeface="ＭＳ Ｐゴシック" charset="0"/>
      </a:defRPr>
    </a:lvl8pPr>
    <a:lvl9pPr marL="3657600" algn="l" defTabSz="457200" rtl="0" eaLnBrk="1" latinLnBrk="0" hangingPunct="1">
      <a:defRPr kumimoji="1"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266" autoAdjust="0"/>
    <p:restoredTop sz="97345"/>
  </p:normalViewPr>
  <p:slideViewPr>
    <p:cSldViewPr snapToGrid="0" snapToObjects="1">
      <p:cViewPr varScale="1">
        <p:scale>
          <a:sx n="104" d="100"/>
          <a:sy n="104" d="100"/>
        </p:scale>
        <p:origin x="150" y="210"/>
      </p:cViewPr>
      <p:guideLst>
        <p:guide orient="horz" pos="2160"/>
        <p:guide pos="3840"/>
      </p:guideLst>
    </p:cSldViewPr>
  </p:slideViewPr>
  <p:notesTextViewPr>
    <p:cViewPr>
      <p:scale>
        <a:sx n="100" d="100"/>
        <a:sy n="100" d="100"/>
      </p:scale>
      <p:origin x="0" y="0"/>
    </p:cViewPr>
  </p:notesTextViewPr>
  <p:sorterViewPr>
    <p:cViewPr>
      <p:scale>
        <a:sx n="98" d="100"/>
        <a:sy n="98"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Users\kuwahara\Library\CloudStorage\Dropbox\2024&#12288;ART\2024&#24180;&#12463;&#12441;&#12521;&#12501;&#12398;&#20803;(2007-2024&#65289;v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Users\kuwahara\Library\CloudStorage\Dropbox\2024&#12288;ART\2024&#24180;&#12463;&#12441;&#12521;&#12501;&#12398;&#20803;(2007-2024&#65289;v1.xlsx"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Users\kuwahara\Library\CloudStorage\Dropbox\2024&#12288;ART\2024&#24180;&#12463;&#12441;&#12521;&#12501;&#12398;&#20803;(2007-2024&#65289;v1.xlsx" TargetMode="External"/><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1" Type="http://schemas.openxmlformats.org/officeDocument/2006/relationships/oleObject" Target="file:///\\Users\kuwahara\Library\CloudStorage\Dropbox\2024&#12288;ART\2024&#24180;&#12463;&#12441;&#12521;&#12501;&#12398;&#20803;(2007-2024&#65289;v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Users\kuwahara\Library\CloudStorage\Dropbox\2024&#12288;ART\2024&#24180;&#12463;&#12441;&#12521;&#12501;&#12398;&#20803;(2007-2024&#65289;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16385536336646"/>
          <c:y val="3.4482758620689599E-2"/>
          <c:w val="0.86255437588743999"/>
          <c:h val="0.83224482549760903"/>
        </c:manualLayout>
      </c:layout>
      <c:barChart>
        <c:barDir val="col"/>
        <c:grouping val="stacked"/>
        <c:varyColors val="0"/>
        <c:ser>
          <c:idx val="0"/>
          <c:order val="0"/>
          <c:tx>
            <c:strRef>
              <c:f>'年別　周期数・数字 (2024)'!$AC$46</c:f>
              <c:strCache>
                <c:ptCount val="1"/>
                <c:pt idx="0">
                  <c:v>IVF周期</c:v>
                </c:pt>
              </c:strCache>
            </c:strRef>
          </c:tx>
          <c:invertIfNegative val="0"/>
          <c:cat>
            <c:numRef>
              <c:f>'年別　周期数・数字 (2024)'!$AB$63:$AB$86</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'年別　周期数・数字 (2024)'!$AC$63:$AC$86</c:f>
              <c:numCache>
                <c:formatCode>#,##0_);[Red]\(#,##0\)</c:formatCode>
                <c:ptCount val="24"/>
                <c:pt idx="0">
                  <c:v>32676</c:v>
                </c:pt>
                <c:pt idx="1">
                  <c:v>34953</c:v>
                </c:pt>
                <c:pt idx="2">
                  <c:v>38575</c:v>
                </c:pt>
                <c:pt idx="3">
                  <c:v>41619</c:v>
                </c:pt>
                <c:pt idx="4">
                  <c:v>42822</c:v>
                </c:pt>
                <c:pt idx="5">
                  <c:v>44778</c:v>
                </c:pt>
                <c:pt idx="6">
                  <c:v>53873</c:v>
                </c:pt>
                <c:pt idx="7">
                  <c:v>59148</c:v>
                </c:pt>
                <c:pt idx="8">
                  <c:v>63083</c:v>
                </c:pt>
                <c:pt idx="9">
                  <c:v>67714</c:v>
                </c:pt>
                <c:pt idx="10">
                  <c:v>71422</c:v>
                </c:pt>
                <c:pt idx="11">
                  <c:v>82108</c:v>
                </c:pt>
                <c:pt idx="12">
                  <c:v>89950</c:v>
                </c:pt>
                <c:pt idx="13">
                  <c:v>92269</c:v>
                </c:pt>
                <c:pt idx="14">
                  <c:v>93614</c:v>
                </c:pt>
                <c:pt idx="15">
                  <c:v>94566</c:v>
                </c:pt>
                <c:pt idx="16">
                  <c:v>91516</c:v>
                </c:pt>
                <c:pt idx="17">
                  <c:v>92552</c:v>
                </c:pt>
                <c:pt idx="18">
                  <c:v>88074</c:v>
                </c:pt>
                <c:pt idx="19">
                  <c:v>82883</c:v>
                </c:pt>
                <c:pt idx="20">
                  <c:v>88362</c:v>
                </c:pt>
                <c:pt idx="21">
                  <c:v>91402</c:v>
                </c:pt>
                <c:pt idx="22">
                  <c:v>89854</c:v>
                </c:pt>
                <c:pt idx="23">
                  <c:v>86626</c:v>
                </c:pt>
              </c:numCache>
            </c:numRef>
          </c:val>
          <c:extLst>
            <c:ext xmlns:c16="http://schemas.microsoft.com/office/drawing/2014/chart" uri="{C3380CC4-5D6E-409C-BE32-E72D297353CC}">
              <c16:uniqueId val="{00000000-EFF4-1941-A6F4-D006490B28D3}"/>
            </c:ext>
          </c:extLst>
        </c:ser>
        <c:ser>
          <c:idx val="1"/>
          <c:order val="1"/>
          <c:tx>
            <c:strRef>
              <c:f>'年別　周期数・数字 (2024)'!$AD$46</c:f>
              <c:strCache>
                <c:ptCount val="1"/>
                <c:pt idx="0">
                  <c:v>ICSI周期</c:v>
                </c:pt>
              </c:strCache>
            </c:strRef>
          </c:tx>
          <c:invertIfNegative val="0"/>
          <c:cat>
            <c:numRef>
              <c:f>'年別　周期数・数字 (2024)'!$AB$63:$AB$86</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'年別　周期数・数字 (2024)'!$AD$63:$AD$86</c:f>
              <c:numCache>
                <c:formatCode>#,##0_);[Red]\(#,##0\)</c:formatCode>
                <c:ptCount val="24"/>
                <c:pt idx="0">
                  <c:v>30369</c:v>
                </c:pt>
                <c:pt idx="1">
                  <c:v>34824</c:v>
                </c:pt>
                <c:pt idx="2">
                  <c:v>38871</c:v>
                </c:pt>
                <c:pt idx="3">
                  <c:v>44698</c:v>
                </c:pt>
                <c:pt idx="4">
                  <c:v>47579</c:v>
                </c:pt>
                <c:pt idx="5">
                  <c:v>52539</c:v>
                </c:pt>
                <c:pt idx="6">
                  <c:v>61813</c:v>
                </c:pt>
                <c:pt idx="7">
                  <c:v>71350</c:v>
                </c:pt>
                <c:pt idx="8">
                  <c:v>76790</c:v>
                </c:pt>
                <c:pt idx="9">
                  <c:v>90677</c:v>
                </c:pt>
                <c:pt idx="10">
                  <c:v>102473</c:v>
                </c:pt>
                <c:pt idx="11">
                  <c:v>125229</c:v>
                </c:pt>
                <c:pt idx="12">
                  <c:v>134871</c:v>
                </c:pt>
                <c:pt idx="13">
                  <c:v>144247</c:v>
                </c:pt>
                <c:pt idx="14">
                  <c:v>155797</c:v>
                </c:pt>
                <c:pt idx="15">
                  <c:v>161262</c:v>
                </c:pt>
                <c:pt idx="16">
                  <c:v>157709</c:v>
                </c:pt>
                <c:pt idx="17">
                  <c:v>158859</c:v>
                </c:pt>
                <c:pt idx="18">
                  <c:v>154824</c:v>
                </c:pt>
                <c:pt idx="19">
                  <c:v>151732</c:v>
                </c:pt>
                <c:pt idx="20">
                  <c:v>170350</c:v>
                </c:pt>
                <c:pt idx="21">
                  <c:v>187816</c:v>
                </c:pt>
                <c:pt idx="22">
                  <c:v>195657</c:v>
                </c:pt>
                <c:pt idx="23">
                  <c:v>194716</c:v>
                </c:pt>
              </c:numCache>
            </c:numRef>
          </c:val>
          <c:extLst>
            <c:ext xmlns:c16="http://schemas.microsoft.com/office/drawing/2014/chart" uri="{C3380CC4-5D6E-409C-BE32-E72D297353CC}">
              <c16:uniqueId val="{00000001-EFF4-1941-A6F4-D006490B28D3}"/>
            </c:ext>
          </c:extLst>
        </c:ser>
        <c:ser>
          <c:idx val="2"/>
          <c:order val="2"/>
          <c:tx>
            <c:strRef>
              <c:f>'年別　周期数・数字 (2024)'!$AE$46</c:f>
              <c:strCache>
                <c:ptCount val="1"/>
                <c:pt idx="0">
                  <c:v>FET周期</c:v>
                </c:pt>
              </c:strCache>
            </c:strRef>
          </c:tx>
          <c:invertIfNegative val="0"/>
          <c:cat>
            <c:numRef>
              <c:f>'年別　周期数・数字 (2024)'!$AB$63:$AB$86</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'年別　周期数・数字 (2024)'!$AE$63:$AE$86</c:f>
              <c:numCache>
                <c:formatCode>#,##0_);[Red]\(#,##0\)</c:formatCode>
                <c:ptCount val="24"/>
                <c:pt idx="0">
                  <c:v>13034</c:v>
                </c:pt>
                <c:pt idx="1">
                  <c:v>15887</c:v>
                </c:pt>
                <c:pt idx="2">
                  <c:v>24459</c:v>
                </c:pt>
                <c:pt idx="3">
                  <c:v>30287</c:v>
                </c:pt>
                <c:pt idx="4">
                  <c:v>35069</c:v>
                </c:pt>
                <c:pt idx="5">
                  <c:v>42171</c:v>
                </c:pt>
                <c:pt idx="6">
                  <c:v>45478</c:v>
                </c:pt>
                <c:pt idx="7">
                  <c:v>60115</c:v>
                </c:pt>
                <c:pt idx="8">
                  <c:v>73927</c:v>
                </c:pt>
                <c:pt idx="9">
                  <c:v>83770</c:v>
                </c:pt>
                <c:pt idx="10">
                  <c:v>95764</c:v>
                </c:pt>
                <c:pt idx="11">
                  <c:v>119089</c:v>
                </c:pt>
                <c:pt idx="12">
                  <c:v>141335</c:v>
                </c:pt>
                <c:pt idx="13">
                  <c:v>157229</c:v>
                </c:pt>
                <c:pt idx="14">
                  <c:v>174740</c:v>
                </c:pt>
                <c:pt idx="15">
                  <c:v>191962</c:v>
                </c:pt>
                <c:pt idx="16">
                  <c:v>198985</c:v>
                </c:pt>
                <c:pt idx="17">
                  <c:v>203482</c:v>
                </c:pt>
                <c:pt idx="18">
                  <c:v>215203</c:v>
                </c:pt>
                <c:pt idx="19">
                  <c:v>215285</c:v>
                </c:pt>
                <c:pt idx="20">
                  <c:v>239428</c:v>
                </c:pt>
                <c:pt idx="21">
                  <c:v>264412</c:v>
                </c:pt>
                <c:pt idx="22">
                  <c:v>276153</c:v>
                </c:pt>
                <c:pt idx="23">
                  <c:v>268923</c:v>
                </c:pt>
              </c:numCache>
            </c:numRef>
          </c:val>
          <c:extLst>
            <c:ext xmlns:c16="http://schemas.microsoft.com/office/drawing/2014/chart" uri="{C3380CC4-5D6E-409C-BE32-E72D297353CC}">
              <c16:uniqueId val="{00000002-EFF4-1941-A6F4-D006490B28D3}"/>
            </c:ext>
          </c:extLst>
        </c:ser>
        <c:dLbls>
          <c:showLegendKey val="0"/>
          <c:showVal val="0"/>
          <c:showCatName val="0"/>
          <c:showSerName val="0"/>
          <c:showPercent val="0"/>
          <c:showBubbleSize val="0"/>
        </c:dLbls>
        <c:gapWidth val="150"/>
        <c:overlap val="100"/>
        <c:axId val="908767488"/>
        <c:axId val="908770032"/>
      </c:barChart>
      <c:catAx>
        <c:axId val="908767488"/>
        <c:scaling>
          <c:orientation val="minMax"/>
        </c:scaling>
        <c:delete val="0"/>
        <c:axPos val="b"/>
        <c:title>
          <c:tx>
            <c:rich>
              <a:bodyPr/>
              <a:lstStyle/>
              <a:p>
                <a:pPr>
                  <a:defRPr sz="1100" b="0"/>
                </a:pPr>
                <a:r>
                  <a:rPr lang="ja-JP" altLang="en-US" sz="1100" b="0"/>
                  <a:t>西暦</a:t>
                </a:r>
                <a:endParaRPr lang="en-US" altLang="ja-JP" sz="1100" b="0"/>
              </a:p>
            </c:rich>
          </c:tx>
          <c:overlay val="0"/>
        </c:title>
        <c:numFmt formatCode="General" sourceLinked="1"/>
        <c:majorTickMark val="out"/>
        <c:minorTickMark val="none"/>
        <c:tickLblPos val="nextTo"/>
        <c:crossAx val="908770032"/>
        <c:crosses val="autoZero"/>
        <c:auto val="1"/>
        <c:lblAlgn val="ctr"/>
        <c:lblOffset val="100"/>
        <c:noMultiLvlLbl val="0"/>
      </c:catAx>
      <c:valAx>
        <c:axId val="908770032"/>
        <c:scaling>
          <c:orientation val="minMax"/>
        </c:scaling>
        <c:delete val="0"/>
        <c:axPos val="l"/>
        <c:majorGridlines/>
        <c:title>
          <c:tx>
            <c:rich>
              <a:bodyPr rot="0" vert="wordArtVertRtl"/>
              <a:lstStyle/>
              <a:p>
                <a:pPr>
                  <a:defRPr sz="1100" b="0"/>
                </a:pPr>
                <a:r>
                  <a:rPr lang="ja-JP" altLang="en-US" sz="1100" b="0"/>
                  <a:t>症例数</a:t>
                </a:r>
              </a:p>
            </c:rich>
          </c:tx>
          <c:layout>
            <c:manualLayout>
              <c:xMode val="edge"/>
              <c:yMode val="edge"/>
              <c:x val="1.0662191816186899E-3"/>
              <c:y val="0.400936736356231"/>
            </c:manualLayout>
          </c:layout>
          <c:overlay val="0"/>
        </c:title>
        <c:numFmt formatCode="#,##0_);[Red]\(#,##0\)" sourceLinked="1"/>
        <c:majorTickMark val="out"/>
        <c:minorTickMark val="none"/>
        <c:tickLblPos val="nextTo"/>
        <c:crossAx val="908767488"/>
        <c:crosses val="autoZero"/>
        <c:crossBetween val="between"/>
      </c:valAx>
    </c:plotArea>
    <c:legend>
      <c:legendPos val="r"/>
      <c:layout>
        <c:manualLayout>
          <c:xMode val="edge"/>
          <c:yMode val="edge"/>
          <c:x val="0.379258476825724"/>
          <c:y val="5.9351699074750901E-2"/>
          <c:w val="0.55800123728898698"/>
          <c:h val="8.2207668342575299E-2"/>
        </c:manualLayout>
      </c:layout>
      <c:overlay val="0"/>
      <c:txPr>
        <a:bodyPr/>
        <a:lstStyle/>
        <a:p>
          <a:pPr>
            <a:defRPr sz="1800"/>
          </a:pPr>
          <a:endParaRPr lang="ja-JP"/>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16385536336646"/>
          <c:y val="3.4482758620689599E-2"/>
          <c:w val="0.86255437588743999"/>
          <c:h val="0.83224482549760903"/>
        </c:manualLayout>
      </c:layout>
      <c:barChart>
        <c:barDir val="col"/>
        <c:grouping val="stacked"/>
        <c:varyColors val="0"/>
        <c:ser>
          <c:idx val="0"/>
          <c:order val="0"/>
          <c:tx>
            <c:strRef>
              <c:f>'年別　周期数・数字 (2024)'!$AJ$46</c:f>
              <c:strCache>
                <c:ptCount val="1"/>
                <c:pt idx="0">
                  <c:v>IVF出生児</c:v>
                </c:pt>
              </c:strCache>
            </c:strRef>
          </c:tx>
          <c:invertIfNegative val="0"/>
          <c:cat>
            <c:numRef>
              <c:f>'年別　周期数・数字 (2024)'!$AB$63:$AB$86</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'年別　周期数・数字 (2024)'!$AJ$63:$AJ$86</c:f>
              <c:numCache>
                <c:formatCode>#,##0_);[Red]\(#,##0\)</c:formatCode>
                <c:ptCount val="24"/>
                <c:pt idx="0">
                  <c:v>5829</c:v>
                </c:pt>
                <c:pt idx="1">
                  <c:v>6443</c:v>
                </c:pt>
                <c:pt idx="2">
                  <c:v>6608</c:v>
                </c:pt>
                <c:pt idx="3">
                  <c:v>6709</c:v>
                </c:pt>
                <c:pt idx="4">
                  <c:v>6706</c:v>
                </c:pt>
                <c:pt idx="5">
                  <c:v>6256</c:v>
                </c:pt>
                <c:pt idx="6">
                  <c:v>5144</c:v>
                </c:pt>
                <c:pt idx="7">
                  <c:v>4664</c:v>
                </c:pt>
                <c:pt idx="8">
                  <c:v>5046</c:v>
                </c:pt>
                <c:pt idx="9">
                  <c:v>4657</c:v>
                </c:pt>
                <c:pt idx="10">
                  <c:v>4546</c:v>
                </c:pt>
                <c:pt idx="11">
                  <c:v>4740</c:v>
                </c:pt>
                <c:pt idx="12">
                  <c:v>4776</c:v>
                </c:pt>
                <c:pt idx="13">
                  <c:v>5025</c:v>
                </c:pt>
                <c:pt idx="14">
                  <c:v>4629</c:v>
                </c:pt>
                <c:pt idx="15">
                  <c:v>4266</c:v>
                </c:pt>
                <c:pt idx="16">
                  <c:v>3731</c:v>
                </c:pt>
                <c:pt idx="17">
                  <c:v>3402</c:v>
                </c:pt>
                <c:pt idx="18">
                  <c:v>2974</c:v>
                </c:pt>
                <c:pt idx="19">
                  <c:v>2282</c:v>
                </c:pt>
                <c:pt idx="20">
                  <c:v>2268</c:v>
                </c:pt>
                <c:pt idx="21">
                  <c:v>2183</c:v>
                </c:pt>
                <c:pt idx="22">
                  <c:v>1761</c:v>
                </c:pt>
                <c:pt idx="23">
                  <c:v>1391</c:v>
                </c:pt>
              </c:numCache>
            </c:numRef>
          </c:val>
          <c:extLst>
            <c:ext xmlns:c16="http://schemas.microsoft.com/office/drawing/2014/chart" uri="{C3380CC4-5D6E-409C-BE32-E72D297353CC}">
              <c16:uniqueId val="{00000000-9516-8244-A1C7-5C9213C3B9F2}"/>
            </c:ext>
          </c:extLst>
        </c:ser>
        <c:ser>
          <c:idx val="1"/>
          <c:order val="1"/>
          <c:tx>
            <c:strRef>
              <c:f>'年別　周期数・数字 (2024)'!$AK$46</c:f>
              <c:strCache>
                <c:ptCount val="1"/>
                <c:pt idx="0">
                  <c:v>ICSI出生児</c:v>
                </c:pt>
              </c:strCache>
            </c:strRef>
          </c:tx>
          <c:invertIfNegative val="0"/>
          <c:cat>
            <c:numRef>
              <c:f>'年別　周期数・数字 (2024)'!$AB$63:$AB$86</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'年別　周期数・数字 (2024)'!$AK$63:$AK$86</c:f>
              <c:numCache>
                <c:formatCode>#,##0_);[Red]\(#,##0\)</c:formatCode>
                <c:ptCount val="24"/>
                <c:pt idx="0">
                  <c:v>4862</c:v>
                </c:pt>
                <c:pt idx="1">
                  <c:v>5486</c:v>
                </c:pt>
                <c:pt idx="2">
                  <c:v>5994</c:v>
                </c:pt>
                <c:pt idx="3">
                  <c:v>5921</c:v>
                </c:pt>
                <c:pt idx="4">
                  <c:v>5864</c:v>
                </c:pt>
                <c:pt idx="5">
                  <c:v>5401</c:v>
                </c:pt>
                <c:pt idx="6">
                  <c:v>5194</c:v>
                </c:pt>
                <c:pt idx="7">
                  <c:v>4615</c:v>
                </c:pt>
                <c:pt idx="8">
                  <c:v>5180</c:v>
                </c:pt>
                <c:pt idx="9">
                  <c:v>5277</c:v>
                </c:pt>
                <c:pt idx="10">
                  <c:v>5415</c:v>
                </c:pt>
                <c:pt idx="11">
                  <c:v>5498</c:v>
                </c:pt>
                <c:pt idx="12">
                  <c:v>5630</c:v>
                </c:pt>
                <c:pt idx="13">
                  <c:v>5702</c:v>
                </c:pt>
                <c:pt idx="14">
                  <c:v>5761</c:v>
                </c:pt>
                <c:pt idx="15">
                  <c:v>5166</c:v>
                </c:pt>
                <c:pt idx="16">
                  <c:v>4826</c:v>
                </c:pt>
                <c:pt idx="17">
                  <c:v>4194</c:v>
                </c:pt>
                <c:pt idx="18">
                  <c:v>3433</c:v>
                </c:pt>
                <c:pt idx="19">
                  <c:v>2596</c:v>
                </c:pt>
                <c:pt idx="20">
                  <c:v>2850</c:v>
                </c:pt>
                <c:pt idx="21">
                  <c:v>2822</c:v>
                </c:pt>
                <c:pt idx="22">
                  <c:v>2502</c:v>
                </c:pt>
                <c:pt idx="23">
                  <c:v>1994</c:v>
                </c:pt>
              </c:numCache>
            </c:numRef>
          </c:val>
          <c:extLst>
            <c:ext xmlns:c16="http://schemas.microsoft.com/office/drawing/2014/chart" uri="{C3380CC4-5D6E-409C-BE32-E72D297353CC}">
              <c16:uniqueId val="{00000001-9516-8244-A1C7-5C9213C3B9F2}"/>
            </c:ext>
          </c:extLst>
        </c:ser>
        <c:ser>
          <c:idx val="2"/>
          <c:order val="2"/>
          <c:tx>
            <c:strRef>
              <c:f>'年別　周期数・数字 (2024)'!$AL$46</c:f>
              <c:strCache>
                <c:ptCount val="1"/>
                <c:pt idx="0">
                  <c:v>FET出生児</c:v>
                </c:pt>
              </c:strCache>
            </c:strRef>
          </c:tx>
          <c:invertIfNegative val="0"/>
          <c:cat>
            <c:numRef>
              <c:f>'年別　周期数・数字 (2024)'!$AB$63:$AB$86</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'年別　周期数・数字 (2024)'!$AL$63:$AL$86</c:f>
              <c:numCache>
                <c:formatCode>#,##0_);[Red]\(#,##0\)</c:formatCode>
                <c:ptCount val="24"/>
                <c:pt idx="0">
                  <c:v>2467</c:v>
                </c:pt>
                <c:pt idx="1">
                  <c:v>3299</c:v>
                </c:pt>
                <c:pt idx="2">
                  <c:v>4798</c:v>
                </c:pt>
                <c:pt idx="3">
                  <c:v>5538</c:v>
                </c:pt>
                <c:pt idx="4">
                  <c:v>6542</c:v>
                </c:pt>
                <c:pt idx="5">
                  <c:v>7930</c:v>
                </c:pt>
                <c:pt idx="6">
                  <c:v>9257</c:v>
                </c:pt>
                <c:pt idx="7">
                  <c:v>12425</c:v>
                </c:pt>
                <c:pt idx="8">
                  <c:v>16454</c:v>
                </c:pt>
                <c:pt idx="9">
                  <c:v>19011</c:v>
                </c:pt>
                <c:pt idx="10">
                  <c:v>22465</c:v>
                </c:pt>
                <c:pt idx="11">
                  <c:v>27715</c:v>
                </c:pt>
                <c:pt idx="12">
                  <c:v>32148</c:v>
                </c:pt>
                <c:pt idx="13">
                  <c:v>36595</c:v>
                </c:pt>
                <c:pt idx="14">
                  <c:v>40611</c:v>
                </c:pt>
                <c:pt idx="15">
                  <c:v>44678</c:v>
                </c:pt>
                <c:pt idx="16">
                  <c:v>48060</c:v>
                </c:pt>
                <c:pt idx="17">
                  <c:v>49383</c:v>
                </c:pt>
                <c:pt idx="18">
                  <c:v>54188</c:v>
                </c:pt>
                <c:pt idx="19">
                  <c:v>55503</c:v>
                </c:pt>
                <c:pt idx="20">
                  <c:v>64679</c:v>
                </c:pt>
                <c:pt idx="21">
                  <c:v>72201</c:v>
                </c:pt>
                <c:pt idx="22">
                  <c:v>80774</c:v>
                </c:pt>
                <c:pt idx="23">
                  <c:v>83088</c:v>
                </c:pt>
              </c:numCache>
            </c:numRef>
          </c:val>
          <c:extLst>
            <c:ext xmlns:c16="http://schemas.microsoft.com/office/drawing/2014/chart" uri="{C3380CC4-5D6E-409C-BE32-E72D297353CC}">
              <c16:uniqueId val="{00000002-9516-8244-A1C7-5C9213C3B9F2}"/>
            </c:ext>
          </c:extLst>
        </c:ser>
        <c:dLbls>
          <c:showLegendKey val="0"/>
          <c:showVal val="0"/>
          <c:showCatName val="0"/>
          <c:showSerName val="0"/>
          <c:showPercent val="0"/>
          <c:showBubbleSize val="0"/>
        </c:dLbls>
        <c:gapWidth val="150"/>
        <c:overlap val="100"/>
        <c:axId val="908515040"/>
        <c:axId val="908518432"/>
      </c:barChart>
      <c:catAx>
        <c:axId val="908515040"/>
        <c:scaling>
          <c:orientation val="minMax"/>
        </c:scaling>
        <c:delete val="0"/>
        <c:axPos val="b"/>
        <c:title>
          <c:tx>
            <c:rich>
              <a:bodyPr/>
              <a:lstStyle/>
              <a:p>
                <a:pPr>
                  <a:defRPr sz="1100" b="0"/>
                </a:pPr>
                <a:r>
                  <a:rPr lang="ja-JP" altLang="en-US" sz="1100" b="0"/>
                  <a:t>西暦</a:t>
                </a:r>
                <a:endParaRPr lang="en-US" altLang="ja-JP" sz="1100" b="0"/>
              </a:p>
            </c:rich>
          </c:tx>
          <c:overlay val="0"/>
        </c:title>
        <c:numFmt formatCode="General" sourceLinked="1"/>
        <c:majorTickMark val="out"/>
        <c:minorTickMark val="none"/>
        <c:tickLblPos val="nextTo"/>
        <c:crossAx val="908518432"/>
        <c:crosses val="autoZero"/>
        <c:auto val="1"/>
        <c:lblAlgn val="ctr"/>
        <c:lblOffset val="100"/>
        <c:noMultiLvlLbl val="0"/>
      </c:catAx>
      <c:valAx>
        <c:axId val="908518432"/>
        <c:scaling>
          <c:orientation val="minMax"/>
          <c:max val="90000"/>
        </c:scaling>
        <c:delete val="0"/>
        <c:axPos val="l"/>
        <c:majorGridlines/>
        <c:title>
          <c:tx>
            <c:rich>
              <a:bodyPr rot="0" vert="wordArtVertRtl"/>
              <a:lstStyle/>
              <a:p>
                <a:pPr>
                  <a:defRPr sz="1100" b="0"/>
                </a:pPr>
                <a:r>
                  <a:rPr lang="ja-JP" altLang="en-US" sz="1100" b="0"/>
                  <a:t>症例数</a:t>
                </a:r>
              </a:p>
            </c:rich>
          </c:tx>
          <c:layout>
            <c:manualLayout>
              <c:xMode val="edge"/>
              <c:yMode val="edge"/>
              <c:x val="1.0662191816186899E-3"/>
              <c:y val="0.400936736356231"/>
            </c:manualLayout>
          </c:layout>
          <c:overlay val="0"/>
        </c:title>
        <c:numFmt formatCode="#,##0_);[Red]\(#,##0\)" sourceLinked="1"/>
        <c:majorTickMark val="out"/>
        <c:minorTickMark val="none"/>
        <c:tickLblPos val="nextTo"/>
        <c:crossAx val="908515040"/>
        <c:crosses val="autoZero"/>
        <c:crossBetween val="between"/>
      </c:valAx>
    </c:plotArea>
    <c:legend>
      <c:legendPos val="r"/>
      <c:layout>
        <c:manualLayout>
          <c:xMode val="edge"/>
          <c:yMode val="edge"/>
          <c:x val="0.34518902189935902"/>
          <c:y val="3.7595028292205998E-2"/>
          <c:w val="0.59792295811921303"/>
          <c:h val="7.9824622013957403E-2"/>
        </c:manualLayout>
      </c:layout>
      <c:overlay val="0"/>
      <c:txPr>
        <a:bodyPr/>
        <a:lstStyle/>
        <a:p>
          <a:pPr>
            <a:defRPr sz="1800"/>
          </a:pPr>
          <a:endParaRPr lang="ja-JP"/>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3833291315130657E-2"/>
          <c:y val="2.4004168939473453E-2"/>
          <c:w val="0.89684464795586338"/>
          <c:h val="0.8660992783031688"/>
        </c:manualLayout>
      </c:layout>
      <c:lineChart>
        <c:grouping val="standard"/>
        <c:varyColors val="0"/>
        <c:ser>
          <c:idx val="0"/>
          <c:order val="0"/>
          <c:tx>
            <c:strRef>
              <c:f>'年別　年齢別 (2024)'!$CI$3</c:f>
              <c:strCache>
                <c:ptCount val="1"/>
                <c:pt idx="0">
                  <c:v>総治療周期数 550,265</c:v>
                </c:pt>
              </c:strCache>
            </c:strRef>
          </c:tx>
          <c:marker>
            <c:symbol val="circle"/>
            <c:size val="9"/>
          </c:marker>
          <c:cat>
            <c:strRef>
              <c:f>'年別　年齢別 (2024)'!$A$4:$A$34</c:f>
              <c:strCache>
                <c:ptCount val="31"/>
                <c:pt idx="0">
                  <c:v>20以下</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50以上</c:v>
                </c:pt>
              </c:strCache>
            </c:strRef>
          </c:cat>
          <c:val>
            <c:numRef>
              <c:f>'年別　年齢別 (2024)'!$CI$4:$CI$34</c:f>
              <c:numCache>
                <c:formatCode>#,##0_);[Red]\(#,##0\)</c:formatCode>
                <c:ptCount val="31"/>
                <c:pt idx="0">
                  <c:v>107</c:v>
                </c:pt>
                <c:pt idx="1">
                  <c:v>60</c:v>
                </c:pt>
                <c:pt idx="2">
                  <c:v>133</c:v>
                </c:pt>
                <c:pt idx="3">
                  <c:v>300</c:v>
                </c:pt>
                <c:pt idx="4">
                  <c:v>647</c:v>
                </c:pt>
                <c:pt idx="5">
                  <c:v>1437</c:v>
                </c:pt>
                <c:pt idx="6">
                  <c:v>3141</c:v>
                </c:pt>
                <c:pt idx="7">
                  <c:v>5952</c:v>
                </c:pt>
                <c:pt idx="8">
                  <c:v>9760</c:v>
                </c:pt>
                <c:pt idx="9">
                  <c:v>15139</c:v>
                </c:pt>
                <c:pt idx="10">
                  <c:v>19667</c:v>
                </c:pt>
                <c:pt idx="11">
                  <c:v>22756</c:v>
                </c:pt>
                <c:pt idx="12">
                  <c:v>26064</c:v>
                </c:pt>
                <c:pt idx="13">
                  <c:v>28442</c:v>
                </c:pt>
                <c:pt idx="14">
                  <c:v>32158</c:v>
                </c:pt>
                <c:pt idx="15">
                  <c:v>35504</c:v>
                </c:pt>
                <c:pt idx="16">
                  <c:v>35970</c:v>
                </c:pt>
                <c:pt idx="17">
                  <c:v>35979</c:v>
                </c:pt>
                <c:pt idx="18">
                  <c:v>38777</c:v>
                </c:pt>
                <c:pt idx="19">
                  <c:v>45124</c:v>
                </c:pt>
                <c:pt idx="20">
                  <c:v>44315</c:v>
                </c:pt>
                <c:pt idx="21">
                  <c:v>40597</c:v>
                </c:pt>
                <c:pt idx="22">
                  <c:v>41447</c:v>
                </c:pt>
                <c:pt idx="23">
                  <c:v>24872</c:v>
                </c:pt>
                <c:pt idx="24">
                  <c:v>16197</c:v>
                </c:pt>
                <c:pt idx="25">
                  <c:v>10955</c:v>
                </c:pt>
                <c:pt idx="26">
                  <c:v>6857</c:v>
                </c:pt>
                <c:pt idx="27">
                  <c:v>3686</c:v>
                </c:pt>
                <c:pt idx="28">
                  <c:v>2035</c:v>
                </c:pt>
                <c:pt idx="29">
                  <c:v>1173</c:v>
                </c:pt>
                <c:pt idx="30">
                  <c:v>1014</c:v>
                </c:pt>
              </c:numCache>
            </c:numRef>
          </c:val>
          <c:smooth val="0"/>
          <c:extLst>
            <c:ext xmlns:c16="http://schemas.microsoft.com/office/drawing/2014/chart" uri="{C3380CC4-5D6E-409C-BE32-E72D297353CC}">
              <c16:uniqueId val="{00000000-AA68-0C43-A6D0-1262D1D96ABA}"/>
            </c:ext>
          </c:extLst>
        </c:ser>
        <c:ser>
          <c:idx val="1"/>
          <c:order val="1"/>
          <c:tx>
            <c:strRef>
              <c:f>'年別　年齢別 (2024)'!$CJ$3</c:f>
              <c:strCache>
                <c:ptCount val="1"/>
                <c:pt idx="0">
                  <c:v>移植周期数 282,374</c:v>
                </c:pt>
              </c:strCache>
            </c:strRef>
          </c:tx>
          <c:marker>
            <c:symbol val="circle"/>
            <c:size val="9"/>
          </c:marker>
          <c:cat>
            <c:strRef>
              <c:f>'年別　年齢別 (2024)'!$A$4:$A$34</c:f>
              <c:strCache>
                <c:ptCount val="31"/>
                <c:pt idx="0">
                  <c:v>20以下</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50以上</c:v>
                </c:pt>
              </c:strCache>
            </c:strRef>
          </c:cat>
          <c:val>
            <c:numRef>
              <c:f>'年別　年齢別 (2024)'!$CJ$4:$CJ$34</c:f>
              <c:numCache>
                <c:formatCode>#,##0_);[Red]\(#,##0\)</c:formatCode>
                <c:ptCount val="31"/>
                <c:pt idx="0">
                  <c:v>13</c:v>
                </c:pt>
                <c:pt idx="1">
                  <c:v>26</c:v>
                </c:pt>
                <c:pt idx="2">
                  <c:v>53</c:v>
                </c:pt>
                <c:pt idx="3">
                  <c:v>135</c:v>
                </c:pt>
                <c:pt idx="4">
                  <c:v>326</c:v>
                </c:pt>
                <c:pt idx="5">
                  <c:v>750</c:v>
                </c:pt>
                <c:pt idx="6">
                  <c:v>1658</c:v>
                </c:pt>
                <c:pt idx="7">
                  <c:v>3263</c:v>
                </c:pt>
                <c:pt idx="8">
                  <c:v>5322</c:v>
                </c:pt>
                <c:pt idx="9">
                  <c:v>8321</c:v>
                </c:pt>
                <c:pt idx="10">
                  <c:v>11081</c:v>
                </c:pt>
                <c:pt idx="11">
                  <c:v>13110</c:v>
                </c:pt>
                <c:pt idx="12">
                  <c:v>15127</c:v>
                </c:pt>
                <c:pt idx="13">
                  <c:v>16585</c:v>
                </c:pt>
                <c:pt idx="14">
                  <c:v>18516</c:v>
                </c:pt>
                <c:pt idx="15">
                  <c:v>20465</c:v>
                </c:pt>
                <c:pt idx="16">
                  <c:v>20569</c:v>
                </c:pt>
                <c:pt idx="17">
                  <c:v>20142</c:v>
                </c:pt>
                <c:pt idx="18">
                  <c:v>21058</c:v>
                </c:pt>
                <c:pt idx="19">
                  <c:v>23042</c:v>
                </c:pt>
                <c:pt idx="20">
                  <c:v>22046</c:v>
                </c:pt>
                <c:pt idx="21">
                  <c:v>18348</c:v>
                </c:pt>
                <c:pt idx="22">
                  <c:v>17235</c:v>
                </c:pt>
                <c:pt idx="23">
                  <c:v>10556</c:v>
                </c:pt>
                <c:pt idx="24">
                  <c:v>5924</c:v>
                </c:pt>
                <c:pt idx="25">
                  <c:v>3756</c:v>
                </c:pt>
                <c:pt idx="26">
                  <c:v>2244</c:v>
                </c:pt>
                <c:pt idx="27">
                  <c:v>1224</c:v>
                </c:pt>
                <c:pt idx="28">
                  <c:v>682</c:v>
                </c:pt>
                <c:pt idx="29">
                  <c:v>396</c:v>
                </c:pt>
                <c:pt idx="30">
                  <c:v>401</c:v>
                </c:pt>
              </c:numCache>
            </c:numRef>
          </c:val>
          <c:smooth val="0"/>
          <c:extLst>
            <c:ext xmlns:c16="http://schemas.microsoft.com/office/drawing/2014/chart" uri="{C3380CC4-5D6E-409C-BE32-E72D297353CC}">
              <c16:uniqueId val="{00000001-AA68-0C43-A6D0-1262D1D96ABA}"/>
            </c:ext>
          </c:extLst>
        </c:ser>
        <c:ser>
          <c:idx val="2"/>
          <c:order val="2"/>
          <c:tx>
            <c:strRef>
              <c:f>'年別　年齢別 (2024)'!$CK$3</c:f>
              <c:strCache>
                <c:ptCount val="1"/>
                <c:pt idx="0">
                  <c:v>妊娠周期数 116,974</c:v>
                </c:pt>
              </c:strCache>
            </c:strRef>
          </c:tx>
          <c:marker>
            <c:symbol val="circle"/>
            <c:size val="9"/>
          </c:marker>
          <c:cat>
            <c:strRef>
              <c:f>'年別　年齢別 (2024)'!$A$4:$A$34</c:f>
              <c:strCache>
                <c:ptCount val="31"/>
                <c:pt idx="0">
                  <c:v>20以下</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50以上</c:v>
                </c:pt>
              </c:strCache>
            </c:strRef>
          </c:cat>
          <c:val>
            <c:numRef>
              <c:f>'年別　年齢別 (2024)'!$CK$4:$CK$34</c:f>
              <c:numCache>
                <c:formatCode>#,##0_);[Red]\(#,##0\)</c:formatCode>
                <c:ptCount val="31"/>
                <c:pt idx="0">
                  <c:v>6</c:v>
                </c:pt>
                <c:pt idx="1">
                  <c:v>14</c:v>
                </c:pt>
                <c:pt idx="2">
                  <c:v>28</c:v>
                </c:pt>
                <c:pt idx="3">
                  <c:v>81</c:v>
                </c:pt>
                <c:pt idx="4">
                  <c:v>211</c:v>
                </c:pt>
                <c:pt idx="5">
                  <c:v>405</c:v>
                </c:pt>
                <c:pt idx="6">
                  <c:v>922</c:v>
                </c:pt>
                <c:pt idx="7">
                  <c:v>1786</c:v>
                </c:pt>
                <c:pt idx="8">
                  <c:v>2932</c:v>
                </c:pt>
                <c:pt idx="9">
                  <c:v>4488</c:v>
                </c:pt>
                <c:pt idx="10">
                  <c:v>5917</c:v>
                </c:pt>
                <c:pt idx="11">
                  <c:v>6947</c:v>
                </c:pt>
                <c:pt idx="12">
                  <c:v>7771</c:v>
                </c:pt>
                <c:pt idx="13">
                  <c:v>8348</c:v>
                </c:pt>
                <c:pt idx="14">
                  <c:v>9130</c:v>
                </c:pt>
                <c:pt idx="15">
                  <c:v>9733</c:v>
                </c:pt>
                <c:pt idx="16">
                  <c:v>9551</c:v>
                </c:pt>
                <c:pt idx="17">
                  <c:v>8960</c:v>
                </c:pt>
                <c:pt idx="18">
                  <c:v>8798</c:v>
                </c:pt>
                <c:pt idx="19">
                  <c:v>8829</c:v>
                </c:pt>
                <c:pt idx="20">
                  <c:v>7758</c:v>
                </c:pt>
                <c:pt idx="21">
                  <c:v>5845</c:v>
                </c:pt>
                <c:pt idx="22">
                  <c:v>4610</c:v>
                </c:pt>
                <c:pt idx="23">
                  <c:v>2193</c:v>
                </c:pt>
                <c:pt idx="24">
                  <c:v>947</c:v>
                </c:pt>
                <c:pt idx="25">
                  <c:v>420</c:v>
                </c:pt>
                <c:pt idx="26">
                  <c:v>191</c:v>
                </c:pt>
                <c:pt idx="27">
                  <c:v>76</c:v>
                </c:pt>
                <c:pt idx="28">
                  <c:v>39</c:v>
                </c:pt>
                <c:pt idx="29">
                  <c:v>18</c:v>
                </c:pt>
                <c:pt idx="30">
                  <c:v>20</c:v>
                </c:pt>
              </c:numCache>
            </c:numRef>
          </c:val>
          <c:smooth val="0"/>
          <c:extLst>
            <c:ext xmlns:c16="http://schemas.microsoft.com/office/drawing/2014/chart" uri="{C3380CC4-5D6E-409C-BE32-E72D297353CC}">
              <c16:uniqueId val="{00000002-AA68-0C43-A6D0-1262D1D96ABA}"/>
            </c:ext>
          </c:extLst>
        </c:ser>
        <c:ser>
          <c:idx val="3"/>
          <c:order val="3"/>
          <c:tx>
            <c:strRef>
              <c:f>'年別　年齢別 (2024)'!$CL$3</c:f>
              <c:strCache>
                <c:ptCount val="1"/>
                <c:pt idx="0">
                  <c:v>生産周期数 83,491</c:v>
                </c:pt>
              </c:strCache>
            </c:strRef>
          </c:tx>
          <c:marker>
            <c:symbol val="circle"/>
            <c:size val="9"/>
          </c:marker>
          <c:cat>
            <c:strRef>
              <c:f>'年別　年齢別 (2024)'!$A$4:$A$34</c:f>
              <c:strCache>
                <c:ptCount val="31"/>
                <c:pt idx="0">
                  <c:v>20以下</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50以上</c:v>
                </c:pt>
              </c:strCache>
            </c:strRef>
          </c:cat>
          <c:val>
            <c:numRef>
              <c:f>'年別　年齢別 (2024)'!$CL$4:$CL$34</c:f>
              <c:numCache>
                <c:formatCode>#,##0_);[Red]\(#,##0\)</c:formatCode>
                <c:ptCount val="31"/>
                <c:pt idx="0">
                  <c:v>6</c:v>
                </c:pt>
                <c:pt idx="1">
                  <c:v>12</c:v>
                </c:pt>
                <c:pt idx="2">
                  <c:v>23</c:v>
                </c:pt>
                <c:pt idx="3">
                  <c:v>66</c:v>
                </c:pt>
                <c:pt idx="4">
                  <c:v>171</c:v>
                </c:pt>
                <c:pt idx="5">
                  <c:v>330</c:v>
                </c:pt>
                <c:pt idx="6">
                  <c:v>725</c:v>
                </c:pt>
                <c:pt idx="7">
                  <c:v>1412</c:v>
                </c:pt>
                <c:pt idx="8">
                  <c:v>2351</c:v>
                </c:pt>
                <c:pt idx="9">
                  <c:v>3580</c:v>
                </c:pt>
                <c:pt idx="10">
                  <c:v>4625</c:v>
                </c:pt>
                <c:pt idx="11">
                  <c:v>5438</c:v>
                </c:pt>
                <c:pt idx="12">
                  <c:v>6055</c:v>
                </c:pt>
                <c:pt idx="13">
                  <c:v>6474</c:v>
                </c:pt>
                <c:pt idx="14">
                  <c:v>6943</c:v>
                </c:pt>
                <c:pt idx="15">
                  <c:v>7265</c:v>
                </c:pt>
                <c:pt idx="16">
                  <c:v>7087</c:v>
                </c:pt>
                <c:pt idx="17">
                  <c:v>6472</c:v>
                </c:pt>
                <c:pt idx="18">
                  <c:v>6111</c:v>
                </c:pt>
                <c:pt idx="19">
                  <c:v>5828</c:v>
                </c:pt>
                <c:pt idx="20">
                  <c:v>4821</c:v>
                </c:pt>
                <c:pt idx="21">
                  <c:v>3361</c:v>
                </c:pt>
                <c:pt idx="22">
                  <c:v>2493</c:v>
                </c:pt>
                <c:pt idx="23">
                  <c:v>1099</c:v>
                </c:pt>
                <c:pt idx="24">
                  <c:v>429</c:v>
                </c:pt>
                <c:pt idx="25">
                  <c:v>177</c:v>
                </c:pt>
                <c:pt idx="26">
                  <c:v>71</c:v>
                </c:pt>
                <c:pt idx="27">
                  <c:v>27</c:v>
                </c:pt>
                <c:pt idx="28">
                  <c:v>17</c:v>
                </c:pt>
                <c:pt idx="29">
                  <c:v>12</c:v>
                </c:pt>
                <c:pt idx="30">
                  <c:v>10</c:v>
                </c:pt>
              </c:numCache>
            </c:numRef>
          </c:val>
          <c:smooth val="0"/>
          <c:extLst>
            <c:ext xmlns:c16="http://schemas.microsoft.com/office/drawing/2014/chart" uri="{C3380CC4-5D6E-409C-BE32-E72D297353CC}">
              <c16:uniqueId val="{00000003-AA68-0C43-A6D0-1262D1D96ABA}"/>
            </c:ext>
          </c:extLst>
        </c:ser>
        <c:dLbls>
          <c:showLegendKey val="0"/>
          <c:showVal val="0"/>
          <c:showCatName val="0"/>
          <c:showSerName val="0"/>
          <c:showPercent val="0"/>
          <c:showBubbleSize val="0"/>
        </c:dLbls>
        <c:marker val="1"/>
        <c:smooth val="0"/>
        <c:axId val="908910464"/>
        <c:axId val="908965296"/>
      </c:lineChart>
      <c:catAx>
        <c:axId val="908910464"/>
        <c:scaling>
          <c:orientation val="minMax"/>
        </c:scaling>
        <c:delete val="0"/>
        <c:axPos val="b"/>
        <c:title>
          <c:tx>
            <c:rich>
              <a:bodyPr/>
              <a:lstStyle/>
              <a:p>
                <a:pPr marL="0" marR="0" lvl="0" indent="0" algn="ctr" defTabSz="914400" rtl="0" eaLnBrk="1" fontAlgn="auto" latinLnBrk="0" hangingPunct="1">
                  <a:lnSpc>
                    <a:spcPct val="100000"/>
                  </a:lnSpc>
                  <a:spcBef>
                    <a:spcPts val="0"/>
                  </a:spcBef>
                  <a:spcAft>
                    <a:spcPts val="0"/>
                  </a:spcAft>
                  <a:buClrTx/>
                  <a:buSzTx/>
                  <a:buFontTx/>
                  <a:buNone/>
                  <a:tabLst/>
                  <a:defRPr sz="1000" b="0" i="0" u="none" strike="noStrike" kern="1200" baseline="0">
                    <a:solidFill>
                      <a:prstClr val="black"/>
                    </a:solidFill>
                    <a:latin typeface="+mn-lt"/>
                    <a:ea typeface="+mn-ea"/>
                    <a:cs typeface="+mn-cs"/>
                  </a:defRPr>
                </a:pPr>
                <a:r>
                  <a:rPr lang="ja-JP" altLang="en-US" sz="800" b="1" i="0" u="none" strike="noStrike" baseline="0">
                    <a:solidFill>
                      <a:srgbClr val="000000"/>
                    </a:solidFill>
                    <a:latin typeface="ＭＳ Ｐゴシック"/>
                    <a:ea typeface="ＭＳ Ｐゴシック"/>
                    <a:cs typeface="ＭＳ Ｐゴシック"/>
                  </a:rPr>
                  <a:t>年齢</a:t>
                </a:r>
                <a:r>
                  <a:rPr lang="ja-JP" altLang="en-US" sz="1000" b="0" i="0" u="none" strike="noStrike" baseline="0">
                    <a:solidFill>
                      <a:srgbClr val="000000"/>
                    </a:solidFill>
                    <a:latin typeface="ＭＳ Ｐゴシック"/>
                    <a:ea typeface="ＭＳ Ｐゴシック"/>
                    <a:cs typeface="ＭＳ Ｐゴシック"/>
                  </a:rPr>
                  <a:t>（歳）</a:t>
                </a:r>
              </a:p>
            </c:rich>
          </c:tx>
          <c:overlay val="0"/>
        </c:title>
        <c:numFmt formatCode="General" sourceLinked="0"/>
        <c:majorTickMark val="out"/>
        <c:minorTickMark val="none"/>
        <c:tickLblPos val="nextTo"/>
        <c:crossAx val="908965296"/>
        <c:crosses val="autoZero"/>
        <c:auto val="1"/>
        <c:lblAlgn val="ctr"/>
        <c:lblOffset val="100"/>
        <c:noMultiLvlLbl val="0"/>
      </c:catAx>
      <c:valAx>
        <c:axId val="908965296"/>
        <c:scaling>
          <c:orientation val="minMax"/>
          <c:max val="50000"/>
        </c:scaling>
        <c:delete val="0"/>
        <c:axPos val="l"/>
        <c:majorGridlines/>
        <c:title>
          <c:tx>
            <c:rich>
              <a:bodyPr rot="0" vert="wordArtVertRtl"/>
              <a:lstStyle/>
              <a:p>
                <a:pPr>
                  <a:defRPr b="0"/>
                </a:pPr>
                <a:r>
                  <a:rPr lang="ja-JP" altLang="en-US" sz="800" b="0" i="0" u="none" strike="noStrike" kern="1200" baseline="0">
                    <a:solidFill>
                      <a:prstClr val="black"/>
                    </a:solidFill>
                  </a:rPr>
                  <a:t>周期数</a:t>
                </a:r>
                <a:endParaRPr lang="ja-JP" altLang="en-US"/>
              </a:p>
            </c:rich>
          </c:tx>
          <c:overlay val="0"/>
        </c:title>
        <c:numFmt formatCode="#,##0_);[Red]\(#,##0\)" sourceLinked="1"/>
        <c:majorTickMark val="out"/>
        <c:minorTickMark val="none"/>
        <c:tickLblPos val="nextTo"/>
        <c:crossAx val="908910464"/>
        <c:crosses val="autoZero"/>
        <c:crossBetween val="between"/>
      </c:valAx>
    </c:plotArea>
    <c:legend>
      <c:legendPos val="r"/>
      <c:layout>
        <c:manualLayout>
          <c:xMode val="edge"/>
          <c:yMode val="edge"/>
          <c:x val="9.3942607249749413E-2"/>
          <c:y val="3.8330095743681757E-2"/>
          <c:w val="0.302195968651922"/>
          <c:h val="0.32010558002283612"/>
        </c:manualLayout>
      </c:layout>
      <c:overlay val="0"/>
      <c:txPr>
        <a:bodyPr/>
        <a:lstStyle/>
        <a:p>
          <a:pPr>
            <a:defRPr sz="1600"/>
          </a:pPr>
          <a:endParaRPr lang="ja-JP"/>
        </a:p>
      </c:txPr>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7161373139311127E-2"/>
          <c:y val="3.2745591939546598E-2"/>
          <c:w val="0.82047562986882461"/>
          <c:h val="0.85814435034411596"/>
        </c:manualLayout>
      </c:layout>
      <c:lineChart>
        <c:grouping val="standard"/>
        <c:varyColors val="0"/>
        <c:ser>
          <c:idx val="0"/>
          <c:order val="0"/>
          <c:tx>
            <c:strRef>
              <c:f>'年別　年齢別 (2024)'!$FH$3</c:f>
              <c:strCache>
                <c:ptCount val="1"/>
                <c:pt idx="0">
                  <c:v>妊娠率/総ET</c:v>
                </c:pt>
              </c:strCache>
            </c:strRef>
          </c:tx>
          <c:marker>
            <c:symbol val="circle"/>
            <c:size val="9"/>
          </c:marker>
          <c:cat>
            <c:numRef>
              <c:f>'年別　年齢別 (2024)'!$CQ$10:$CQ$32</c:f>
              <c:numCache>
                <c:formatCode>General</c:formatCode>
                <c:ptCount val="23"/>
                <c:pt idx="0">
                  <c:v>26</c:v>
                </c:pt>
                <c:pt idx="1">
                  <c:v>27</c:v>
                </c:pt>
                <c:pt idx="2">
                  <c:v>28</c:v>
                </c:pt>
                <c:pt idx="3">
                  <c:v>29</c:v>
                </c:pt>
                <c:pt idx="4">
                  <c:v>30</c:v>
                </c:pt>
                <c:pt idx="5">
                  <c:v>31</c:v>
                </c:pt>
                <c:pt idx="6">
                  <c:v>32</c:v>
                </c:pt>
                <c:pt idx="7">
                  <c:v>33</c:v>
                </c:pt>
                <c:pt idx="8">
                  <c:v>34</c:v>
                </c:pt>
                <c:pt idx="9">
                  <c:v>35</c:v>
                </c:pt>
                <c:pt idx="10">
                  <c:v>36</c:v>
                </c:pt>
                <c:pt idx="11">
                  <c:v>37</c:v>
                </c:pt>
                <c:pt idx="12">
                  <c:v>38</c:v>
                </c:pt>
                <c:pt idx="13">
                  <c:v>39</c:v>
                </c:pt>
                <c:pt idx="14">
                  <c:v>40</c:v>
                </c:pt>
                <c:pt idx="15">
                  <c:v>41</c:v>
                </c:pt>
                <c:pt idx="16">
                  <c:v>42</c:v>
                </c:pt>
                <c:pt idx="17">
                  <c:v>43</c:v>
                </c:pt>
                <c:pt idx="18">
                  <c:v>44</c:v>
                </c:pt>
                <c:pt idx="19">
                  <c:v>45</c:v>
                </c:pt>
                <c:pt idx="20">
                  <c:v>46</c:v>
                </c:pt>
                <c:pt idx="21">
                  <c:v>47</c:v>
                </c:pt>
                <c:pt idx="22">
                  <c:v>48</c:v>
                </c:pt>
              </c:numCache>
            </c:numRef>
          </c:cat>
          <c:val>
            <c:numRef>
              <c:f>'年別　年齢別 (2024)'!$FH$10:$FH$32</c:f>
              <c:numCache>
                <c:formatCode>0%</c:formatCode>
                <c:ptCount val="23"/>
                <c:pt idx="0">
                  <c:v>0.55609167671893844</c:v>
                </c:pt>
                <c:pt idx="1">
                  <c:v>0.54734906527735216</c:v>
                </c:pt>
                <c:pt idx="2">
                  <c:v>0.5509207065013153</c:v>
                </c:pt>
                <c:pt idx="3">
                  <c:v>0.53935825021031125</c:v>
                </c:pt>
                <c:pt idx="4">
                  <c:v>0.53397707788105764</c:v>
                </c:pt>
                <c:pt idx="5">
                  <c:v>0.52990083905415708</c:v>
                </c:pt>
                <c:pt idx="6">
                  <c:v>0.51371719442057251</c:v>
                </c:pt>
                <c:pt idx="7">
                  <c:v>0.50334639734700026</c:v>
                </c:pt>
                <c:pt idx="8">
                  <c:v>0.49308705984013829</c:v>
                </c:pt>
                <c:pt idx="9">
                  <c:v>0.47559247495724405</c:v>
                </c:pt>
                <c:pt idx="10">
                  <c:v>0.46433954008459333</c:v>
                </c:pt>
                <c:pt idx="11">
                  <c:v>0.44484162446628933</c:v>
                </c:pt>
                <c:pt idx="12">
                  <c:v>0.41779846139234494</c:v>
                </c:pt>
                <c:pt idx="13">
                  <c:v>0.38316986372710704</c:v>
                </c:pt>
                <c:pt idx="14">
                  <c:v>0.35190057153225074</c:v>
                </c:pt>
                <c:pt idx="15">
                  <c:v>0.31856333115325919</c:v>
                </c:pt>
                <c:pt idx="16">
                  <c:v>0.26747896721787062</c:v>
                </c:pt>
                <c:pt idx="17">
                  <c:v>0.20774914740431982</c:v>
                </c:pt>
                <c:pt idx="18">
                  <c:v>0.15985820391627278</c:v>
                </c:pt>
                <c:pt idx="19">
                  <c:v>0.11182108626198083</c:v>
                </c:pt>
                <c:pt idx="20">
                  <c:v>8.5115864527629231E-2</c:v>
                </c:pt>
                <c:pt idx="21">
                  <c:v>6.2091503267973858E-2</c:v>
                </c:pt>
                <c:pt idx="22">
                  <c:v>5.7184750733137828E-2</c:v>
                </c:pt>
              </c:numCache>
            </c:numRef>
          </c:val>
          <c:smooth val="0"/>
          <c:extLst>
            <c:ext xmlns:c16="http://schemas.microsoft.com/office/drawing/2014/chart" uri="{C3380CC4-5D6E-409C-BE32-E72D297353CC}">
              <c16:uniqueId val="{00000000-8421-2147-8D22-8A4B38416816}"/>
            </c:ext>
          </c:extLst>
        </c:ser>
        <c:ser>
          <c:idx val="1"/>
          <c:order val="1"/>
          <c:tx>
            <c:strRef>
              <c:f>'年別　年齢別 (2024)'!$FI$3</c:f>
              <c:strCache>
                <c:ptCount val="1"/>
                <c:pt idx="0">
                  <c:v>妊娠率/総治療</c:v>
                </c:pt>
              </c:strCache>
            </c:strRef>
          </c:tx>
          <c:marker>
            <c:symbol val="circle"/>
            <c:size val="9"/>
          </c:marker>
          <c:cat>
            <c:numRef>
              <c:f>'年別　年齢別 (2024)'!$CQ$10:$CQ$32</c:f>
              <c:numCache>
                <c:formatCode>General</c:formatCode>
                <c:ptCount val="23"/>
                <c:pt idx="0">
                  <c:v>26</c:v>
                </c:pt>
                <c:pt idx="1">
                  <c:v>27</c:v>
                </c:pt>
                <c:pt idx="2">
                  <c:v>28</c:v>
                </c:pt>
                <c:pt idx="3">
                  <c:v>29</c:v>
                </c:pt>
                <c:pt idx="4">
                  <c:v>30</c:v>
                </c:pt>
                <c:pt idx="5">
                  <c:v>31</c:v>
                </c:pt>
                <c:pt idx="6">
                  <c:v>32</c:v>
                </c:pt>
                <c:pt idx="7">
                  <c:v>33</c:v>
                </c:pt>
                <c:pt idx="8">
                  <c:v>34</c:v>
                </c:pt>
                <c:pt idx="9">
                  <c:v>35</c:v>
                </c:pt>
                <c:pt idx="10">
                  <c:v>36</c:v>
                </c:pt>
                <c:pt idx="11">
                  <c:v>37</c:v>
                </c:pt>
                <c:pt idx="12">
                  <c:v>38</c:v>
                </c:pt>
                <c:pt idx="13">
                  <c:v>39</c:v>
                </c:pt>
                <c:pt idx="14">
                  <c:v>40</c:v>
                </c:pt>
                <c:pt idx="15">
                  <c:v>41</c:v>
                </c:pt>
                <c:pt idx="16">
                  <c:v>42</c:v>
                </c:pt>
                <c:pt idx="17">
                  <c:v>43</c:v>
                </c:pt>
                <c:pt idx="18">
                  <c:v>44</c:v>
                </c:pt>
                <c:pt idx="19">
                  <c:v>45</c:v>
                </c:pt>
                <c:pt idx="20">
                  <c:v>46</c:v>
                </c:pt>
                <c:pt idx="21">
                  <c:v>47</c:v>
                </c:pt>
                <c:pt idx="22">
                  <c:v>48</c:v>
                </c:pt>
              </c:numCache>
            </c:numRef>
          </c:cat>
          <c:val>
            <c:numRef>
              <c:f>'年別　年齢別 (2024)'!$FI$10:$FI$32</c:f>
              <c:numCache>
                <c:formatCode>0%</c:formatCode>
                <c:ptCount val="23"/>
                <c:pt idx="0">
                  <c:v>0.29353709009869466</c:v>
                </c:pt>
                <c:pt idx="1">
                  <c:v>0.30006720430107525</c:v>
                </c:pt>
                <c:pt idx="2">
                  <c:v>0.30040983606557375</c:v>
                </c:pt>
                <c:pt idx="3">
                  <c:v>0.29645287007067839</c:v>
                </c:pt>
                <c:pt idx="4">
                  <c:v>0.3008593074693649</c:v>
                </c:pt>
                <c:pt idx="5">
                  <c:v>0.30528212339602739</c:v>
                </c:pt>
                <c:pt idx="6">
                  <c:v>0.29815070595457338</c:v>
                </c:pt>
                <c:pt idx="7">
                  <c:v>0.29350959848111946</c:v>
                </c:pt>
                <c:pt idx="8">
                  <c:v>0.28391069096336835</c:v>
                </c:pt>
                <c:pt idx="9">
                  <c:v>0.27413812528165843</c:v>
                </c:pt>
                <c:pt idx="10">
                  <c:v>0.26552682791214899</c:v>
                </c:pt>
                <c:pt idx="11">
                  <c:v>0.24903415881486424</c:v>
                </c:pt>
                <c:pt idx="12">
                  <c:v>0.22688707223354049</c:v>
                </c:pt>
                <c:pt idx="13">
                  <c:v>0.19566084566971012</c:v>
                </c:pt>
                <c:pt idx="14">
                  <c:v>0.17506487645266838</c:v>
                </c:pt>
                <c:pt idx="15">
                  <c:v>0.14397615587358673</c:v>
                </c:pt>
                <c:pt idx="16">
                  <c:v>0.11122638550437909</c:v>
                </c:pt>
                <c:pt idx="17">
                  <c:v>8.8171437761338053E-2</c:v>
                </c:pt>
                <c:pt idx="18">
                  <c:v>5.8467617460023463E-2</c:v>
                </c:pt>
                <c:pt idx="19">
                  <c:v>3.8338658146964855E-2</c:v>
                </c:pt>
                <c:pt idx="20">
                  <c:v>2.785474697389529E-2</c:v>
                </c:pt>
                <c:pt idx="21">
                  <c:v>2.0618556701030927E-2</c:v>
                </c:pt>
                <c:pt idx="22">
                  <c:v>1.9164619164619166E-2</c:v>
                </c:pt>
              </c:numCache>
            </c:numRef>
          </c:val>
          <c:smooth val="0"/>
          <c:extLst>
            <c:ext xmlns:c16="http://schemas.microsoft.com/office/drawing/2014/chart" uri="{C3380CC4-5D6E-409C-BE32-E72D297353CC}">
              <c16:uniqueId val="{00000001-8421-2147-8D22-8A4B38416816}"/>
            </c:ext>
          </c:extLst>
        </c:ser>
        <c:ser>
          <c:idx val="2"/>
          <c:order val="2"/>
          <c:tx>
            <c:strRef>
              <c:f>'年別　年齢別 (2024)'!$FJ$3</c:f>
              <c:strCache>
                <c:ptCount val="1"/>
                <c:pt idx="0">
                  <c:v>生産率/総治療</c:v>
                </c:pt>
              </c:strCache>
            </c:strRef>
          </c:tx>
          <c:marker>
            <c:symbol val="circle"/>
            <c:size val="9"/>
          </c:marker>
          <c:cat>
            <c:numRef>
              <c:f>'年別　年齢別 (2024)'!$CQ$10:$CQ$32</c:f>
              <c:numCache>
                <c:formatCode>General</c:formatCode>
                <c:ptCount val="23"/>
                <c:pt idx="0">
                  <c:v>26</c:v>
                </c:pt>
                <c:pt idx="1">
                  <c:v>27</c:v>
                </c:pt>
                <c:pt idx="2">
                  <c:v>28</c:v>
                </c:pt>
                <c:pt idx="3">
                  <c:v>29</c:v>
                </c:pt>
                <c:pt idx="4">
                  <c:v>30</c:v>
                </c:pt>
                <c:pt idx="5">
                  <c:v>31</c:v>
                </c:pt>
                <c:pt idx="6">
                  <c:v>32</c:v>
                </c:pt>
                <c:pt idx="7">
                  <c:v>33</c:v>
                </c:pt>
                <c:pt idx="8">
                  <c:v>34</c:v>
                </c:pt>
                <c:pt idx="9">
                  <c:v>35</c:v>
                </c:pt>
                <c:pt idx="10">
                  <c:v>36</c:v>
                </c:pt>
                <c:pt idx="11">
                  <c:v>37</c:v>
                </c:pt>
                <c:pt idx="12">
                  <c:v>38</c:v>
                </c:pt>
                <c:pt idx="13">
                  <c:v>39</c:v>
                </c:pt>
                <c:pt idx="14">
                  <c:v>40</c:v>
                </c:pt>
                <c:pt idx="15">
                  <c:v>41</c:v>
                </c:pt>
                <c:pt idx="16">
                  <c:v>42</c:v>
                </c:pt>
                <c:pt idx="17">
                  <c:v>43</c:v>
                </c:pt>
                <c:pt idx="18">
                  <c:v>44</c:v>
                </c:pt>
                <c:pt idx="19">
                  <c:v>45</c:v>
                </c:pt>
                <c:pt idx="20">
                  <c:v>46</c:v>
                </c:pt>
                <c:pt idx="21">
                  <c:v>47</c:v>
                </c:pt>
                <c:pt idx="22">
                  <c:v>48</c:v>
                </c:pt>
              </c:numCache>
            </c:numRef>
          </c:cat>
          <c:val>
            <c:numRef>
              <c:f>'年別　年齢別 (2024)'!$FJ$10:$FJ$32</c:f>
              <c:numCache>
                <c:formatCode>0%</c:formatCode>
                <c:ptCount val="23"/>
                <c:pt idx="0">
                  <c:v>0.23081821076090417</c:v>
                </c:pt>
                <c:pt idx="1">
                  <c:v>0.23723118279569894</c:v>
                </c:pt>
                <c:pt idx="2">
                  <c:v>0.24088114754098361</c:v>
                </c:pt>
                <c:pt idx="3">
                  <c:v>0.2364753286214413</c:v>
                </c:pt>
                <c:pt idx="4">
                  <c:v>0.23516550566939542</c:v>
                </c:pt>
                <c:pt idx="5">
                  <c:v>0.23896994199332044</c:v>
                </c:pt>
                <c:pt idx="6">
                  <c:v>0.23231276856967464</c:v>
                </c:pt>
                <c:pt idx="7">
                  <c:v>0.22762112369031715</c:v>
                </c:pt>
                <c:pt idx="8">
                  <c:v>0.21590273026929535</c:v>
                </c:pt>
                <c:pt idx="9">
                  <c:v>0.20462483100495718</c:v>
                </c:pt>
                <c:pt idx="10">
                  <c:v>0.19702529886016124</c:v>
                </c:pt>
                <c:pt idx="11">
                  <c:v>0.17988270935823675</c:v>
                </c:pt>
                <c:pt idx="12">
                  <c:v>0.15759341877917321</c:v>
                </c:pt>
                <c:pt idx="13">
                  <c:v>0.12915521673610494</c:v>
                </c:pt>
                <c:pt idx="14">
                  <c:v>0.10878934897890105</c:v>
                </c:pt>
                <c:pt idx="15">
                  <c:v>8.2789368672562008E-2</c:v>
                </c:pt>
                <c:pt idx="16">
                  <c:v>6.0149106087292202E-2</c:v>
                </c:pt>
                <c:pt idx="17">
                  <c:v>4.4186233515599874E-2</c:v>
                </c:pt>
                <c:pt idx="18">
                  <c:v>2.6486386367845897E-2</c:v>
                </c:pt>
                <c:pt idx="19">
                  <c:v>1.615700593336376E-2</c:v>
                </c:pt>
                <c:pt idx="20">
                  <c:v>1.0354382382966312E-2</c:v>
                </c:pt>
                <c:pt idx="21">
                  <c:v>7.3250135648399353E-3</c:v>
                </c:pt>
                <c:pt idx="22">
                  <c:v>8.3538083538083532E-3</c:v>
                </c:pt>
              </c:numCache>
            </c:numRef>
          </c:val>
          <c:smooth val="0"/>
          <c:extLst>
            <c:ext xmlns:c16="http://schemas.microsoft.com/office/drawing/2014/chart" uri="{C3380CC4-5D6E-409C-BE32-E72D297353CC}">
              <c16:uniqueId val="{00000002-8421-2147-8D22-8A4B38416816}"/>
            </c:ext>
          </c:extLst>
        </c:ser>
        <c:dLbls>
          <c:showLegendKey val="0"/>
          <c:showVal val="0"/>
          <c:showCatName val="0"/>
          <c:showSerName val="0"/>
          <c:showPercent val="0"/>
          <c:showBubbleSize val="0"/>
        </c:dLbls>
        <c:marker val="1"/>
        <c:smooth val="0"/>
        <c:axId val="909001584"/>
        <c:axId val="909004976"/>
      </c:lineChart>
      <c:lineChart>
        <c:grouping val="standard"/>
        <c:varyColors val="0"/>
        <c:ser>
          <c:idx val="3"/>
          <c:order val="3"/>
          <c:tx>
            <c:strRef>
              <c:f>'年別　年齢別 (2024)'!$FK$3</c:f>
              <c:strCache>
                <c:ptCount val="1"/>
                <c:pt idx="0">
                  <c:v>流産率/総妊娠</c:v>
                </c:pt>
              </c:strCache>
            </c:strRef>
          </c:tx>
          <c:marker>
            <c:symbol val="circle"/>
            <c:size val="9"/>
          </c:marker>
          <c:cat>
            <c:numRef>
              <c:f>'年別　年齢別 (2024)'!$CQ$10:$CQ$32</c:f>
              <c:numCache>
                <c:formatCode>General</c:formatCode>
                <c:ptCount val="23"/>
                <c:pt idx="0">
                  <c:v>26</c:v>
                </c:pt>
                <c:pt idx="1">
                  <c:v>27</c:v>
                </c:pt>
                <c:pt idx="2">
                  <c:v>28</c:v>
                </c:pt>
                <c:pt idx="3">
                  <c:v>29</c:v>
                </c:pt>
                <c:pt idx="4">
                  <c:v>30</c:v>
                </c:pt>
                <c:pt idx="5">
                  <c:v>31</c:v>
                </c:pt>
                <c:pt idx="6">
                  <c:v>32</c:v>
                </c:pt>
                <c:pt idx="7">
                  <c:v>33</c:v>
                </c:pt>
                <c:pt idx="8">
                  <c:v>34</c:v>
                </c:pt>
                <c:pt idx="9">
                  <c:v>35</c:v>
                </c:pt>
                <c:pt idx="10">
                  <c:v>36</c:v>
                </c:pt>
                <c:pt idx="11">
                  <c:v>37</c:v>
                </c:pt>
                <c:pt idx="12">
                  <c:v>38</c:v>
                </c:pt>
                <c:pt idx="13">
                  <c:v>39</c:v>
                </c:pt>
                <c:pt idx="14">
                  <c:v>40</c:v>
                </c:pt>
                <c:pt idx="15">
                  <c:v>41</c:v>
                </c:pt>
                <c:pt idx="16">
                  <c:v>42</c:v>
                </c:pt>
                <c:pt idx="17">
                  <c:v>43</c:v>
                </c:pt>
                <c:pt idx="18">
                  <c:v>44</c:v>
                </c:pt>
                <c:pt idx="19">
                  <c:v>45</c:v>
                </c:pt>
                <c:pt idx="20">
                  <c:v>46</c:v>
                </c:pt>
                <c:pt idx="21">
                  <c:v>47</c:v>
                </c:pt>
                <c:pt idx="22">
                  <c:v>48</c:v>
                </c:pt>
              </c:numCache>
            </c:numRef>
          </c:cat>
          <c:val>
            <c:numRef>
              <c:f>'年別　年齢別 (2024)'!$FK$10:$FK$32</c:f>
              <c:numCache>
                <c:formatCode>0%</c:formatCode>
                <c:ptCount val="23"/>
                <c:pt idx="0">
                  <c:v>0.175704989154013</c:v>
                </c:pt>
                <c:pt idx="1">
                  <c:v>0.17189249720044794</c:v>
                </c:pt>
                <c:pt idx="2">
                  <c:v>0.15757162346521145</c:v>
                </c:pt>
                <c:pt idx="3">
                  <c:v>0.16666666666666666</c:v>
                </c:pt>
                <c:pt idx="4">
                  <c:v>0.17390569545377726</c:v>
                </c:pt>
                <c:pt idx="5">
                  <c:v>0.18238088383474882</c:v>
                </c:pt>
                <c:pt idx="6">
                  <c:v>0.18646248874018787</c:v>
                </c:pt>
                <c:pt idx="7">
                  <c:v>0.18950646861523718</c:v>
                </c:pt>
                <c:pt idx="8">
                  <c:v>0.20372398685651696</c:v>
                </c:pt>
                <c:pt idx="9">
                  <c:v>0.21832939484228911</c:v>
                </c:pt>
                <c:pt idx="10">
                  <c:v>0.22217568840959062</c:v>
                </c:pt>
                <c:pt idx="11">
                  <c:v>0.24408482142857144</c:v>
                </c:pt>
                <c:pt idx="12">
                  <c:v>0.26994771538986134</c:v>
                </c:pt>
                <c:pt idx="13">
                  <c:v>0.30275229357798167</c:v>
                </c:pt>
                <c:pt idx="14">
                  <c:v>0.34544985821087909</c:v>
                </c:pt>
                <c:pt idx="15">
                  <c:v>0.38887938408896494</c:v>
                </c:pt>
                <c:pt idx="16">
                  <c:v>0.42646420824295012</c:v>
                </c:pt>
                <c:pt idx="17">
                  <c:v>0.46648426812585497</c:v>
                </c:pt>
                <c:pt idx="18">
                  <c:v>0.51003167898627244</c:v>
                </c:pt>
                <c:pt idx="19">
                  <c:v>0.53809523809523807</c:v>
                </c:pt>
                <c:pt idx="20">
                  <c:v>0.56544502617801051</c:v>
                </c:pt>
                <c:pt idx="21">
                  <c:v>0.64473684210526316</c:v>
                </c:pt>
                <c:pt idx="22">
                  <c:v>0.5641025641025641</c:v>
                </c:pt>
              </c:numCache>
            </c:numRef>
          </c:val>
          <c:smooth val="0"/>
          <c:extLst>
            <c:ext xmlns:c16="http://schemas.microsoft.com/office/drawing/2014/chart" uri="{C3380CC4-5D6E-409C-BE32-E72D297353CC}">
              <c16:uniqueId val="{00000003-8421-2147-8D22-8A4B38416816}"/>
            </c:ext>
          </c:extLst>
        </c:ser>
        <c:dLbls>
          <c:showLegendKey val="0"/>
          <c:showVal val="0"/>
          <c:showCatName val="0"/>
          <c:showSerName val="0"/>
          <c:showPercent val="0"/>
          <c:showBubbleSize val="0"/>
        </c:dLbls>
        <c:marker val="1"/>
        <c:smooth val="0"/>
        <c:axId val="909011760"/>
        <c:axId val="909008368"/>
      </c:lineChart>
      <c:catAx>
        <c:axId val="909001584"/>
        <c:scaling>
          <c:orientation val="minMax"/>
        </c:scaling>
        <c:delete val="0"/>
        <c:axPos val="b"/>
        <c:title>
          <c:tx>
            <c:rich>
              <a:bodyPr/>
              <a:lstStyle/>
              <a:p>
                <a:pPr>
                  <a:defRPr/>
                </a:pPr>
                <a:r>
                  <a:rPr lang="ja-JP" altLang="en-US"/>
                  <a:t>年齢（歳）</a:t>
                </a:r>
              </a:p>
            </c:rich>
          </c:tx>
          <c:overlay val="0"/>
        </c:title>
        <c:numFmt formatCode="General" sourceLinked="0"/>
        <c:majorTickMark val="out"/>
        <c:minorTickMark val="none"/>
        <c:tickLblPos val="nextTo"/>
        <c:crossAx val="909004976"/>
        <c:crosses val="autoZero"/>
        <c:auto val="1"/>
        <c:lblAlgn val="ctr"/>
        <c:lblOffset val="100"/>
        <c:noMultiLvlLbl val="0"/>
      </c:catAx>
      <c:valAx>
        <c:axId val="909004976"/>
        <c:scaling>
          <c:orientation val="minMax"/>
          <c:max val="0.60000000000000009"/>
        </c:scaling>
        <c:delete val="0"/>
        <c:axPos val="l"/>
        <c:majorGridlines/>
        <c:title>
          <c:tx>
            <c:rich>
              <a:bodyPr rot="0" vert="wordArtVertRtl"/>
              <a:lstStyle/>
              <a:p>
                <a:pPr>
                  <a:defRPr/>
                </a:pPr>
                <a:r>
                  <a:rPr lang="ja-JP" altLang="en-US"/>
                  <a:t>妊娠率・生産率</a:t>
                </a:r>
              </a:p>
            </c:rich>
          </c:tx>
          <c:overlay val="0"/>
        </c:title>
        <c:numFmt formatCode="0%" sourceLinked="1"/>
        <c:majorTickMark val="out"/>
        <c:minorTickMark val="none"/>
        <c:tickLblPos val="nextTo"/>
        <c:crossAx val="909001584"/>
        <c:crosses val="autoZero"/>
        <c:crossBetween val="between"/>
      </c:valAx>
      <c:valAx>
        <c:axId val="909008368"/>
        <c:scaling>
          <c:orientation val="minMax"/>
          <c:max val="0.70000000000000007"/>
        </c:scaling>
        <c:delete val="0"/>
        <c:axPos val="r"/>
        <c:title>
          <c:tx>
            <c:rich>
              <a:bodyPr rot="0" vert="wordArtVertRtl"/>
              <a:lstStyle/>
              <a:p>
                <a:pPr>
                  <a:defRPr/>
                </a:pPr>
                <a:r>
                  <a:rPr lang="ja-JP" altLang="en-US"/>
                  <a:t>流産率</a:t>
                </a:r>
              </a:p>
            </c:rich>
          </c:tx>
          <c:overlay val="0"/>
        </c:title>
        <c:numFmt formatCode="0%" sourceLinked="1"/>
        <c:majorTickMark val="out"/>
        <c:minorTickMark val="none"/>
        <c:tickLblPos val="nextTo"/>
        <c:crossAx val="909011760"/>
        <c:crosses val="max"/>
        <c:crossBetween val="between"/>
      </c:valAx>
      <c:catAx>
        <c:axId val="909011760"/>
        <c:scaling>
          <c:orientation val="minMax"/>
        </c:scaling>
        <c:delete val="1"/>
        <c:axPos val="b"/>
        <c:numFmt formatCode="General" sourceLinked="0"/>
        <c:majorTickMark val="out"/>
        <c:minorTickMark val="none"/>
        <c:tickLblPos val="nextTo"/>
        <c:crossAx val="909008368"/>
        <c:crosses val="autoZero"/>
        <c:auto val="1"/>
        <c:lblAlgn val="ctr"/>
        <c:lblOffset val="100"/>
        <c:noMultiLvlLbl val="0"/>
      </c:catAx>
    </c:plotArea>
    <c:legend>
      <c:legendPos val="r"/>
      <c:layout>
        <c:manualLayout>
          <c:xMode val="edge"/>
          <c:yMode val="edge"/>
          <c:x val="0.55798802278937909"/>
          <c:y val="5.4623030878202375E-2"/>
          <c:w val="0.22853058980895674"/>
          <c:h val="0.202346734366013"/>
        </c:manualLayout>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7161373139311127E-2"/>
          <c:y val="3.2745591939546598E-2"/>
          <c:w val="0.82047562986882461"/>
          <c:h val="0.85814435034411596"/>
        </c:manualLayout>
      </c:layout>
      <c:lineChart>
        <c:grouping val="standard"/>
        <c:varyColors val="0"/>
        <c:ser>
          <c:idx val="0"/>
          <c:order val="0"/>
          <c:tx>
            <c:strRef>
              <c:f>'年別　年齢別 (2024)'!$FH$3</c:f>
              <c:strCache>
                <c:ptCount val="1"/>
                <c:pt idx="0">
                  <c:v>妊娠率/総ET</c:v>
                </c:pt>
              </c:strCache>
            </c:strRef>
          </c:tx>
          <c:marker>
            <c:symbol val="circle"/>
            <c:size val="9"/>
          </c:marker>
          <c:cat>
            <c:numRef>
              <c:f>'年別　年齢別 (2024)'!$CQ$10:$CQ$32</c:f>
              <c:numCache>
                <c:formatCode>General</c:formatCode>
                <c:ptCount val="23"/>
                <c:pt idx="0">
                  <c:v>26</c:v>
                </c:pt>
                <c:pt idx="1">
                  <c:v>27</c:v>
                </c:pt>
                <c:pt idx="2">
                  <c:v>28</c:v>
                </c:pt>
                <c:pt idx="3">
                  <c:v>29</c:v>
                </c:pt>
                <c:pt idx="4">
                  <c:v>30</c:v>
                </c:pt>
                <c:pt idx="5">
                  <c:v>31</c:v>
                </c:pt>
                <c:pt idx="6">
                  <c:v>32</c:v>
                </c:pt>
                <c:pt idx="7">
                  <c:v>33</c:v>
                </c:pt>
                <c:pt idx="8">
                  <c:v>34</c:v>
                </c:pt>
                <c:pt idx="9">
                  <c:v>35</c:v>
                </c:pt>
                <c:pt idx="10">
                  <c:v>36</c:v>
                </c:pt>
                <c:pt idx="11">
                  <c:v>37</c:v>
                </c:pt>
                <c:pt idx="12">
                  <c:v>38</c:v>
                </c:pt>
                <c:pt idx="13">
                  <c:v>39</c:v>
                </c:pt>
                <c:pt idx="14">
                  <c:v>40</c:v>
                </c:pt>
                <c:pt idx="15">
                  <c:v>41</c:v>
                </c:pt>
                <c:pt idx="16">
                  <c:v>42</c:v>
                </c:pt>
                <c:pt idx="17">
                  <c:v>43</c:v>
                </c:pt>
                <c:pt idx="18">
                  <c:v>44</c:v>
                </c:pt>
                <c:pt idx="19">
                  <c:v>45</c:v>
                </c:pt>
                <c:pt idx="20">
                  <c:v>46</c:v>
                </c:pt>
                <c:pt idx="21">
                  <c:v>47</c:v>
                </c:pt>
                <c:pt idx="22">
                  <c:v>48</c:v>
                </c:pt>
              </c:numCache>
            </c:numRef>
          </c:cat>
          <c:val>
            <c:numRef>
              <c:f>'年別　年齢別 (2024)'!$FH$10:$FH$32</c:f>
              <c:numCache>
                <c:formatCode>0%</c:formatCode>
                <c:ptCount val="23"/>
                <c:pt idx="0">
                  <c:v>0.55609167671893844</c:v>
                </c:pt>
                <c:pt idx="1">
                  <c:v>0.54734906527735216</c:v>
                </c:pt>
                <c:pt idx="2">
                  <c:v>0.5509207065013153</c:v>
                </c:pt>
                <c:pt idx="3">
                  <c:v>0.53935825021031125</c:v>
                </c:pt>
                <c:pt idx="4">
                  <c:v>0.53397707788105764</c:v>
                </c:pt>
                <c:pt idx="5">
                  <c:v>0.52990083905415708</c:v>
                </c:pt>
                <c:pt idx="6">
                  <c:v>0.51371719442057251</c:v>
                </c:pt>
                <c:pt idx="7">
                  <c:v>0.50334639734700026</c:v>
                </c:pt>
                <c:pt idx="8">
                  <c:v>0.49308705984013829</c:v>
                </c:pt>
                <c:pt idx="9">
                  <c:v>0.47559247495724405</c:v>
                </c:pt>
                <c:pt idx="10">
                  <c:v>0.46433954008459333</c:v>
                </c:pt>
                <c:pt idx="11">
                  <c:v>0.44484162446628933</c:v>
                </c:pt>
                <c:pt idx="12">
                  <c:v>0.41779846139234494</c:v>
                </c:pt>
                <c:pt idx="13">
                  <c:v>0.38316986372710704</c:v>
                </c:pt>
                <c:pt idx="14">
                  <c:v>0.35190057153225074</c:v>
                </c:pt>
                <c:pt idx="15">
                  <c:v>0.31856333115325919</c:v>
                </c:pt>
                <c:pt idx="16">
                  <c:v>0.26747896721787062</c:v>
                </c:pt>
                <c:pt idx="17">
                  <c:v>0.20774914740431982</c:v>
                </c:pt>
                <c:pt idx="18">
                  <c:v>0.15985820391627278</c:v>
                </c:pt>
                <c:pt idx="19">
                  <c:v>0.11182108626198083</c:v>
                </c:pt>
                <c:pt idx="20">
                  <c:v>8.5115864527629231E-2</c:v>
                </c:pt>
                <c:pt idx="21">
                  <c:v>6.2091503267973858E-2</c:v>
                </c:pt>
                <c:pt idx="22">
                  <c:v>5.7184750733137828E-2</c:v>
                </c:pt>
              </c:numCache>
            </c:numRef>
          </c:val>
          <c:smooth val="0"/>
          <c:extLst>
            <c:ext xmlns:c16="http://schemas.microsoft.com/office/drawing/2014/chart" uri="{C3380CC4-5D6E-409C-BE32-E72D297353CC}">
              <c16:uniqueId val="{00000000-50C6-0F42-9271-AE6627AD326A}"/>
            </c:ext>
          </c:extLst>
        </c:ser>
        <c:ser>
          <c:idx val="1"/>
          <c:order val="1"/>
          <c:tx>
            <c:strRef>
              <c:f>'年別　年齢別 (2024)'!$FI$3</c:f>
              <c:strCache>
                <c:ptCount val="1"/>
                <c:pt idx="0">
                  <c:v>妊娠率/総治療</c:v>
                </c:pt>
              </c:strCache>
            </c:strRef>
          </c:tx>
          <c:marker>
            <c:symbol val="circle"/>
            <c:size val="9"/>
          </c:marker>
          <c:cat>
            <c:numRef>
              <c:f>'年別　年齢別 (2024)'!$CQ$10:$CQ$32</c:f>
              <c:numCache>
                <c:formatCode>General</c:formatCode>
                <c:ptCount val="23"/>
                <c:pt idx="0">
                  <c:v>26</c:v>
                </c:pt>
                <c:pt idx="1">
                  <c:v>27</c:v>
                </c:pt>
                <c:pt idx="2">
                  <c:v>28</c:v>
                </c:pt>
                <c:pt idx="3">
                  <c:v>29</c:v>
                </c:pt>
                <c:pt idx="4">
                  <c:v>30</c:v>
                </c:pt>
                <c:pt idx="5">
                  <c:v>31</c:v>
                </c:pt>
                <c:pt idx="6">
                  <c:v>32</c:v>
                </c:pt>
                <c:pt idx="7">
                  <c:v>33</c:v>
                </c:pt>
                <c:pt idx="8">
                  <c:v>34</c:v>
                </c:pt>
                <c:pt idx="9">
                  <c:v>35</c:v>
                </c:pt>
                <c:pt idx="10">
                  <c:v>36</c:v>
                </c:pt>
                <c:pt idx="11">
                  <c:v>37</c:v>
                </c:pt>
                <c:pt idx="12">
                  <c:v>38</c:v>
                </c:pt>
                <c:pt idx="13">
                  <c:v>39</c:v>
                </c:pt>
                <c:pt idx="14">
                  <c:v>40</c:v>
                </c:pt>
                <c:pt idx="15">
                  <c:v>41</c:v>
                </c:pt>
                <c:pt idx="16">
                  <c:v>42</c:v>
                </c:pt>
                <c:pt idx="17">
                  <c:v>43</c:v>
                </c:pt>
                <c:pt idx="18">
                  <c:v>44</c:v>
                </c:pt>
                <c:pt idx="19">
                  <c:v>45</c:v>
                </c:pt>
                <c:pt idx="20">
                  <c:v>46</c:v>
                </c:pt>
                <c:pt idx="21">
                  <c:v>47</c:v>
                </c:pt>
                <c:pt idx="22">
                  <c:v>48</c:v>
                </c:pt>
              </c:numCache>
            </c:numRef>
          </c:cat>
          <c:val>
            <c:numRef>
              <c:f>'年別　年齢別 (2024)'!$FI$10:$FI$32</c:f>
              <c:numCache>
                <c:formatCode>0%</c:formatCode>
                <c:ptCount val="23"/>
                <c:pt idx="0">
                  <c:v>0.29353709009869466</c:v>
                </c:pt>
                <c:pt idx="1">
                  <c:v>0.30006720430107525</c:v>
                </c:pt>
                <c:pt idx="2">
                  <c:v>0.30040983606557375</c:v>
                </c:pt>
                <c:pt idx="3">
                  <c:v>0.29645287007067839</c:v>
                </c:pt>
                <c:pt idx="4">
                  <c:v>0.3008593074693649</c:v>
                </c:pt>
                <c:pt idx="5">
                  <c:v>0.30528212339602739</c:v>
                </c:pt>
                <c:pt idx="6">
                  <c:v>0.29815070595457338</c:v>
                </c:pt>
                <c:pt idx="7">
                  <c:v>0.29350959848111946</c:v>
                </c:pt>
                <c:pt idx="8">
                  <c:v>0.28391069096336835</c:v>
                </c:pt>
                <c:pt idx="9">
                  <c:v>0.27413812528165843</c:v>
                </c:pt>
                <c:pt idx="10">
                  <c:v>0.26552682791214899</c:v>
                </c:pt>
                <c:pt idx="11">
                  <c:v>0.24903415881486424</c:v>
                </c:pt>
                <c:pt idx="12">
                  <c:v>0.22688707223354049</c:v>
                </c:pt>
                <c:pt idx="13">
                  <c:v>0.19566084566971012</c:v>
                </c:pt>
                <c:pt idx="14">
                  <c:v>0.17506487645266838</c:v>
                </c:pt>
                <c:pt idx="15">
                  <c:v>0.14397615587358673</c:v>
                </c:pt>
                <c:pt idx="16">
                  <c:v>0.11122638550437909</c:v>
                </c:pt>
                <c:pt idx="17">
                  <c:v>8.8171437761338053E-2</c:v>
                </c:pt>
                <c:pt idx="18">
                  <c:v>5.8467617460023463E-2</c:v>
                </c:pt>
                <c:pt idx="19">
                  <c:v>3.8338658146964855E-2</c:v>
                </c:pt>
                <c:pt idx="20">
                  <c:v>2.785474697389529E-2</c:v>
                </c:pt>
                <c:pt idx="21">
                  <c:v>2.0618556701030927E-2</c:v>
                </c:pt>
                <c:pt idx="22">
                  <c:v>1.9164619164619166E-2</c:v>
                </c:pt>
              </c:numCache>
            </c:numRef>
          </c:val>
          <c:smooth val="0"/>
          <c:extLst>
            <c:ext xmlns:c16="http://schemas.microsoft.com/office/drawing/2014/chart" uri="{C3380CC4-5D6E-409C-BE32-E72D297353CC}">
              <c16:uniqueId val="{00000001-50C6-0F42-9271-AE6627AD326A}"/>
            </c:ext>
          </c:extLst>
        </c:ser>
        <c:ser>
          <c:idx val="2"/>
          <c:order val="2"/>
          <c:tx>
            <c:strRef>
              <c:f>'年別　年齢別 (2024)'!$FJ$3</c:f>
              <c:strCache>
                <c:ptCount val="1"/>
                <c:pt idx="0">
                  <c:v>生産率/総治療</c:v>
                </c:pt>
              </c:strCache>
            </c:strRef>
          </c:tx>
          <c:marker>
            <c:symbol val="circle"/>
            <c:size val="9"/>
          </c:marker>
          <c:cat>
            <c:numRef>
              <c:f>'年別　年齢別 (2024)'!$CQ$10:$CQ$32</c:f>
              <c:numCache>
                <c:formatCode>General</c:formatCode>
                <c:ptCount val="23"/>
                <c:pt idx="0">
                  <c:v>26</c:v>
                </c:pt>
                <c:pt idx="1">
                  <c:v>27</c:v>
                </c:pt>
                <c:pt idx="2">
                  <c:v>28</c:v>
                </c:pt>
                <c:pt idx="3">
                  <c:v>29</c:v>
                </c:pt>
                <c:pt idx="4">
                  <c:v>30</c:v>
                </c:pt>
                <c:pt idx="5">
                  <c:v>31</c:v>
                </c:pt>
                <c:pt idx="6">
                  <c:v>32</c:v>
                </c:pt>
                <c:pt idx="7">
                  <c:v>33</c:v>
                </c:pt>
                <c:pt idx="8">
                  <c:v>34</c:v>
                </c:pt>
                <c:pt idx="9">
                  <c:v>35</c:v>
                </c:pt>
                <c:pt idx="10">
                  <c:v>36</c:v>
                </c:pt>
                <c:pt idx="11">
                  <c:v>37</c:v>
                </c:pt>
                <c:pt idx="12">
                  <c:v>38</c:v>
                </c:pt>
                <c:pt idx="13">
                  <c:v>39</c:v>
                </c:pt>
                <c:pt idx="14">
                  <c:v>40</c:v>
                </c:pt>
                <c:pt idx="15">
                  <c:v>41</c:v>
                </c:pt>
                <c:pt idx="16">
                  <c:v>42</c:v>
                </c:pt>
                <c:pt idx="17">
                  <c:v>43</c:v>
                </c:pt>
                <c:pt idx="18">
                  <c:v>44</c:v>
                </c:pt>
                <c:pt idx="19">
                  <c:v>45</c:v>
                </c:pt>
                <c:pt idx="20">
                  <c:v>46</c:v>
                </c:pt>
                <c:pt idx="21">
                  <c:v>47</c:v>
                </c:pt>
                <c:pt idx="22">
                  <c:v>48</c:v>
                </c:pt>
              </c:numCache>
            </c:numRef>
          </c:cat>
          <c:val>
            <c:numRef>
              <c:f>'年別　年齢別 (2024)'!$FJ$10:$FJ$32</c:f>
              <c:numCache>
                <c:formatCode>0%</c:formatCode>
                <c:ptCount val="23"/>
                <c:pt idx="0">
                  <c:v>0.23081821076090417</c:v>
                </c:pt>
                <c:pt idx="1">
                  <c:v>0.23723118279569894</c:v>
                </c:pt>
                <c:pt idx="2">
                  <c:v>0.24088114754098361</c:v>
                </c:pt>
                <c:pt idx="3">
                  <c:v>0.2364753286214413</c:v>
                </c:pt>
                <c:pt idx="4">
                  <c:v>0.23516550566939542</c:v>
                </c:pt>
                <c:pt idx="5">
                  <c:v>0.23896994199332044</c:v>
                </c:pt>
                <c:pt idx="6">
                  <c:v>0.23231276856967464</c:v>
                </c:pt>
                <c:pt idx="7">
                  <c:v>0.22762112369031715</c:v>
                </c:pt>
                <c:pt idx="8">
                  <c:v>0.21590273026929535</c:v>
                </c:pt>
                <c:pt idx="9">
                  <c:v>0.20462483100495718</c:v>
                </c:pt>
                <c:pt idx="10">
                  <c:v>0.19702529886016124</c:v>
                </c:pt>
                <c:pt idx="11">
                  <c:v>0.17988270935823675</c:v>
                </c:pt>
                <c:pt idx="12">
                  <c:v>0.15759341877917321</c:v>
                </c:pt>
                <c:pt idx="13">
                  <c:v>0.12915521673610494</c:v>
                </c:pt>
                <c:pt idx="14">
                  <c:v>0.10878934897890105</c:v>
                </c:pt>
                <c:pt idx="15">
                  <c:v>8.2789368672562008E-2</c:v>
                </c:pt>
                <c:pt idx="16">
                  <c:v>6.0149106087292202E-2</c:v>
                </c:pt>
                <c:pt idx="17">
                  <c:v>4.4186233515599874E-2</c:v>
                </c:pt>
                <c:pt idx="18">
                  <c:v>2.6486386367845897E-2</c:v>
                </c:pt>
                <c:pt idx="19">
                  <c:v>1.615700593336376E-2</c:v>
                </c:pt>
                <c:pt idx="20">
                  <c:v>1.0354382382966312E-2</c:v>
                </c:pt>
                <c:pt idx="21">
                  <c:v>7.3250135648399353E-3</c:v>
                </c:pt>
                <c:pt idx="22">
                  <c:v>8.3538083538083532E-3</c:v>
                </c:pt>
              </c:numCache>
            </c:numRef>
          </c:val>
          <c:smooth val="0"/>
          <c:extLst>
            <c:ext xmlns:c16="http://schemas.microsoft.com/office/drawing/2014/chart" uri="{C3380CC4-5D6E-409C-BE32-E72D297353CC}">
              <c16:uniqueId val="{00000002-50C6-0F42-9271-AE6627AD326A}"/>
            </c:ext>
          </c:extLst>
        </c:ser>
        <c:dLbls>
          <c:showLegendKey val="0"/>
          <c:showVal val="0"/>
          <c:showCatName val="0"/>
          <c:showSerName val="0"/>
          <c:showPercent val="0"/>
          <c:showBubbleSize val="0"/>
        </c:dLbls>
        <c:marker val="1"/>
        <c:smooth val="0"/>
        <c:axId val="909001584"/>
        <c:axId val="909004976"/>
      </c:lineChart>
      <c:lineChart>
        <c:grouping val="standard"/>
        <c:varyColors val="0"/>
        <c:ser>
          <c:idx val="3"/>
          <c:order val="3"/>
          <c:tx>
            <c:strRef>
              <c:f>'年別　年齢別 (2024)'!$FK$3</c:f>
              <c:strCache>
                <c:ptCount val="1"/>
                <c:pt idx="0">
                  <c:v>流産率/総妊娠</c:v>
                </c:pt>
              </c:strCache>
            </c:strRef>
          </c:tx>
          <c:marker>
            <c:symbol val="circle"/>
            <c:size val="9"/>
          </c:marker>
          <c:cat>
            <c:numRef>
              <c:f>'年別　年齢別 (2024)'!$CQ$10:$CQ$32</c:f>
              <c:numCache>
                <c:formatCode>General</c:formatCode>
                <c:ptCount val="23"/>
                <c:pt idx="0">
                  <c:v>26</c:v>
                </c:pt>
                <c:pt idx="1">
                  <c:v>27</c:v>
                </c:pt>
                <c:pt idx="2">
                  <c:v>28</c:v>
                </c:pt>
                <c:pt idx="3">
                  <c:v>29</c:v>
                </c:pt>
                <c:pt idx="4">
                  <c:v>30</c:v>
                </c:pt>
                <c:pt idx="5">
                  <c:v>31</c:v>
                </c:pt>
                <c:pt idx="6">
                  <c:v>32</c:v>
                </c:pt>
                <c:pt idx="7">
                  <c:v>33</c:v>
                </c:pt>
                <c:pt idx="8">
                  <c:v>34</c:v>
                </c:pt>
                <c:pt idx="9">
                  <c:v>35</c:v>
                </c:pt>
                <c:pt idx="10">
                  <c:v>36</c:v>
                </c:pt>
                <c:pt idx="11">
                  <c:v>37</c:v>
                </c:pt>
                <c:pt idx="12">
                  <c:v>38</c:v>
                </c:pt>
                <c:pt idx="13">
                  <c:v>39</c:v>
                </c:pt>
                <c:pt idx="14">
                  <c:v>40</c:v>
                </c:pt>
                <c:pt idx="15">
                  <c:v>41</c:v>
                </c:pt>
                <c:pt idx="16">
                  <c:v>42</c:v>
                </c:pt>
                <c:pt idx="17">
                  <c:v>43</c:v>
                </c:pt>
                <c:pt idx="18">
                  <c:v>44</c:v>
                </c:pt>
                <c:pt idx="19">
                  <c:v>45</c:v>
                </c:pt>
                <c:pt idx="20">
                  <c:v>46</c:v>
                </c:pt>
                <c:pt idx="21">
                  <c:v>47</c:v>
                </c:pt>
                <c:pt idx="22">
                  <c:v>48</c:v>
                </c:pt>
              </c:numCache>
            </c:numRef>
          </c:cat>
          <c:val>
            <c:numRef>
              <c:f>'年別　年齢別 (2024)'!$FK$10:$FK$32</c:f>
              <c:numCache>
                <c:formatCode>0%</c:formatCode>
                <c:ptCount val="23"/>
                <c:pt idx="0">
                  <c:v>0.175704989154013</c:v>
                </c:pt>
                <c:pt idx="1">
                  <c:v>0.17189249720044794</c:v>
                </c:pt>
                <c:pt idx="2">
                  <c:v>0.15757162346521145</c:v>
                </c:pt>
                <c:pt idx="3">
                  <c:v>0.16666666666666666</c:v>
                </c:pt>
                <c:pt idx="4">
                  <c:v>0.17390569545377726</c:v>
                </c:pt>
                <c:pt idx="5">
                  <c:v>0.18238088383474882</c:v>
                </c:pt>
                <c:pt idx="6">
                  <c:v>0.18646248874018787</c:v>
                </c:pt>
                <c:pt idx="7">
                  <c:v>0.18950646861523718</c:v>
                </c:pt>
                <c:pt idx="8">
                  <c:v>0.20372398685651696</c:v>
                </c:pt>
                <c:pt idx="9">
                  <c:v>0.21832939484228911</c:v>
                </c:pt>
                <c:pt idx="10">
                  <c:v>0.22217568840959062</c:v>
                </c:pt>
                <c:pt idx="11">
                  <c:v>0.24408482142857144</c:v>
                </c:pt>
                <c:pt idx="12">
                  <c:v>0.26994771538986134</c:v>
                </c:pt>
                <c:pt idx="13">
                  <c:v>0.30275229357798167</c:v>
                </c:pt>
                <c:pt idx="14">
                  <c:v>0.34544985821087909</c:v>
                </c:pt>
                <c:pt idx="15">
                  <c:v>0.38887938408896494</c:v>
                </c:pt>
                <c:pt idx="16">
                  <c:v>0.42646420824295012</c:v>
                </c:pt>
                <c:pt idx="17">
                  <c:v>0.46648426812585497</c:v>
                </c:pt>
                <c:pt idx="18">
                  <c:v>0.51003167898627244</c:v>
                </c:pt>
                <c:pt idx="19">
                  <c:v>0.53809523809523807</c:v>
                </c:pt>
                <c:pt idx="20">
                  <c:v>0.56544502617801051</c:v>
                </c:pt>
                <c:pt idx="21">
                  <c:v>0.64473684210526316</c:v>
                </c:pt>
                <c:pt idx="22">
                  <c:v>0.5641025641025641</c:v>
                </c:pt>
              </c:numCache>
            </c:numRef>
          </c:val>
          <c:smooth val="0"/>
          <c:extLst>
            <c:ext xmlns:c16="http://schemas.microsoft.com/office/drawing/2014/chart" uri="{C3380CC4-5D6E-409C-BE32-E72D297353CC}">
              <c16:uniqueId val="{00000003-50C6-0F42-9271-AE6627AD326A}"/>
            </c:ext>
          </c:extLst>
        </c:ser>
        <c:dLbls>
          <c:showLegendKey val="0"/>
          <c:showVal val="0"/>
          <c:showCatName val="0"/>
          <c:showSerName val="0"/>
          <c:showPercent val="0"/>
          <c:showBubbleSize val="0"/>
        </c:dLbls>
        <c:marker val="1"/>
        <c:smooth val="0"/>
        <c:axId val="909011760"/>
        <c:axId val="909008368"/>
      </c:lineChart>
      <c:catAx>
        <c:axId val="909001584"/>
        <c:scaling>
          <c:orientation val="minMax"/>
        </c:scaling>
        <c:delete val="0"/>
        <c:axPos val="b"/>
        <c:title>
          <c:tx>
            <c:rich>
              <a:bodyPr/>
              <a:lstStyle/>
              <a:p>
                <a:pPr>
                  <a:defRPr/>
                </a:pPr>
                <a:r>
                  <a:rPr lang="ja-JP" altLang="en-US"/>
                  <a:t>年齢（歳）</a:t>
                </a:r>
              </a:p>
            </c:rich>
          </c:tx>
          <c:overlay val="0"/>
        </c:title>
        <c:numFmt formatCode="General" sourceLinked="0"/>
        <c:majorTickMark val="out"/>
        <c:minorTickMark val="none"/>
        <c:tickLblPos val="nextTo"/>
        <c:crossAx val="909004976"/>
        <c:crosses val="autoZero"/>
        <c:auto val="1"/>
        <c:lblAlgn val="ctr"/>
        <c:lblOffset val="100"/>
        <c:noMultiLvlLbl val="0"/>
      </c:catAx>
      <c:valAx>
        <c:axId val="909004976"/>
        <c:scaling>
          <c:orientation val="minMax"/>
          <c:max val="1"/>
        </c:scaling>
        <c:delete val="0"/>
        <c:axPos val="l"/>
        <c:majorGridlines/>
        <c:title>
          <c:tx>
            <c:rich>
              <a:bodyPr rot="0" vert="wordArtVertRtl"/>
              <a:lstStyle/>
              <a:p>
                <a:pPr>
                  <a:defRPr/>
                </a:pPr>
                <a:r>
                  <a:rPr lang="ja-JP" altLang="en-US"/>
                  <a:t>妊娠率・生産率</a:t>
                </a:r>
              </a:p>
            </c:rich>
          </c:tx>
          <c:overlay val="0"/>
        </c:title>
        <c:numFmt formatCode="0%" sourceLinked="1"/>
        <c:majorTickMark val="out"/>
        <c:minorTickMark val="none"/>
        <c:tickLblPos val="nextTo"/>
        <c:crossAx val="909001584"/>
        <c:crosses val="autoZero"/>
        <c:crossBetween val="between"/>
      </c:valAx>
      <c:valAx>
        <c:axId val="909008368"/>
        <c:scaling>
          <c:orientation val="minMax"/>
        </c:scaling>
        <c:delete val="1"/>
        <c:axPos val="r"/>
        <c:title>
          <c:tx>
            <c:rich>
              <a:bodyPr rot="0" vert="wordArtVertRtl"/>
              <a:lstStyle/>
              <a:p>
                <a:pPr>
                  <a:defRPr/>
                </a:pPr>
                <a:r>
                  <a:rPr lang="ja-JP" altLang="en-US"/>
                  <a:t>流産率</a:t>
                </a:r>
              </a:p>
            </c:rich>
          </c:tx>
          <c:overlay val="0"/>
        </c:title>
        <c:numFmt formatCode="0%" sourceLinked="1"/>
        <c:majorTickMark val="out"/>
        <c:minorTickMark val="none"/>
        <c:tickLblPos val="nextTo"/>
        <c:crossAx val="909011760"/>
        <c:crosses val="max"/>
        <c:crossBetween val="between"/>
      </c:valAx>
      <c:catAx>
        <c:axId val="909011760"/>
        <c:scaling>
          <c:orientation val="minMax"/>
        </c:scaling>
        <c:delete val="1"/>
        <c:axPos val="b"/>
        <c:numFmt formatCode="General" sourceLinked="0"/>
        <c:majorTickMark val="out"/>
        <c:minorTickMark val="none"/>
        <c:tickLblPos val="nextTo"/>
        <c:crossAx val="909008368"/>
        <c:crosses val="autoZero"/>
        <c:auto val="1"/>
        <c:lblAlgn val="ctr"/>
        <c:lblOffset val="100"/>
        <c:noMultiLvlLbl val="0"/>
      </c:catAx>
    </c:plotArea>
    <c:legend>
      <c:legendPos val="r"/>
      <c:layout>
        <c:manualLayout>
          <c:xMode val="edge"/>
          <c:yMode val="edge"/>
          <c:x val="0.62834962201405209"/>
          <c:y val="8.4754901937628732E-2"/>
          <c:w val="0.15323224261771701"/>
          <c:h val="0.202346734366013"/>
        </c:manualLayout>
      </c:layout>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670086D-BF1D-D847-92F1-1136977889A2}" type="datetimeFigureOut">
              <a:rPr kumimoji="1" lang="ja-JP" altLang="en-US" smtClean="0"/>
              <a:t>2026/8/27</a:t>
            </a:fld>
            <a:endParaRPr kumimoji="1" lang="ja-JP" altLang="en-US"/>
          </a:p>
        </p:txBody>
      </p:sp>
      <p:sp>
        <p:nvSpPr>
          <p:cNvPr id="4" name="フッター プレースホルダー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E49158-2CB4-E94E-8C2C-CA1CB1AD028D}" type="slidenum">
              <a:rPr kumimoji="1" lang="ja-JP" altLang="en-US" smtClean="0"/>
              <a:t>‹#›</a:t>
            </a:fld>
            <a:endParaRPr kumimoji="1" lang="ja-JP" altLang="en-US"/>
          </a:p>
        </p:txBody>
      </p:sp>
    </p:spTree>
    <p:extLst>
      <p:ext uri="{BB962C8B-B14F-4D97-AF65-F5344CB8AC3E}">
        <p14:creationId xmlns:p14="http://schemas.microsoft.com/office/powerpoint/2010/main" val="6495886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FE4F85-875D-B34B-A8D2-531BB87092C5}" type="datetimeFigureOut">
              <a:rPr kumimoji="1" lang="ja-JP" altLang="en-US" smtClean="0"/>
              <a:t>2026/8/27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E3AD04-C895-E64B-98A3-6E66D84609AC}" type="slidenum">
              <a:rPr kumimoji="1" lang="ja-JP" altLang="en-US" smtClean="0"/>
              <a:t>‹#›</a:t>
            </a:fld>
            <a:endParaRPr kumimoji="1" lang="ja-JP" altLang="en-US"/>
          </a:p>
        </p:txBody>
      </p:sp>
    </p:spTree>
    <p:extLst>
      <p:ext uri="{BB962C8B-B14F-4D97-AF65-F5344CB8AC3E}">
        <p14:creationId xmlns:p14="http://schemas.microsoft.com/office/powerpoint/2010/main" val="73427279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a:prstGeom prst="rect">
            <a:avLst/>
          </a:prstGeom>
        </p:spPr>
        <p:txBody>
          <a:bodyPr/>
          <a:lstStyle/>
          <a:p>
            <a:r>
              <a:rPr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6143FE0A-6BF1-3A46-A7F4-06A95DF19B05}" type="datetime1">
              <a:rPr lang="ja-JP" altLang="en-US"/>
              <a:pPr>
                <a:defRPr/>
              </a:pPr>
              <a:t>2026/8/27</a:t>
            </a:fld>
            <a:endParaRPr lang="ja-JP" altLang="en-US"/>
          </a:p>
        </p:txBody>
      </p:sp>
      <p:sp>
        <p:nvSpPr>
          <p:cNvPr id="5"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547C045-D777-1C46-994F-3A8C1CF5C014}" type="slidenum">
              <a:rPr lang="ja-JP" altLang="en-US"/>
              <a:pPr>
                <a:defRPr/>
              </a:pPr>
              <a:t>‹#›</a:t>
            </a:fld>
            <a:endParaRPr lang="ja-JP" altLang="en-US"/>
          </a:p>
        </p:txBody>
      </p:sp>
    </p:spTree>
    <p:extLst>
      <p:ext uri="{BB962C8B-B14F-4D97-AF65-F5344CB8AC3E}">
        <p14:creationId xmlns:p14="http://schemas.microsoft.com/office/powerpoint/2010/main" val="3184408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83185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6A582BD7-4A48-E444-A0FE-A0FA85DFBE0B}" type="datetime1">
              <a:rPr lang="ja-JP" altLang="en-US"/>
              <a:pPr>
                <a:defRPr/>
              </a:pPr>
              <a:t>2026/8/27</a:t>
            </a:fld>
            <a:endParaRPr lang="ja-JP" altLang="en-US"/>
          </a:p>
        </p:txBody>
      </p:sp>
      <p:sp>
        <p:nvSpPr>
          <p:cNvPr id="5"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C387915-5EB6-C74F-9752-7F963D1473D2}" type="slidenum">
              <a:rPr lang="ja-JP" altLang="en-US"/>
              <a:pPr>
                <a:defRPr/>
              </a:pPr>
              <a:t>‹#›</a:t>
            </a:fld>
            <a:endParaRPr lang="ja-JP" altLang="en-US"/>
          </a:p>
        </p:txBody>
      </p:sp>
    </p:spTree>
    <p:extLst>
      <p:ext uri="{BB962C8B-B14F-4D97-AF65-F5344CB8AC3E}">
        <p14:creationId xmlns:p14="http://schemas.microsoft.com/office/powerpoint/2010/main" val="2971941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09600" y="274639"/>
            <a:ext cx="80264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1F37E856-C146-894F-8DF6-B678B76C7F2E}" type="datetime1">
              <a:rPr lang="ja-JP" altLang="en-US"/>
              <a:pPr>
                <a:defRPr/>
              </a:pPr>
              <a:t>2026/8/27</a:t>
            </a:fld>
            <a:endParaRPr lang="ja-JP" altLang="en-US"/>
          </a:p>
        </p:txBody>
      </p:sp>
      <p:sp>
        <p:nvSpPr>
          <p:cNvPr id="5"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9F968597-3A4D-074E-A571-F042AB44DAAF}" type="slidenum">
              <a:rPr lang="ja-JP" altLang="en-US"/>
              <a:pPr>
                <a:defRPr/>
              </a:pPr>
              <a:t>‹#›</a:t>
            </a:fld>
            <a:endParaRPr lang="ja-JP" altLang="en-US"/>
          </a:p>
        </p:txBody>
      </p:sp>
    </p:spTree>
    <p:extLst>
      <p:ext uri="{BB962C8B-B14F-4D97-AF65-F5344CB8AC3E}">
        <p14:creationId xmlns:p14="http://schemas.microsoft.com/office/powerpoint/2010/main" val="711793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21EA30-E90D-1167-014E-76AF955B0DB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D9B1526-8B08-3D36-0491-30470D726F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EAE8DEB-3E1A-7933-14F0-0C123A6E5BA1}"/>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0C27C508-4427-C708-7AA2-5A9F5F73080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E233A41-B0A7-D126-4DB1-64E1B8075061}"/>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4282062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60F787-14C3-64A3-8705-95C01D791F4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4AB733F-0657-4EE6-10C9-4950120A720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BB345A5-0873-69A8-58A2-736B909C9784}"/>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AFE5325B-5395-04F4-A618-873132CB192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04A816F-679C-4CF0-45A2-B57C10E1A7D2}"/>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1702894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A9F8C2-1D4C-38B9-A496-60ED5610EF37}"/>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16951E7-A698-F8E2-D0F9-FF8B1A0378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8EBEC9B-BF04-784F-0640-AA54A208982C}"/>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FD79A209-0E30-F920-A895-1B5FD5A0918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DF2E49-2F59-7D85-EB92-0288F08E66E0}"/>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1492850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E65693-E8FF-0BF5-9292-FEC74750228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B3F981F-DAF3-02E0-0EF8-8FE539A9F116}"/>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970CDCAD-3C8D-6B04-8C24-8B24EB26ABD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662CAFA-CDB7-EE5D-0A35-C12C6B7E545C}"/>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6" name="フッター プレースホルダー 5">
            <a:extLst>
              <a:ext uri="{FF2B5EF4-FFF2-40B4-BE49-F238E27FC236}">
                <a16:creationId xmlns:a16="http://schemas.microsoft.com/office/drawing/2014/main" id="{A5365C15-189D-1239-7D99-098AD86A616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260D21C-E420-10C7-6E7B-FF5154067DD5}"/>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242992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42DAAB-F367-8A50-84E5-B6339F0BE2CD}"/>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7526B5F-66C6-9990-C940-5677BFA5FF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95B564B-7173-3C0F-A309-A0761C425AF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25BDC66-F7A6-FF50-718E-2FA731FE68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102660D7-A0E6-A7EE-1E43-E9EF36753CF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46143B5-7261-8857-11E3-0122332FC019}"/>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8" name="フッター プレースホルダー 7">
            <a:extLst>
              <a:ext uri="{FF2B5EF4-FFF2-40B4-BE49-F238E27FC236}">
                <a16:creationId xmlns:a16="http://schemas.microsoft.com/office/drawing/2014/main" id="{485A3B08-211E-6E2D-F31A-2C064672614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F7F311B-C721-EFC9-733E-8B5F5024C9E8}"/>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20039031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E2231D-D2B0-3DAC-C5C8-A72CCD331E5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4060C98-B236-47FF-B2CF-175C9B323443}"/>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4" name="フッター プレースホルダー 3">
            <a:extLst>
              <a:ext uri="{FF2B5EF4-FFF2-40B4-BE49-F238E27FC236}">
                <a16:creationId xmlns:a16="http://schemas.microsoft.com/office/drawing/2014/main" id="{137986C5-24B7-749C-6B1D-A33EF33AD55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FABE592-0EC4-1CF7-E717-9DEA2CD6B977}"/>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144904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A7177CC-237F-4D10-AEBB-B55E4387E4EC}"/>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3" name="フッター プレースホルダー 2">
            <a:extLst>
              <a:ext uri="{FF2B5EF4-FFF2-40B4-BE49-F238E27FC236}">
                <a16:creationId xmlns:a16="http://schemas.microsoft.com/office/drawing/2014/main" id="{2D524F7D-4120-37E8-1684-C439FFC974B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1007D8C-28FC-A95C-433E-F72DEFA0BFF2}"/>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35545774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3CC623-1845-AA6C-6ED7-15D4EC15FC6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8DD77D2-94CB-FBDA-ED95-91702736D7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1041CBB-00A6-8BEA-8974-CD4B2FBD39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59B2339-950F-C735-F58C-069F202D47ED}"/>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6" name="フッター プレースホルダー 5">
            <a:extLst>
              <a:ext uri="{FF2B5EF4-FFF2-40B4-BE49-F238E27FC236}">
                <a16:creationId xmlns:a16="http://schemas.microsoft.com/office/drawing/2014/main" id="{D4E1495C-A4ED-4851-D3F8-51E495B25DC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1B0D041-8F7C-9A3C-64B3-2980C8EB7281}"/>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1827073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83185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FC0C8630-6DC4-0C49-A11D-4D9083514E08}" type="datetime1">
              <a:rPr lang="ja-JP" altLang="en-US"/>
              <a:pPr>
                <a:defRPr/>
              </a:pPr>
              <a:t>2026/8/27</a:t>
            </a:fld>
            <a:endParaRPr lang="ja-JP" altLang="en-US"/>
          </a:p>
        </p:txBody>
      </p:sp>
      <p:sp>
        <p:nvSpPr>
          <p:cNvPr id="5"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E92A49FC-54CD-DC42-B742-BF1C929D7F51}" type="slidenum">
              <a:rPr lang="ja-JP" altLang="en-US"/>
              <a:pPr>
                <a:defRPr/>
              </a:pPr>
              <a:t>‹#›</a:t>
            </a:fld>
            <a:endParaRPr lang="ja-JP" altLang="en-US"/>
          </a:p>
        </p:txBody>
      </p:sp>
    </p:spTree>
    <p:extLst>
      <p:ext uri="{BB962C8B-B14F-4D97-AF65-F5344CB8AC3E}">
        <p14:creationId xmlns:p14="http://schemas.microsoft.com/office/powerpoint/2010/main" val="23416816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23160F-FC76-F2C4-CBBA-2AE9CA513A4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3992551-A318-5804-7300-F926428DC0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247BD81-C967-E148-B95E-08C4DAB4BC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72ADAE6-0FB8-F213-A80C-E2C4CD4F8A06}"/>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6" name="フッター プレースホルダー 5">
            <a:extLst>
              <a:ext uri="{FF2B5EF4-FFF2-40B4-BE49-F238E27FC236}">
                <a16:creationId xmlns:a16="http://schemas.microsoft.com/office/drawing/2014/main" id="{10D8166D-FEBE-AAF2-48B0-55AC474257E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21ADB38-9F78-01C4-6132-C603782727F6}"/>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23509805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CCAF01-AE2D-2A45-D6CB-794F8C09788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E826BAC-5818-276E-A3C9-DBFE6686769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94785E1-8F6B-72B6-C8CC-EAD258064B8B}"/>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67D87041-49D7-5710-4A1B-0E69E5D7FA7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ED14D37-65C9-9E4F-83A1-CF162A9F478F}"/>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107535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721EAF0-D008-E557-DD5F-E68B2A052AE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BE07D02-2C10-3D82-E6FB-57F78195E726}"/>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B3723B9-720A-DE24-0A46-6149F8BE09A5}"/>
              </a:ext>
            </a:extLst>
          </p:cNvPr>
          <p:cNvSpPr>
            <a:spLocks noGrp="1"/>
          </p:cNvSpPr>
          <p:nvPr>
            <p:ph type="dt" sz="half" idx="10"/>
          </p:nvPr>
        </p:nvSpPr>
        <p:spPr/>
        <p:txBody>
          <a:bodyPr/>
          <a:lstStyle/>
          <a:p>
            <a:fld id="{A38E1A2D-3EDB-B147-A905-C4EDEE489B99}" type="datetimeFigureOut">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AF5EBC17-31FB-5F84-259D-3414D1EE706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AFBE323-DAD9-7669-FD77-CCAE42B12075}"/>
              </a:ext>
            </a:extLst>
          </p:cNvPr>
          <p:cNvSpPr>
            <a:spLocks noGrp="1"/>
          </p:cNvSpPr>
          <p:nvPr>
            <p:ph type="sldNum" sz="quarter" idx="12"/>
          </p:nvPr>
        </p:nvSpPr>
        <p:spPr/>
        <p:txBody>
          <a:body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2473593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77A3F58A-833D-F54D-A708-A8B86B89E75B}" type="datetime1">
              <a:rPr lang="ja-JP" altLang="en-US"/>
              <a:pPr>
                <a:defRPr/>
              </a:pPr>
              <a:t>2026/8/27</a:t>
            </a:fld>
            <a:endParaRPr lang="ja-JP" altLang="en-US"/>
          </a:p>
        </p:txBody>
      </p:sp>
      <p:sp>
        <p:nvSpPr>
          <p:cNvPr id="5"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23A1EA48-2E13-244B-BD9B-260598D7E28C}" type="slidenum">
              <a:rPr lang="ja-JP" altLang="en-US"/>
              <a:pPr>
                <a:defRPr/>
              </a:pPr>
              <a:t>‹#›</a:t>
            </a:fld>
            <a:endParaRPr lang="ja-JP" altLang="en-US"/>
          </a:p>
        </p:txBody>
      </p:sp>
    </p:spTree>
    <p:extLst>
      <p:ext uri="{BB962C8B-B14F-4D97-AF65-F5344CB8AC3E}">
        <p14:creationId xmlns:p14="http://schemas.microsoft.com/office/powerpoint/2010/main" val="2608572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83185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04F1A33C-982A-3342-9855-962E915C3881}" type="datetime1">
              <a:rPr lang="ja-JP" altLang="en-US"/>
              <a:pPr>
                <a:defRPr/>
              </a:pPr>
              <a:t>2026/8/27</a:t>
            </a:fld>
            <a:endParaRPr lang="ja-JP" altLang="en-US"/>
          </a:p>
        </p:txBody>
      </p:sp>
      <p:sp>
        <p:nvSpPr>
          <p:cNvPr id="6"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3A8A62D8-E750-9342-AB8E-24D7EBCEA384}" type="slidenum">
              <a:rPr lang="ja-JP" altLang="en-US"/>
              <a:pPr>
                <a:defRPr/>
              </a:pPr>
              <a:t>‹#›</a:t>
            </a:fld>
            <a:endParaRPr lang="ja-JP" altLang="en-US"/>
          </a:p>
        </p:txBody>
      </p:sp>
    </p:spTree>
    <p:extLst>
      <p:ext uri="{BB962C8B-B14F-4D97-AF65-F5344CB8AC3E}">
        <p14:creationId xmlns:p14="http://schemas.microsoft.com/office/powerpoint/2010/main" val="2763931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83185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9049AC61-42BE-3A42-A323-6696DEBA05F2}" type="datetime1">
              <a:rPr lang="ja-JP" altLang="en-US"/>
              <a:pPr>
                <a:defRPr/>
              </a:pPr>
              <a:t>2026/8/27</a:t>
            </a:fld>
            <a:endParaRPr lang="ja-JP" altLang="en-US"/>
          </a:p>
        </p:txBody>
      </p:sp>
      <p:sp>
        <p:nvSpPr>
          <p:cNvPr id="8"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D1DCEEAC-8A3D-5C4D-9046-76DE094A0130}" type="slidenum">
              <a:rPr lang="ja-JP" altLang="en-US"/>
              <a:pPr>
                <a:defRPr/>
              </a:pPr>
              <a:t>‹#›</a:t>
            </a:fld>
            <a:endParaRPr lang="ja-JP" altLang="en-US"/>
          </a:p>
        </p:txBody>
      </p:sp>
    </p:spTree>
    <p:extLst>
      <p:ext uri="{BB962C8B-B14F-4D97-AF65-F5344CB8AC3E}">
        <p14:creationId xmlns:p14="http://schemas.microsoft.com/office/powerpoint/2010/main" val="3734182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831850"/>
          </a:xfrm>
          <a:prstGeom prst="rect">
            <a:avLst/>
          </a:prstGeom>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0C08E729-5226-504D-9357-C9AF4B7D91B7}" type="datetime1">
              <a:rPr lang="ja-JP" altLang="en-US"/>
              <a:pPr>
                <a:defRPr/>
              </a:pPr>
              <a:t>2026/8/27</a:t>
            </a:fld>
            <a:endParaRPr lang="ja-JP" altLang="en-US"/>
          </a:p>
        </p:txBody>
      </p:sp>
      <p:sp>
        <p:nvSpPr>
          <p:cNvPr id="4"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4D417DA4-C412-424A-84CA-95E6B75CD7FD}" type="slidenum">
              <a:rPr lang="ja-JP" altLang="en-US"/>
              <a:pPr>
                <a:defRPr/>
              </a:pPr>
              <a:t>‹#›</a:t>
            </a:fld>
            <a:endParaRPr lang="ja-JP" altLang="en-US"/>
          </a:p>
        </p:txBody>
      </p:sp>
    </p:spTree>
    <p:extLst>
      <p:ext uri="{BB962C8B-B14F-4D97-AF65-F5344CB8AC3E}">
        <p14:creationId xmlns:p14="http://schemas.microsoft.com/office/powerpoint/2010/main" val="3176331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6CBE6BB4-3801-944D-B8AC-064123C8B319}" type="datetime1">
              <a:rPr lang="ja-JP" altLang="en-US"/>
              <a:pPr>
                <a:defRPr/>
              </a:pPr>
              <a:t>2026/8/27</a:t>
            </a:fld>
            <a:endParaRPr lang="ja-JP" altLang="en-US"/>
          </a:p>
        </p:txBody>
      </p:sp>
      <p:sp>
        <p:nvSpPr>
          <p:cNvPr id="3"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09061749-9D3C-FD4A-A435-2849B8D749F5}" type="slidenum">
              <a:rPr lang="ja-JP" altLang="en-US"/>
              <a:pPr>
                <a:defRPr/>
              </a:pPr>
              <a:t>‹#›</a:t>
            </a:fld>
            <a:endParaRPr lang="ja-JP" altLang="en-US"/>
          </a:p>
        </p:txBody>
      </p:sp>
    </p:spTree>
    <p:extLst>
      <p:ext uri="{BB962C8B-B14F-4D97-AF65-F5344CB8AC3E}">
        <p14:creationId xmlns:p14="http://schemas.microsoft.com/office/powerpoint/2010/main" val="1458400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A22C5F61-E79F-F44D-AAE9-1E7A61C7F742}" type="datetime1">
              <a:rPr lang="ja-JP" altLang="en-US"/>
              <a:pPr>
                <a:defRPr/>
              </a:pPr>
              <a:t>2026/8/27</a:t>
            </a:fld>
            <a:endParaRPr lang="ja-JP" altLang="en-US"/>
          </a:p>
        </p:txBody>
      </p:sp>
      <p:sp>
        <p:nvSpPr>
          <p:cNvPr id="6"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AD126D30-0A7F-8546-A3AA-D42C842C1EAA}" type="slidenum">
              <a:rPr lang="ja-JP" altLang="en-US"/>
              <a:pPr>
                <a:defRPr/>
              </a:pPr>
              <a:t>‹#›</a:t>
            </a:fld>
            <a:endParaRPr lang="ja-JP" altLang="en-US"/>
          </a:p>
        </p:txBody>
      </p:sp>
    </p:spTree>
    <p:extLst>
      <p:ext uri="{BB962C8B-B14F-4D97-AF65-F5344CB8AC3E}">
        <p14:creationId xmlns:p14="http://schemas.microsoft.com/office/powerpoint/2010/main" val="1786371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65036405-4948-5640-A919-33A6490C3EC9}" type="datetime1">
              <a:rPr lang="ja-JP" altLang="en-US"/>
              <a:pPr>
                <a:defRPr/>
              </a:pPr>
              <a:t>2026/8/27</a:t>
            </a:fld>
            <a:endParaRPr lang="ja-JP" altLang="en-US"/>
          </a:p>
        </p:txBody>
      </p:sp>
      <p:sp>
        <p:nvSpPr>
          <p:cNvPr id="6" name="フッター プレースホルダ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35288235-0BF7-C84A-9E17-A55AD1C7B639}" type="slidenum">
              <a:rPr lang="ja-JP" altLang="en-US"/>
              <a:pPr>
                <a:defRPr/>
              </a:pPr>
              <a:t>‹#›</a:t>
            </a:fld>
            <a:endParaRPr lang="ja-JP" altLang="en-US"/>
          </a:p>
        </p:txBody>
      </p:sp>
    </p:spTree>
    <p:extLst>
      <p:ext uri="{BB962C8B-B14F-4D97-AF65-F5344CB8AC3E}">
        <p14:creationId xmlns:p14="http://schemas.microsoft.com/office/powerpoint/2010/main" val="2307535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テキスト プレースホルダ 2"/>
          <p:cNvSpPr>
            <a:spLocks noGrp="1"/>
          </p:cNvSpPr>
          <p:nvPr>
            <p:ph type="body" idx="1"/>
          </p:nvPr>
        </p:nvSpPr>
        <p:spPr bwMode="auto">
          <a:xfrm>
            <a:off x="402167" y="1192214"/>
            <a:ext cx="11370733" cy="5057775"/>
          </a:xfrm>
          <a:prstGeom prst="rect">
            <a:avLst/>
          </a:prstGeom>
          <a:noFill/>
          <a:ln w="9525">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a:defRPr/>
            </a:pPr>
            <a:fld id="{B002538D-06BD-3B47-9F27-117B7FA4B943}" type="datetime1">
              <a:rPr lang="ja-JP" altLang="en-US"/>
              <a:pPr>
                <a:defRPr/>
              </a:pPr>
              <a:t>2026/8/27</a:t>
            </a:fld>
            <a:endParaRPr lang="ja-JP" altLang="en-US"/>
          </a:p>
        </p:txBody>
      </p:sp>
      <p:sp>
        <p:nvSpPr>
          <p:cNvPr id="6" name="スライド番号プレースホル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a:defRPr/>
            </a:pPr>
            <a:fld id="{A4BDDB1A-F396-1045-8199-48308CD65D61}" type="slidenum">
              <a:rPr lang="ja-JP" altLang="en-US"/>
              <a:pPr>
                <a:defRPr/>
              </a:pPr>
              <a:t>‹#›</a:t>
            </a:fld>
            <a:endParaRPr lang="ja-JP" altLang="en-US"/>
          </a:p>
        </p:txBody>
      </p:sp>
      <p:sp>
        <p:nvSpPr>
          <p:cNvPr id="3" name="タイトル プレースホルダー 2">
            <a:extLst>
              <a:ext uri="{FF2B5EF4-FFF2-40B4-BE49-F238E27FC236}">
                <a16:creationId xmlns:a16="http://schemas.microsoft.com/office/drawing/2014/main" id="{AD14CB5F-29B2-B0F8-C935-4F30AC66C0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7" name="フッター プレースホルダー 6">
            <a:extLst>
              <a:ext uri="{FF2B5EF4-FFF2-40B4-BE49-F238E27FC236}">
                <a16:creationId xmlns:a16="http://schemas.microsoft.com/office/drawing/2014/main" id="{3DEC3625-1887-7E85-5711-2D304100B4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pic>
        <p:nvPicPr>
          <p:cNvPr id="8" name="図 6" descr="jsog_logo.gif">
            <a:extLst>
              <a:ext uri="{FF2B5EF4-FFF2-40B4-BE49-F238E27FC236}">
                <a16:creationId xmlns:a16="http://schemas.microsoft.com/office/drawing/2014/main" id="{D813AC8D-C197-6812-CE21-CA4B7498438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9388" y="6189663"/>
            <a:ext cx="608012" cy="608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fontAlgn="base">
        <a:spcBef>
          <a:spcPct val="0"/>
        </a:spcBef>
        <a:spcAft>
          <a:spcPct val="0"/>
        </a:spcAft>
        <a:defRPr kumimoji="1" sz="4400" kern="1200">
          <a:solidFill>
            <a:schemeClr val="tx1"/>
          </a:solidFill>
          <a:latin typeface="+mj-lt"/>
          <a:ea typeface="+mj-ea"/>
          <a:cs typeface="ＭＳ Ｐゴシック" charset="-128"/>
        </a:defRPr>
      </a:lvl1pPr>
      <a:lvl2pPr algn="ctr" defTabSz="457200" rtl="0" fontAlgn="base">
        <a:spcBef>
          <a:spcPct val="0"/>
        </a:spcBef>
        <a:spcAft>
          <a:spcPct val="0"/>
        </a:spcAft>
        <a:defRPr kumimoji="1" sz="4400">
          <a:solidFill>
            <a:schemeClr val="tx1"/>
          </a:solidFill>
          <a:latin typeface="Calibri" charset="0"/>
          <a:ea typeface="ＭＳ Ｐゴシック" charset="-128"/>
          <a:cs typeface="ＭＳ Ｐゴシック" charset="-128"/>
        </a:defRPr>
      </a:lvl2pPr>
      <a:lvl3pPr algn="ctr" defTabSz="457200" rtl="0" fontAlgn="base">
        <a:spcBef>
          <a:spcPct val="0"/>
        </a:spcBef>
        <a:spcAft>
          <a:spcPct val="0"/>
        </a:spcAft>
        <a:defRPr kumimoji="1" sz="4400">
          <a:solidFill>
            <a:schemeClr val="tx1"/>
          </a:solidFill>
          <a:latin typeface="Calibri" charset="0"/>
          <a:ea typeface="ＭＳ Ｐゴシック" charset="-128"/>
          <a:cs typeface="ＭＳ Ｐゴシック" charset="-128"/>
        </a:defRPr>
      </a:lvl3pPr>
      <a:lvl4pPr algn="ctr" defTabSz="457200" rtl="0" fontAlgn="base">
        <a:spcBef>
          <a:spcPct val="0"/>
        </a:spcBef>
        <a:spcAft>
          <a:spcPct val="0"/>
        </a:spcAft>
        <a:defRPr kumimoji="1" sz="4400">
          <a:solidFill>
            <a:schemeClr val="tx1"/>
          </a:solidFill>
          <a:latin typeface="Calibri" charset="0"/>
          <a:ea typeface="ＭＳ Ｐゴシック" charset="-128"/>
          <a:cs typeface="ＭＳ Ｐゴシック" charset="-128"/>
        </a:defRPr>
      </a:lvl4pPr>
      <a:lvl5pPr algn="ctr" defTabSz="457200" rtl="0" fontAlgn="base">
        <a:spcBef>
          <a:spcPct val="0"/>
        </a:spcBef>
        <a:spcAft>
          <a:spcPct val="0"/>
        </a:spcAft>
        <a:defRPr kumimoji="1"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kumimoji="1"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kumimoji="1"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kumimoji="1"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kumimoji="1" sz="4400">
          <a:solidFill>
            <a:schemeClr val="tx1"/>
          </a:solidFill>
          <a:latin typeface="Calibri" charset="0"/>
          <a:ea typeface="ＭＳ Ｐゴシック" charset="-128"/>
          <a:cs typeface="ＭＳ Ｐゴシック" charset="-128"/>
        </a:defRPr>
      </a:lvl9pPr>
    </p:titleStyle>
    <p:bodyStyle>
      <a:lvl1pPr marL="342900" indent="-342900" algn="l" defTabSz="457200" rtl="0" fontAlgn="base">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fontAlgn="base">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C3A13F0-E77E-6B8E-8E70-50267A8E4A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D857D04-0F1C-7177-F1B2-60D40AAAE6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2FB84FA-5ACA-1B12-626C-4CA25D381A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E1A2D-3EDB-B147-A905-C4EDEE489B99}" type="datetimeFigureOut">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D8B995A1-16B7-0398-2850-CB129EE1AD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E6E2E57-DF4F-E5F4-24DC-0E7710F18C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F18F34-A397-B14C-ADB0-8F0D3CAC2FF2}" type="slidenum">
              <a:rPr kumimoji="1" lang="ja-JP" altLang="en-US" smtClean="0"/>
              <a:t>‹#›</a:t>
            </a:fld>
            <a:endParaRPr kumimoji="1" lang="ja-JP" altLang="en-US"/>
          </a:p>
        </p:txBody>
      </p:sp>
    </p:spTree>
    <p:extLst>
      <p:ext uri="{BB962C8B-B14F-4D97-AF65-F5344CB8AC3E}">
        <p14:creationId xmlns:p14="http://schemas.microsoft.com/office/powerpoint/2010/main" val="24279955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53F8DF-A7CA-C6B7-1D59-956AD4AF745F}"/>
              </a:ext>
            </a:extLst>
          </p:cNvPr>
          <p:cNvSpPr>
            <a:spLocks noGrp="1"/>
          </p:cNvSpPr>
          <p:nvPr>
            <p:ph type="title"/>
          </p:nvPr>
        </p:nvSpPr>
        <p:spPr>
          <a:xfrm>
            <a:off x="1981200" y="2044281"/>
            <a:ext cx="8229600" cy="831850"/>
          </a:xfrm>
        </p:spPr>
        <p:txBody>
          <a:bodyPr>
            <a:normAutofit fontScale="90000"/>
          </a:bodyPr>
          <a:lstStyle/>
          <a:p>
            <a:r>
              <a:rPr lang="en-US" altLang="ja-JP" dirty="0"/>
              <a:t>2024</a:t>
            </a:r>
            <a:r>
              <a:rPr lang="ja-JP" altLang="en-US"/>
              <a:t>年</a:t>
            </a:r>
            <a:br>
              <a:rPr lang="en-US" altLang="ja-JP" dirty="0"/>
            </a:br>
            <a:r>
              <a:rPr lang="ja-JP" altLang="en-US" sz="4000"/>
              <a:t>体外受精・胚移植等の臨床実施成績</a:t>
            </a:r>
            <a:endParaRPr kumimoji="1" lang="ja-JP" altLang="en-US"/>
          </a:p>
        </p:txBody>
      </p:sp>
    </p:spTree>
    <p:extLst>
      <p:ext uri="{BB962C8B-B14F-4D97-AF65-F5344CB8AC3E}">
        <p14:creationId xmlns:p14="http://schemas.microsoft.com/office/powerpoint/2010/main" val="3784370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1C3ADF4-BCFC-E747-B9B9-5D77CF7626FE}"/>
              </a:ext>
            </a:extLst>
          </p:cNvPr>
          <p:cNvSpPr txBox="1"/>
          <p:nvPr/>
        </p:nvSpPr>
        <p:spPr>
          <a:xfrm>
            <a:off x="3671777" y="2753833"/>
            <a:ext cx="5378395" cy="369332"/>
          </a:xfrm>
          <a:prstGeom prst="rect">
            <a:avLst/>
          </a:prstGeom>
          <a:noFill/>
        </p:spPr>
        <p:txBody>
          <a:bodyPr wrap="none" rtlCol="0">
            <a:spAutoFit/>
          </a:bodyPr>
          <a:lstStyle/>
          <a:p>
            <a:r>
              <a:rPr kumimoji="1" lang="ja-JP" altLang="en-US"/>
              <a:t>付録</a:t>
            </a:r>
            <a:r>
              <a:rPr kumimoji="1" lang="en-US" altLang="ja-JP" dirty="0"/>
              <a:t>1</a:t>
            </a:r>
            <a:r>
              <a:rPr kumimoji="1" lang="ja-JP" altLang="en-US"/>
              <a:t>　令和</a:t>
            </a:r>
            <a:r>
              <a:rPr kumimoji="1" lang="en-US" altLang="ja-JP" dirty="0"/>
              <a:t>8</a:t>
            </a:r>
            <a:r>
              <a:rPr kumimoji="1" lang="ja-JP" altLang="en-US"/>
              <a:t>年度　登録・調査小委員会報告（抜粋）</a:t>
            </a:r>
            <a:endParaRPr kumimoji="1" lang="en-US" altLang="ja-JP" dirty="0"/>
          </a:p>
        </p:txBody>
      </p:sp>
    </p:spTree>
    <p:extLst>
      <p:ext uri="{BB962C8B-B14F-4D97-AF65-F5344CB8AC3E}">
        <p14:creationId xmlns:p14="http://schemas.microsoft.com/office/powerpoint/2010/main" val="2653413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324C7B1-53E6-16EA-2938-812006EB7618}"/>
              </a:ext>
            </a:extLst>
          </p:cNvPr>
          <p:cNvPicPr>
            <a:picLocks noChangeAspect="1"/>
          </p:cNvPicPr>
          <p:nvPr/>
        </p:nvPicPr>
        <p:blipFill>
          <a:blip r:embed="rId2"/>
          <a:stretch>
            <a:fillRect/>
          </a:stretch>
        </p:blipFill>
        <p:spPr>
          <a:xfrm>
            <a:off x="1494142" y="0"/>
            <a:ext cx="4253023" cy="6858000"/>
          </a:xfrm>
          <a:prstGeom prst="rect">
            <a:avLst/>
          </a:prstGeom>
        </p:spPr>
      </p:pic>
      <p:pic>
        <p:nvPicPr>
          <p:cNvPr id="7" name="図 6">
            <a:extLst>
              <a:ext uri="{FF2B5EF4-FFF2-40B4-BE49-F238E27FC236}">
                <a16:creationId xmlns:a16="http://schemas.microsoft.com/office/drawing/2014/main" id="{B211DEBD-6CA1-7C1F-CD04-D58FAED41826}"/>
              </a:ext>
            </a:extLst>
          </p:cNvPr>
          <p:cNvPicPr>
            <a:picLocks noChangeAspect="1"/>
          </p:cNvPicPr>
          <p:nvPr/>
        </p:nvPicPr>
        <p:blipFill>
          <a:blip r:embed="rId3"/>
          <a:stretch>
            <a:fillRect/>
          </a:stretch>
        </p:blipFill>
        <p:spPr>
          <a:xfrm>
            <a:off x="6745806" y="0"/>
            <a:ext cx="4260677" cy="6858000"/>
          </a:xfrm>
          <a:prstGeom prst="rect">
            <a:avLst/>
          </a:prstGeom>
        </p:spPr>
      </p:pic>
    </p:spTree>
    <p:extLst>
      <p:ext uri="{BB962C8B-B14F-4D97-AF65-F5344CB8AC3E}">
        <p14:creationId xmlns:p14="http://schemas.microsoft.com/office/powerpoint/2010/main" val="2894836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3E414341-E77E-733E-7B31-A7702EE1A2E4}"/>
              </a:ext>
            </a:extLst>
          </p:cNvPr>
          <p:cNvPicPr>
            <a:picLocks noChangeAspect="1"/>
          </p:cNvPicPr>
          <p:nvPr/>
        </p:nvPicPr>
        <p:blipFill>
          <a:blip r:embed="rId2"/>
          <a:stretch>
            <a:fillRect/>
          </a:stretch>
        </p:blipFill>
        <p:spPr>
          <a:xfrm>
            <a:off x="1128757" y="0"/>
            <a:ext cx="4967243" cy="6858000"/>
          </a:xfrm>
          <a:prstGeom prst="rect">
            <a:avLst/>
          </a:prstGeom>
        </p:spPr>
      </p:pic>
      <p:pic>
        <p:nvPicPr>
          <p:cNvPr id="17" name="図 16">
            <a:extLst>
              <a:ext uri="{FF2B5EF4-FFF2-40B4-BE49-F238E27FC236}">
                <a16:creationId xmlns:a16="http://schemas.microsoft.com/office/drawing/2014/main" id="{143C3F42-90B8-29BE-9EAD-0C109EA890C0}"/>
              </a:ext>
            </a:extLst>
          </p:cNvPr>
          <p:cNvPicPr>
            <a:picLocks noChangeAspect="1"/>
          </p:cNvPicPr>
          <p:nvPr/>
        </p:nvPicPr>
        <p:blipFill>
          <a:blip r:embed="rId3"/>
          <a:stretch>
            <a:fillRect/>
          </a:stretch>
        </p:blipFill>
        <p:spPr>
          <a:xfrm>
            <a:off x="6389516" y="0"/>
            <a:ext cx="4954785" cy="6858000"/>
          </a:xfrm>
          <a:prstGeom prst="rect">
            <a:avLst/>
          </a:prstGeom>
        </p:spPr>
      </p:pic>
    </p:spTree>
    <p:extLst>
      <p:ext uri="{BB962C8B-B14F-4D97-AF65-F5344CB8AC3E}">
        <p14:creationId xmlns:p14="http://schemas.microsoft.com/office/powerpoint/2010/main" val="1765886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E57286E0-9DA0-6B33-FE6D-77FA9B51FC41}"/>
              </a:ext>
            </a:extLst>
          </p:cNvPr>
          <p:cNvPicPr>
            <a:picLocks noChangeAspect="1"/>
          </p:cNvPicPr>
          <p:nvPr/>
        </p:nvPicPr>
        <p:blipFill>
          <a:blip r:embed="rId2"/>
          <a:stretch>
            <a:fillRect/>
          </a:stretch>
        </p:blipFill>
        <p:spPr>
          <a:xfrm>
            <a:off x="6632868" y="0"/>
            <a:ext cx="4945443" cy="6858000"/>
          </a:xfrm>
          <a:prstGeom prst="rect">
            <a:avLst/>
          </a:prstGeom>
        </p:spPr>
      </p:pic>
      <p:pic>
        <p:nvPicPr>
          <p:cNvPr id="16" name="図 15">
            <a:extLst>
              <a:ext uri="{FF2B5EF4-FFF2-40B4-BE49-F238E27FC236}">
                <a16:creationId xmlns:a16="http://schemas.microsoft.com/office/drawing/2014/main" id="{AC85666F-2776-8641-F80F-40E2D81F19E8}"/>
              </a:ext>
            </a:extLst>
          </p:cNvPr>
          <p:cNvPicPr>
            <a:picLocks noChangeAspect="1"/>
          </p:cNvPicPr>
          <p:nvPr/>
        </p:nvPicPr>
        <p:blipFill>
          <a:blip r:embed="rId3"/>
          <a:stretch>
            <a:fillRect/>
          </a:stretch>
        </p:blipFill>
        <p:spPr>
          <a:xfrm>
            <a:off x="1041468" y="0"/>
            <a:ext cx="4770446" cy="6858000"/>
          </a:xfrm>
          <a:prstGeom prst="rect">
            <a:avLst/>
          </a:prstGeom>
        </p:spPr>
      </p:pic>
    </p:spTree>
    <p:extLst>
      <p:ext uri="{BB962C8B-B14F-4D97-AF65-F5344CB8AC3E}">
        <p14:creationId xmlns:p14="http://schemas.microsoft.com/office/powerpoint/2010/main" val="3021612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1E7C8E9-16BB-B12F-7450-751A538AB501}"/>
              </a:ext>
            </a:extLst>
          </p:cNvPr>
          <p:cNvPicPr>
            <a:picLocks noChangeAspect="1"/>
          </p:cNvPicPr>
          <p:nvPr/>
        </p:nvPicPr>
        <p:blipFill>
          <a:blip r:embed="rId2"/>
          <a:stretch>
            <a:fillRect/>
          </a:stretch>
        </p:blipFill>
        <p:spPr>
          <a:xfrm>
            <a:off x="1316529" y="0"/>
            <a:ext cx="5017464" cy="6858000"/>
          </a:xfrm>
          <a:prstGeom prst="rect">
            <a:avLst/>
          </a:prstGeom>
        </p:spPr>
      </p:pic>
      <p:pic>
        <p:nvPicPr>
          <p:cNvPr id="13" name="図 12">
            <a:extLst>
              <a:ext uri="{FF2B5EF4-FFF2-40B4-BE49-F238E27FC236}">
                <a16:creationId xmlns:a16="http://schemas.microsoft.com/office/drawing/2014/main" id="{EDCACA32-626E-2CA6-A50E-ECB9E9E54DC4}"/>
              </a:ext>
            </a:extLst>
          </p:cNvPr>
          <p:cNvPicPr>
            <a:picLocks noChangeAspect="1"/>
          </p:cNvPicPr>
          <p:nvPr/>
        </p:nvPicPr>
        <p:blipFill>
          <a:blip r:embed="rId3"/>
          <a:stretch>
            <a:fillRect/>
          </a:stretch>
        </p:blipFill>
        <p:spPr>
          <a:xfrm>
            <a:off x="6497544" y="0"/>
            <a:ext cx="4978876" cy="6858000"/>
          </a:xfrm>
          <a:prstGeom prst="rect">
            <a:avLst/>
          </a:prstGeom>
        </p:spPr>
      </p:pic>
    </p:spTree>
    <p:extLst>
      <p:ext uri="{BB962C8B-B14F-4D97-AF65-F5344CB8AC3E}">
        <p14:creationId xmlns:p14="http://schemas.microsoft.com/office/powerpoint/2010/main" val="1141230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A31E4589-C5FC-B98A-012F-25A942DC2319}"/>
              </a:ext>
            </a:extLst>
          </p:cNvPr>
          <p:cNvSpPr txBox="1"/>
          <p:nvPr/>
        </p:nvSpPr>
        <p:spPr>
          <a:xfrm>
            <a:off x="6096000" y="5809714"/>
            <a:ext cx="5516254" cy="369332"/>
          </a:xfrm>
          <a:prstGeom prst="rect">
            <a:avLst/>
          </a:prstGeom>
          <a:noFill/>
        </p:spPr>
        <p:txBody>
          <a:bodyPr wrap="none" rtlCol="0">
            <a:spAutoFit/>
          </a:bodyPr>
          <a:lstStyle/>
          <a:p>
            <a:r>
              <a:rPr lang="ja-JP" altLang="en-US"/>
              <a:t>（</a:t>
            </a:r>
            <a:r>
              <a:rPr kumimoji="1" lang="ja-JP" altLang="en-US"/>
              <a:t>詳しくは「日本産科婦人科学会誌」を参照してください）</a:t>
            </a:r>
            <a:endParaRPr kumimoji="1" lang="en-US" altLang="ja-JP" dirty="0"/>
          </a:p>
        </p:txBody>
      </p:sp>
      <p:graphicFrame>
        <p:nvGraphicFramePr>
          <p:cNvPr id="4" name="表 3">
            <a:extLst>
              <a:ext uri="{FF2B5EF4-FFF2-40B4-BE49-F238E27FC236}">
                <a16:creationId xmlns:a16="http://schemas.microsoft.com/office/drawing/2014/main" id="{22C9ABB2-01E4-F4DC-D31E-657660339B9A}"/>
              </a:ext>
            </a:extLst>
          </p:cNvPr>
          <p:cNvGraphicFramePr>
            <a:graphicFrameLocks noGrp="1"/>
          </p:cNvGraphicFramePr>
          <p:nvPr>
            <p:extLst>
              <p:ext uri="{D42A27DB-BD31-4B8C-83A1-F6EECF244321}">
                <p14:modId xmlns:p14="http://schemas.microsoft.com/office/powerpoint/2010/main" val="658051989"/>
              </p:ext>
            </p:extLst>
          </p:nvPr>
        </p:nvGraphicFramePr>
        <p:xfrm>
          <a:off x="3134519" y="3721100"/>
          <a:ext cx="5905500" cy="1920240"/>
        </p:xfrm>
        <a:graphic>
          <a:graphicData uri="http://schemas.openxmlformats.org/drawingml/2006/table">
            <a:tbl>
              <a:tblPr/>
              <a:tblGrid>
                <a:gridCol w="1939971">
                  <a:extLst>
                    <a:ext uri="{9D8B030D-6E8A-4147-A177-3AD203B41FA5}">
                      <a16:colId xmlns:a16="http://schemas.microsoft.com/office/drawing/2014/main" val="2240618505"/>
                    </a:ext>
                  </a:extLst>
                </a:gridCol>
                <a:gridCol w="1321843">
                  <a:extLst>
                    <a:ext uri="{9D8B030D-6E8A-4147-A177-3AD203B41FA5}">
                      <a16:colId xmlns:a16="http://schemas.microsoft.com/office/drawing/2014/main" val="2240824882"/>
                    </a:ext>
                  </a:extLst>
                </a:gridCol>
                <a:gridCol w="1321843">
                  <a:extLst>
                    <a:ext uri="{9D8B030D-6E8A-4147-A177-3AD203B41FA5}">
                      <a16:colId xmlns:a16="http://schemas.microsoft.com/office/drawing/2014/main" val="1734332819"/>
                    </a:ext>
                  </a:extLst>
                </a:gridCol>
                <a:gridCol w="1321843">
                  <a:extLst>
                    <a:ext uri="{9D8B030D-6E8A-4147-A177-3AD203B41FA5}">
                      <a16:colId xmlns:a16="http://schemas.microsoft.com/office/drawing/2014/main" val="1141297343"/>
                    </a:ext>
                  </a:extLst>
                </a:gridCol>
              </a:tblGrid>
              <a:tr h="171450">
                <a:tc gridSpan="4">
                  <a:txBody>
                    <a:bodyPr/>
                    <a:lstStyle/>
                    <a:p>
                      <a:pPr algn="ctr" fontAlgn="b"/>
                      <a:r>
                        <a:rPr lang="ja-JP" altLang="en-US" sz="1100" b="1" i="0" u="none" strike="noStrike">
                          <a:solidFill>
                            <a:srgbClr val="000000"/>
                          </a:solidFill>
                          <a:effectLst/>
                          <a:latin typeface="ＭＳ 明朝" panose="02020609040205080304" pitchFamily="17" charset="-128"/>
                          <a:ea typeface="ＭＳ 明朝" panose="02020609040205080304" pitchFamily="17" charset="-128"/>
                        </a:rPr>
                        <a:t>表</a:t>
                      </a:r>
                      <a:r>
                        <a:rPr lang="en-US" altLang="ja-JP" sz="1100" b="1" i="0" u="none" strike="noStrike">
                          <a:solidFill>
                            <a:srgbClr val="000000"/>
                          </a:solidFill>
                          <a:effectLst/>
                          <a:latin typeface="ＭＳ 明朝" panose="02020609040205080304" pitchFamily="17" charset="-128"/>
                          <a:ea typeface="ＭＳ 明朝" panose="02020609040205080304" pitchFamily="17" charset="-128"/>
                        </a:rPr>
                        <a:t>11</a:t>
                      </a:r>
                      <a:r>
                        <a:rPr lang="ja-JP" altLang="en-US" sz="1100" b="1" i="0" u="none" strike="noStrike">
                          <a:solidFill>
                            <a:srgbClr val="000000"/>
                          </a:solidFill>
                          <a:effectLst/>
                          <a:latin typeface="ＭＳ 明朝" panose="02020609040205080304" pitchFamily="17" charset="-128"/>
                          <a:ea typeface="ＭＳ 明朝" panose="02020609040205080304" pitchFamily="17" charset="-128"/>
                        </a:rPr>
                        <a:t>　治療法別出生児数および累積出生児数 </a:t>
                      </a:r>
                      <a:r>
                        <a:rPr lang="en-US" altLang="ja-JP" sz="1100" b="1" i="0" u="none" strike="noStrike">
                          <a:solidFill>
                            <a:srgbClr val="000000"/>
                          </a:solidFill>
                          <a:effectLst/>
                          <a:latin typeface="ＭＳ 明朝" panose="02020609040205080304" pitchFamily="17" charset="-128"/>
                          <a:ea typeface="ＭＳ 明朝" panose="02020609040205080304" pitchFamily="17" charset="-128"/>
                        </a:rPr>
                        <a:t>〔2024</a:t>
                      </a:r>
                      <a:r>
                        <a:rPr lang="ja-JP" altLang="en-US" sz="1100" b="1" i="0" u="none" strike="noStrike">
                          <a:solidFill>
                            <a:srgbClr val="000000"/>
                          </a:solidFill>
                          <a:effectLst/>
                          <a:latin typeface="ＭＳ 明朝" panose="02020609040205080304" pitchFamily="17" charset="-128"/>
                          <a:ea typeface="ＭＳ 明朝" panose="02020609040205080304" pitchFamily="17" charset="-128"/>
                        </a:rPr>
                        <a:t>年</a:t>
                      </a:r>
                      <a:r>
                        <a:rPr lang="en-US" altLang="ja-JP" sz="1100" b="1" i="0" u="none" strike="noStrike">
                          <a:solidFill>
                            <a:srgbClr val="000000"/>
                          </a:solidFill>
                          <a:effectLst/>
                          <a:latin typeface="ＭＳ 明朝" panose="02020609040205080304" pitchFamily="17" charset="-128"/>
                          <a:ea typeface="ＭＳ 明朝" panose="02020609040205080304" pitchFamily="17" charset="-128"/>
                        </a:rPr>
                        <a:t>〕</a:t>
                      </a:r>
                    </a:p>
                  </a:txBody>
                  <a:tcPr marL="9525" marR="9525" marT="9525" marB="0" anchor="b">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72960695"/>
                  </a:ext>
                </a:extLst>
              </a:tr>
              <a:tr h="190500">
                <a:tc>
                  <a:txBody>
                    <a:bodyPr/>
                    <a:lstStyle/>
                    <a:p>
                      <a:pPr algn="ctr" fontAlgn="b"/>
                      <a:endParaRPr lang="ja-JP" altLang="en-US" sz="1100" b="0" i="0" u="none" strike="noStrike">
                        <a:solidFill>
                          <a:srgbClr val="000000"/>
                        </a:solidFill>
                        <a:effectLst/>
                        <a:latin typeface="Century" panose="02040604050505020304" pitchFamily="18" charset="0"/>
                        <a:ea typeface="Yu Gothic" panose="020B0400000000000000" pitchFamily="50" charset="-128"/>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ja-JP" altLang="en-US" sz="1100" b="0" i="0" u="none" strike="noStrike">
                        <a:solidFill>
                          <a:srgbClr val="000000"/>
                        </a:solidFill>
                        <a:effectLst/>
                        <a:latin typeface="Century" panose="02040604050505020304" pitchFamily="18" charset="0"/>
                        <a:ea typeface="Yu Gothic" panose="020B0400000000000000" pitchFamily="50" charset="-128"/>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ja-JP" altLang="en-US" sz="1100" b="0" i="0" u="none" strike="noStrike">
                        <a:solidFill>
                          <a:srgbClr val="000000"/>
                        </a:solidFill>
                        <a:effectLst/>
                        <a:latin typeface="Century" panose="02040604050505020304" pitchFamily="18" charset="0"/>
                        <a:ea typeface="Yu Gothic" panose="020B0400000000000000" pitchFamily="50" charset="-128"/>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ja-JP" altLang="en-US" sz="1100" b="0" i="0" u="none" strike="noStrike">
                        <a:solidFill>
                          <a:srgbClr val="000000"/>
                        </a:solidFill>
                        <a:effectLst/>
                        <a:latin typeface="Century" panose="02040604050505020304" pitchFamily="18" charset="0"/>
                        <a:ea typeface="Yu Gothic" panose="020B0400000000000000" pitchFamily="50" charset="-128"/>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4053539"/>
                  </a:ext>
                </a:extLst>
              </a:tr>
              <a:tr h="200025">
                <a:tc>
                  <a:txBody>
                    <a:bodyPr/>
                    <a:lstStyle/>
                    <a:p>
                      <a:pPr algn="l" fontAlgn="ctr"/>
                      <a:r>
                        <a:rPr lang="ja-JP" altLang="en-US" sz="1100" b="0" i="0" u="none" strike="noStrike">
                          <a:solidFill>
                            <a:srgbClr val="000000"/>
                          </a:solidFill>
                          <a:effectLst/>
                          <a:latin typeface="Times New Roman" panose="02020603050405020304" pitchFamily="18" charset="0"/>
                          <a:ea typeface="Yu Gothic" panose="020B0400000000000000" pitchFamily="50" charset="-128"/>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Century" panose="02040604050505020304" pitchFamily="18" charset="0"/>
                          <a:ea typeface="Yu Gothic" panose="020B0400000000000000" pitchFamily="50" charset="-128"/>
                        </a:rPr>
                        <a:t>治療周期総数</a:t>
                      </a:r>
                      <a:endParaRPr lang="ja-JP" altLang="en-US" sz="11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Century" panose="02040604050505020304" pitchFamily="18" charset="0"/>
                          <a:ea typeface="Yu Gothic" panose="020B0400000000000000" pitchFamily="50" charset="-128"/>
                        </a:rPr>
                        <a:t>出生児数</a:t>
                      </a:r>
                      <a:endParaRPr lang="ja-JP" altLang="en-US" sz="11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Century" panose="02040604050505020304" pitchFamily="18" charset="0"/>
                          <a:ea typeface="Yu Gothic" panose="020B0400000000000000" pitchFamily="50" charset="-128"/>
                        </a:rPr>
                        <a:t>累積出生児数</a:t>
                      </a:r>
                      <a:endParaRPr lang="ja-JP" altLang="en-US" sz="11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9726210"/>
                  </a:ext>
                </a:extLst>
              </a:tr>
              <a:tr h="190500">
                <a:tc>
                  <a:txBody>
                    <a:bodyPr/>
                    <a:lstStyle/>
                    <a:p>
                      <a:pPr algn="l" fontAlgn="ctr"/>
                      <a:r>
                        <a:rPr lang="ja-JP" altLang="en-US" sz="1100" b="0" i="0" u="none" strike="noStrike">
                          <a:solidFill>
                            <a:srgbClr val="000000"/>
                          </a:solidFill>
                          <a:effectLst/>
                          <a:latin typeface="Century" panose="02040604050505020304" pitchFamily="18" charset="0"/>
                          <a:ea typeface="Yu Gothic" panose="020B0400000000000000" pitchFamily="50" charset="-128"/>
                        </a:rPr>
                        <a:t>新鮮胚（卵）を用いた治療</a:t>
                      </a:r>
                      <a:endParaRPr lang="ja-JP" altLang="en-US" sz="11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ja-JP" sz="1100" b="0" i="0" u="none" strike="noStrike">
                          <a:solidFill>
                            <a:srgbClr val="000000"/>
                          </a:solidFill>
                          <a:effectLst/>
                          <a:latin typeface="Times New Roman" panose="02020603050405020304" pitchFamily="18" charset="0"/>
                          <a:ea typeface="Yu Gothic" panose="020B0400000000000000" pitchFamily="50" charset="-128"/>
                        </a:rPr>
                        <a:t>281,342</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ja-JP" sz="1100" b="0" i="0" u="none" strike="noStrike">
                          <a:solidFill>
                            <a:srgbClr val="000000"/>
                          </a:solidFill>
                          <a:effectLst/>
                          <a:latin typeface="Times New Roman" panose="02020603050405020304" pitchFamily="18" charset="0"/>
                          <a:ea typeface="Yu Gothic" panose="020B0400000000000000" pitchFamily="50" charset="-128"/>
                        </a:rPr>
                        <a:t>3,385</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ja-JP" sz="1100" b="0" i="0" u="none" strike="noStrike">
                          <a:solidFill>
                            <a:srgbClr val="000000"/>
                          </a:solidFill>
                          <a:effectLst/>
                          <a:latin typeface="Times New Roman" panose="02020603050405020304" pitchFamily="18" charset="0"/>
                          <a:ea typeface="Yu Gothic" panose="020B0400000000000000" pitchFamily="50" charset="-128"/>
                        </a:rPr>
                        <a:t>282,463</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85598059"/>
                  </a:ext>
                </a:extLst>
              </a:tr>
              <a:tr h="190500">
                <a:tc>
                  <a:txBody>
                    <a:bodyPr/>
                    <a:lstStyle/>
                    <a:p>
                      <a:pPr algn="l" fontAlgn="b"/>
                      <a:r>
                        <a:rPr lang="ja-JP" altLang="en-US" sz="1100" b="0" i="0" u="none" strike="noStrike">
                          <a:solidFill>
                            <a:srgbClr val="000000"/>
                          </a:solidFill>
                          <a:effectLst/>
                          <a:latin typeface="ＭＳ Ｐ明朝" panose="02020600040205080304" pitchFamily="18" charset="-128"/>
                          <a:ea typeface="ＭＳ Ｐ明朝" panose="02020600040205080304" pitchFamily="18" charset="-128"/>
                        </a:rPr>
                        <a:t>　体外受精を用いた治療</a:t>
                      </a:r>
                      <a:endParaRPr lang="ja-JP" altLang="en-US" sz="11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b">
                    <a:lnL>
                      <a:noFill/>
                    </a:lnL>
                    <a:lnR>
                      <a:noFill/>
                    </a:lnR>
                    <a:lnT>
                      <a:noFill/>
                    </a:lnT>
                    <a:lnB>
                      <a:noFill/>
                    </a:lnB>
                  </a:tcPr>
                </a:tc>
                <a:tc>
                  <a:txBody>
                    <a:bodyPr/>
                    <a:lstStyle/>
                    <a:p>
                      <a:pPr algn="ctr" fontAlgn="b"/>
                      <a:r>
                        <a:rPr lang="en-US" altLang="ja-JP" sz="1100" b="0" i="0" u="none" strike="noStrike">
                          <a:solidFill>
                            <a:srgbClr val="000000"/>
                          </a:solidFill>
                          <a:effectLst/>
                          <a:latin typeface="Times New Roman" panose="02020603050405020304" pitchFamily="18" charset="0"/>
                          <a:ea typeface="Yu Gothic" panose="020B0400000000000000" pitchFamily="50" charset="-128"/>
                        </a:rPr>
                        <a:t>86,626</a:t>
                      </a:r>
                    </a:p>
                  </a:txBody>
                  <a:tcPr marL="9525" marR="9525" marT="9525" marB="0" anchor="b">
                    <a:lnL>
                      <a:noFill/>
                    </a:lnL>
                    <a:lnR>
                      <a:noFill/>
                    </a:lnR>
                    <a:lnT>
                      <a:noFill/>
                    </a:lnT>
                    <a:lnB>
                      <a:noFill/>
                    </a:lnB>
                  </a:tcPr>
                </a:tc>
                <a:tc>
                  <a:txBody>
                    <a:bodyPr/>
                    <a:lstStyle/>
                    <a:p>
                      <a:pPr algn="ctr" fontAlgn="b"/>
                      <a:r>
                        <a:rPr lang="en-US" altLang="ja-JP" sz="1100" b="0" i="0" u="none" strike="noStrike">
                          <a:solidFill>
                            <a:srgbClr val="000000"/>
                          </a:solidFill>
                          <a:effectLst/>
                          <a:latin typeface="Times New Roman" panose="02020603050405020304" pitchFamily="18" charset="0"/>
                          <a:ea typeface="Yu Gothic" panose="020B0400000000000000" pitchFamily="50" charset="-128"/>
                        </a:rPr>
                        <a:t>1,391</a:t>
                      </a:r>
                    </a:p>
                  </a:txBody>
                  <a:tcPr marL="9525" marR="9525" marT="9525" marB="0" anchor="b">
                    <a:lnL>
                      <a:noFill/>
                    </a:lnL>
                    <a:lnR>
                      <a:noFill/>
                    </a:lnR>
                    <a:lnT>
                      <a:noFill/>
                    </a:lnT>
                    <a:lnB>
                      <a:noFill/>
                    </a:lnB>
                  </a:tcPr>
                </a:tc>
                <a:tc>
                  <a:txBody>
                    <a:bodyPr/>
                    <a:lstStyle/>
                    <a:p>
                      <a:pPr algn="ctr" fontAlgn="b"/>
                      <a:r>
                        <a:rPr lang="en-US" altLang="ja-JP" sz="1100" b="0" i="0" u="none" strike="noStrike">
                          <a:solidFill>
                            <a:srgbClr val="000000"/>
                          </a:solidFill>
                          <a:effectLst/>
                          <a:latin typeface="Times New Roman" panose="02020603050405020304" pitchFamily="18" charset="0"/>
                          <a:ea typeface="Yu Gothic" panose="020B0400000000000000" pitchFamily="50" charset="-128"/>
                        </a:rPr>
                        <a:t>149,452</a:t>
                      </a:r>
                    </a:p>
                  </a:txBody>
                  <a:tcPr marL="9525" marR="9525" marT="9525" marB="0" anchor="b">
                    <a:lnL>
                      <a:noFill/>
                    </a:lnL>
                    <a:lnR>
                      <a:noFill/>
                    </a:lnR>
                    <a:lnT>
                      <a:noFill/>
                    </a:lnT>
                    <a:lnB>
                      <a:noFill/>
                    </a:lnB>
                  </a:tcPr>
                </a:tc>
                <a:extLst>
                  <a:ext uri="{0D108BD9-81ED-4DB2-BD59-A6C34878D82A}">
                    <a16:rowId xmlns:a16="http://schemas.microsoft.com/office/drawing/2014/main" val="178890974"/>
                  </a:ext>
                </a:extLst>
              </a:tr>
              <a:tr h="190500">
                <a:tc>
                  <a:txBody>
                    <a:bodyPr/>
                    <a:lstStyle/>
                    <a:p>
                      <a:pPr algn="l" fontAlgn="ctr"/>
                      <a:r>
                        <a:rPr lang="ja-JP" altLang="en-US" sz="1100" b="0" i="0" u="none" strike="noStrike" dirty="0">
                          <a:solidFill>
                            <a:srgbClr val="000000"/>
                          </a:solidFill>
                          <a:effectLst/>
                          <a:latin typeface="ＭＳ Ｐ明朝" panose="02020600040205080304" pitchFamily="18" charset="-128"/>
                          <a:ea typeface="ＭＳ Ｐ明朝" panose="02020600040205080304" pitchFamily="18" charset="-128"/>
                        </a:rPr>
                        <a:t>　顕微授精を用いた治療</a:t>
                      </a:r>
                      <a:endParaRPr lang="ja-JP" altLang="en-US" sz="1100" b="0" i="0" u="none" strike="noStrike" dirty="0">
                        <a:solidFill>
                          <a:srgbClr val="000000"/>
                        </a:solidFill>
                        <a:effectLst/>
                        <a:latin typeface="Times New Roman" panose="02020603050405020304" pitchFamily="18" charset="0"/>
                        <a:ea typeface="Yu Gothic" panose="020B0400000000000000" pitchFamily="50" charset="-128"/>
                      </a:endParaRPr>
                    </a:p>
                  </a:txBody>
                  <a:tcPr marL="9525" marR="9525" marT="9525" marB="0" anchor="ctr">
                    <a:lnL>
                      <a:noFill/>
                    </a:lnL>
                    <a:lnR>
                      <a:noFill/>
                    </a:lnR>
                    <a:lnT>
                      <a:noFill/>
                    </a:lnT>
                    <a:lnB>
                      <a:noFill/>
                    </a:lnB>
                  </a:tcPr>
                </a:tc>
                <a:tc>
                  <a:txBody>
                    <a:bodyPr/>
                    <a:lstStyle/>
                    <a:p>
                      <a:pPr algn="ctr" fontAlgn="ctr"/>
                      <a:r>
                        <a:rPr lang="en-US" altLang="ja-JP" sz="1100" b="0" i="0" u="none" strike="noStrike">
                          <a:solidFill>
                            <a:srgbClr val="000000"/>
                          </a:solidFill>
                          <a:effectLst/>
                          <a:latin typeface="Times New Roman" panose="02020603050405020304" pitchFamily="18" charset="0"/>
                          <a:ea typeface="Yu Gothic" panose="020B0400000000000000" pitchFamily="50" charset="-128"/>
                        </a:rPr>
                        <a:t>194,716</a:t>
                      </a:r>
                    </a:p>
                  </a:txBody>
                  <a:tcPr marL="9525" marR="9525" marT="9525" marB="0" anchor="ctr">
                    <a:lnL>
                      <a:noFill/>
                    </a:lnL>
                    <a:lnR>
                      <a:noFill/>
                    </a:lnR>
                    <a:lnT>
                      <a:noFill/>
                    </a:lnT>
                    <a:lnB>
                      <a:noFill/>
                    </a:lnB>
                  </a:tcPr>
                </a:tc>
                <a:tc>
                  <a:txBody>
                    <a:bodyPr/>
                    <a:lstStyle/>
                    <a:p>
                      <a:pPr algn="ctr" fontAlgn="ctr"/>
                      <a:r>
                        <a:rPr lang="en-US" altLang="ja-JP" sz="1100" b="0" i="0" u="none" strike="noStrike">
                          <a:solidFill>
                            <a:srgbClr val="000000"/>
                          </a:solidFill>
                          <a:effectLst/>
                          <a:latin typeface="Times New Roman" panose="02020603050405020304" pitchFamily="18" charset="0"/>
                          <a:ea typeface="Yu Gothic" panose="020B0400000000000000" pitchFamily="50" charset="-128"/>
                        </a:rPr>
                        <a:t>1,994</a:t>
                      </a:r>
                    </a:p>
                  </a:txBody>
                  <a:tcPr marL="9525" marR="9525" marT="9525" marB="0" anchor="ctr">
                    <a:lnL>
                      <a:noFill/>
                    </a:lnL>
                    <a:lnR>
                      <a:noFill/>
                    </a:lnR>
                    <a:lnT>
                      <a:noFill/>
                    </a:lnT>
                    <a:lnB>
                      <a:noFill/>
                    </a:lnB>
                  </a:tcPr>
                </a:tc>
                <a:tc>
                  <a:txBody>
                    <a:bodyPr/>
                    <a:lstStyle/>
                    <a:p>
                      <a:pPr algn="ctr" fontAlgn="b"/>
                      <a:r>
                        <a:rPr lang="en-US" altLang="ja-JP" sz="1100" b="0" i="0" u="none" strike="noStrike">
                          <a:solidFill>
                            <a:srgbClr val="000000"/>
                          </a:solidFill>
                          <a:effectLst/>
                          <a:latin typeface="Times New Roman" panose="02020603050405020304" pitchFamily="18" charset="0"/>
                          <a:ea typeface="Yu Gothic" panose="020B0400000000000000" pitchFamily="50" charset="-128"/>
                        </a:rPr>
                        <a:t>133,011</a:t>
                      </a:r>
                    </a:p>
                  </a:txBody>
                  <a:tcPr marL="9525" marR="9525" marT="9525" marB="0" anchor="b">
                    <a:lnL>
                      <a:noFill/>
                    </a:lnL>
                    <a:lnR>
                      <a:noFill/>
                    </a:lnR>
                    <a:lnT>
                      <a:noFill/>
                    </a:lnT>
                    <a:lnB>
                      <a:noFill/>
                    </a:lnB>
                  </a:tcPr>
                </a:tc>
                <a:extLst>
                  <a:ext uri="{0D108BD9-81ED-4DB2-BD59-A6C34878D82A}">
                    <a16:rowId xmlns:a16="http://schemas.microsoft.com/office/drawing/2014/main" val="3554615846"/>
                  </a:ext>
                </a:extLst>
              </a:tr>
              <a:tr h="200025">
                <a:tc>
                  <a:txBody>
                    <a:bodyPr/>
                    <a:lstStyle/>
                    <a:p>
                      <a:pPr algn="l" fontAlgn="ctr"/>
                      <a:r>
                        <a:rPr lang="ja-JP" altLang="en-US" sz="1100" b="0" i="0" u="none" strike="noStrike">
                          <a:solidFill>
                            <a:srgbClr val="000000"/>
                          </a:solidFill>
                          <a:effectLst/>
                          <a:latin typeface="Century" panose="02040604050505020304" pitchFamily="18" charset="0"/>
                          <a:ea typeface="Yu Gothic" panose="020B0400000000000000" pitchFamily="50" charset="-128"/>
                        </a:rPr>
                        <a:t>凍結胚（卵）を用いた治療</a:t>
                      </a:r>
                      <a:r>
                        <a:rPr lang="ja-JP" altLang="en-US" sz="1100" b="0" i="0" u="none" strike="noStrike">
                          <a:solidFill>
                            <a:srgbClr val="000000"/>
                          </a:solidFill>
                          <a:effectLst/>
                          <a:latin typeface="Times New Roman" panose="02020603050405020304" pitchFamily="18" charset="0"/>
                          <a:ea typeface="Yu Gothic" panose="020B0400000000000000" pitchFamily="50" charset="-128"/>
                        </a:rPr>
                        <a:t>*</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Times New Roman" panose="02020603050405020304" pitchFamily="18" charset="0"/>
                          <a:ea typeface="Yu Gothic" panose="020B0400000000000000" pitchFamily="50" charset="-128"/>
                        </a:rPr>
                        <a:t>268,923</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Times New Roman" panose="02020603050405020304" pitchFamily="18" charset="0"/>
                          <a:ea typeface="Yu Gothic" panose="020B0400000000000000" pitchFamily="50" charset="-128"/>
                        </a:rPr>
                        <a:t>83,088</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altLang="ja-JP" sz="1100" b="0" i="0" u="none" strike="noStrike">
                          <a:solidFill>
                            <a:srgbClr val="000000"/>
                          </a:solidFill>
                          <a:effectLst/>
                          <a:latin typeface="Times New Roman" panose="02020603050405020304" pitchFamily="18" charset="0"/>
                          <a:ea typeface="Yu Gothic" panose="020B0400000000000000" pitchFamily="50" charset="-128"/>
                        </a:rPr>
                        <a:t>807,359</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5667595"/>
                  </a:ext>
                </a:extLst>
              </a:tr>
              <a:tr h="200025">
                <a:tc>
                  <a:txBody>
                    <a:bodyPr/>
                    <a:lstStyle/>
                    <a:p>
                      <a:pPr algn="ctr" fontAlgn="b"/>
                      <a:r>
                        <a:rPr lang="ja-JP" altLang="en-US" sz="1100" b="0" i="0" u="none" strike="noStrike">
                          <a:solidFill>
                            <a:srgbClr val="000000"/>
                          </a:solidFill>
                          <a:effectLst/>
                          <a:latin typeface="Century" panose="02040604050505020304" pitchFamily="18" charset="0"/>
                          <a:ea typeface="Yu Gothic" panose="020B0400000000000000" pitchFamily="50" charset="-128"/>
                        </a:rPr>
                        <a:t>合計</a:t>
                      </a:r>
                      <a:endParaRPr lang="ja-JP" altLang="en-US" sz="11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ja-JP" sz="1100" b="0" i="0" u="none" strike="noStrike">
                          <a:solidFill>
                            <a:srgbClr val="000000"/>
                          </a:solidFill>
                          <a:effectLst/>
                          <a:latin typeface="Times New Roman" panose="02020603050405020304" pitchFamily="18" charset="0"/>
                          <a:ea typeface="Yu Gothic" panose="020B0400000000000000" pitchFamily="50" charset="-128"/>
                        </a:rPr>
                        <a:t>550,265</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ja-JP" sz="1100" b="0" i="0" u="none" strike="noStrike">
                          <a:solidFill>
                            <a:srgbClr val="000000"/>
                          </a:solidFill>
                          <a:effectLst/>
                          <a:latin typeface="Times New Roman" panose="02020603050405020304" pitchFamily="18" charset="0"/>
                          <a:ea typeface="Yu Gothic" panose="020B0400000000000000" pitchFamily="50" charset="-128"/>
                        </a:rPr>
                        <a:t>86,473</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ja-JP" sz="1100" b="0" i="0" u="none" strike="noStrike">
                          <a:solidFill>
                            <a:srgbClr val="000000"/>
                          </a:solidFill>
                          <a:effectLst/>
                          <a:latin typeface="Times New Roman" panose="02020603050405020304" pitchFamily="18" charset="0"/>
                          <a:ea typeface="Yu Gothic" panose="020B0400000000000000" pitchFamily="50" charset="-128"/>
                        </a:rPr>
                        <a:t>1,089,822</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007818"/>
                  </a:ext>
                </a:extLst>
              </a:tr>
              <a:tr h="190500">
                <a:tc>
                  <a:txBody>
                    <a:bodyPr/>
                    <a:lstStyle/>
                    <a:p>
                      <a:pPr algn="ctr" fontAlgn="b"/>
                      <a:endParaRPr lang="ja-JP" altLang="en-US" sz="11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ja-JP" altLang="en-US" sz="11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ja-JP" altLang="en-US" sz="11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ja-JP" altLang="en-US" sz="11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521545686"/>
                  </a:ext>
                </a:extLst>
              </a:tr>
              <a:tr h="190500">
                <a:tc gridSpan="4">
                  <a:txBody>
                    <a:bodyPr/>
                    <a:lstStyle/>
                    <a:p>
                      <a:pPr algn="l" fontAlgn="b"/>
                      <a:r>
                        <a:rPr lang="ja-JP" altLang="en-US" sz="1100" b="0" i="0" u="none" strike="noStrike" dirty="0">
                          <a:solidFill>
                            <a:srgbClr val="000000"/>
                          </a:solidFill>
                          <a:effectLst/>
                          <a:latin typeface="Times New Roman" panose="02020603050405020304" pitchFamily="18" charset="0"/>
                          <a:ea typeface="Yu Gothic" panose="020B0400000000000000" pitchFamily="50" charset="-128"/>
                        </a:rPr>
                        <a:t>*</a:t>
                      </a:r>
                      <a:r>
                        <a:rPr lang="ja-JP" altLang="en-US" sz="1100" b="0" i="0" u="none" strike="noStrike" dirty="0">
                          <a:solidFill>
                            <a:srgbClr val="000000"/>
                          </a:solidFill>
                          <a:effectLst/>
                          <a:latin typeface="Century" panose="02040604050505020304" pitchFamily="18" charset="0"/>
                          <a:ea typeface="Yu Gothic" panose="020B0400000000000000" pitchFamily="50" charset="-128"/>
                        </a:rPr>
                        <a:t>凍結融解胚を用いた治療成績と凍結融解未受精卵を用いた治療成績の合計</a:t>
                      </a:r>
                      <a:endParaRPr lang="ja-JP" altLang="en-US" sz="1100" b="0" i="0" u="none" strike="noStrike" dirty="0">
                        <a:solidFill>
                          <a:srgbClr val="000000"/>
                        </a:solidFill>
                        <a:effectLst/>
                        <a:latin typeface="Times New Roman" panose="02020603050405020304" pitchFamily="18" charset="0"/>
                        <a:ea typeface="Yu Gothic" panose="020B0400000000000000" pitchFamily="50" charset="-128"/>
                      </a:endParaRPr>
                    </a:p>
                  </a:txBody>
                  <a:tcPr marL="9525" marR="9525" marT="9525" marB="0" anchor="b">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003563495"/>
                  </a:ext>
                </a:extLst>
              </a:tr>
            </a:tbl>
          </a:graphicData>
        </a:graphic>
      </p:graphicFrame>
      <p:graphicFrame>
        <p:nvGraphicFramePr>
          <p:cNvPr id="5" name="表 4">
            <a:extLst>
              <a:ext uri="{FF2B5EF4-FFF2-40B4-BE49-F238E27FC236}">
                <a16:creationId xmlns:a16="http://schemas.microsoft.com/office/drawing/2014/main" id="{8D4B29E7-0E35-A235-A62D-68DA642EDE9E}"/>
              </a:ext>
            </a:extLst>
          </p:cNvPr>
          <p:cNvGraphicFramePr>
            <a:graphicFrameLocks noGrp="1"/>
          </p:cNvGraphicFramePr>
          <p:nvPr>
            <p:extLst>
              <p:ext uri="{D42A27DB-BD31-4B8C-83A1-F6EECF244321}">
                <p14:modId xmlns:p14="http://schemas.microsoft.com/office/powerpoint/2010/main" val="3134946285"/>
              </p:ext>
            </p:extLst>
          </p:nvPr>
        </p:nvGraphicFramePr>
        <p:xfrm>
          <a:off x="4087019" y="276802"/>
          <a:ext cx="4000500" cy="2990850"/>
        </p:xfrm>
        <a:graphic>
          <a:graphicData uri="http://schemas.openxmlformats.org/drawingml/2006/table">
            <a:tbl>
              <a:tblPr/>
              <a:tblGrid>
                <a:gridCol w="2828925">
                  <a:extLst>
                    <a:ext uri="{9D8B030D-6E8A-4147-A177-3AD203B41FA5}">
                      <a16:colId xmlns:a16="http://schemas.microsoft.com/office/drawing/2014/main" val="4160238678"/>
                    </a:ext>
                  </a:extLst>
                </a:gridCol>
                <a:gridCol w="1171575">
                  <a:extLst>
                    <a:ext uri="{9D8B030D-6E8A-4147-A177-3AD203B41FA5}">
                      <a16:colId xmlns:a16="http://schemas.microsoft.com/office/drawing/2014/main" val="1903414213"/>
                    </a:ext>
                  </a:extLst>
                </a:gridCol>
              </a:tblGrid>
              <a:tr h="247650">
                <a:tc gridSpan="2">
                  <a:txBody>
                    <a:bodyPr/>
                    <a:lstStyle/>
                    <a:p>
                      <a:pPr algn="ctr" fontAlgn="b"/>
                      <a:r>
                        <a:rPr lang="ja-JP" altLang="en-US" sz="1000" b="1" i="0" u="none" strike="noStrike">
                          <a:solidFill>
                            <a:srgbClr val="000000"/>
                          </a:solidFill>
                          <a:effectLst/>
                          <a:latin typeface="ＭＳ 明朝" panose="02020609040205080304" pitchFamily="17" charset="-128"/>
                          <a:ea typeface="ＭＳ 明朝" panose="02020609040205080304" pitchFamily="17" charset="-128"/>
                        </a:rPr>
                        <a:t>表</a:t>
                      </a:r>
                      <a:r>
                        <a:rPr lang="en-US" altLang="ja-JP" sz="1000" b="1" i="0" u="none" strike="noStrike">
                          <a:solidFill>
                            <a:srgbClr val="000000"/>
                          </a:solidFill>
                          <a:effectLst/>
                          <a:latin typeface="ＭＳ 明朝" panose="02020609040205080304" pitchFamily="17" charset="-128"/>
                          <a:ea typeface="ＭＳ 明朝" panose="02020609040205080304" pitchFamily="17" charset="-128"/>
                        </a:rPr>
                        <a:t>10</a:t>
                      </a:r>
                      <a:r>
                        <a:rPr lang="ja-JP" altLang="en-US" sz="1000" b="1" i="0" u="none" strike="noStrike">
                          <a:solidFill>
                            <a:srgbClr val="000000"/>
                          </a:solidFill>
                          <a:effectLst/>
                          <a:latin typeface="ＭＳ 明朝" panose="02020609040205080304" pitchFamily="17" charset="-128"/>
                          <a:ea typeface="ＭＳ 明朝" panose="02020609040205080304" pitchFamily="17" charset="-128"/>
                        </a:rPr>
                        <a:t>　提供精子を用いた人工授精（</a:t>
                      </a:r>
                      <a:r>
                        <a:rPr lang="en-US" altLang="ja-JP" sz="1000" b="1" i="0" u="none" strike="noStrike">
                          <a:solidFill>
                            <a:srgbClr val="000000"/>
                          </a:solidFill>
                          <a:effectLst/>
                          <a:latin typeface="ＭＳ 明朝" panose="02020609040205080304" pitchFamily="17" charset="-128"/>
                          <a:ea typeface="ＭＳ 明朝" panose="02020609040205080304" pitchFamily="17" charset="-128"/>
                        </a:rPr>
                        <a:t>AID</a:t>
                      </a:r>
                      <a:r>
                        <a:rPr lang="ja-JP" altLang="en-US" sz="1000" b="1" i="0" u="none" strike="noStrike">
                          <a:solidFill>
                            <a:srgbClr val="000000"/>
                          </a:solidFill>
                          <a:effectLst/>
                          <a:latin typeface="ＭＳ 明朝" panose="02020609040205080304" pitchFamily="17" charset="-128"/>
                          <a:ea typeface="ＭＳ 明朝" panose="02020609040205080304" pitchFamily="17" charset="-128"/>
                        </a:rPr>
                        <a:t>）の治療成績</a:t>
                      </a:r>
                      <a:r>
                        <a:rPr lang="en-US" altLang="ja-JP" sz="1000" b="1" i="0" u="none" strike="noStrike">
                          <a:solidFill>
                            <a:srgbClr val="000000"/>
                          </a:solidFill>
                          <a:effectLst/>
                          <a:latin typeface="ＭＳ 明朝" panose="02020609040205080304" pitchFamily="17" charset="-128"/>
                          <a:ea typeface="ＭＳ 明朝" panose="02020609040205080304" pitchFamily="17" charset="-128"/>
                        </a:rPr>
                        <a:t>〔2024</a:t>
                      </a:r>
                      <a:r>
                        <a:rPr lang="ja-JP" altLang="en-US" sz="1000" b="1" i="0" u="none" strike="noStrike">
                          <a:solidFill>
                            <a:srgbClr val="000000"/>
                          </a:solidFill>
                          <a:effectLst/>
                          <a:latin typeface="ＭＳ 明朝" panose="02020609040205080304" pitchFamily="17" charset="-128"/>
                          <a:ea typeface="ＭＳ 明朝" panose="02020609040205080304" pitchFamily="17" charset="-128"/>
                        </a:rPr>
                        <a:t>年</a:t>
                      </a:r>
                      <a:r>
                        <a:rPr lang="en-US" altLang="ja-JP" sz="1000" b="1" i="0" u="none" strike="noStrike">
                          <a:solidFill>
                            <a:srgbClr val="000000"/>
                          </a:solidFill>
                          <a:effectLst/>
                          <a:latin typeface="ＭＳ 明朝" panose="02020609040205080304" pitchFamily="17" charset="-128"/>
                          <a:ea typeface="ＭＳ 明朝" panose="02020609040205080304" pitchFamily="17" charset="-128"/>
                        </a:rPr>
                        <a:t>〕</a:t>
                      </a:r>
                    </a:p>
                  </a:txBody>
                  <a:tcPr marL="9525" marR="9525" marT="9525" marB="0" anchor="b">
                    <a:lnL>
                      <a:noFill/>
                    </a:lnL>
                    <a:lnR>
                      <a:noFill/>
                    </a:lnR>
                    <a:lnT>
                      <a:noFill/>
                    </a:lnT>
                    <a:lnB>
                      <a:noFill/>
                    </a:lnB>
                  </a:tcPr>
                </a:tc>
                <a:tc hMerge="1">
                  <a:txBody>
                    <a:bodyPr/>
                    <a:lstStyle/>
                    <a:p>
                      <a:endParaRPr kumimoji="1" lang="ja-JP" altLang="en-US"/>
                    </a:p>
                  </a:txBody>
                  <a:tcPr/>
                </a:tc>
                <a:extLst>
                  <a:ext uri="{0D108BD9-81ED-4DB2-BD59-A6C34878D82A}">
                    <a16:rowId xmlns:a16="http://schemas.microsoft.com/office/drawing/2014/main" val="2821171043"/>
                  </a:ext>
                </a:extLst>
              </a:tr>
              <a:tr h="257175">
                <a:tc>
                  <a:txBody>
                    <a:bodyPr/>
                    <a:lstStyle/>
                    <a:p>
                      <a:pPr algn="ctr" fontAlgn="b"/>
                      <a:r>
                        <a:rPr lang="ja-JP" altLang="en-US" sz="1000" b="0" i="0" u="none" strike="noStrike">
                          <a:solidFill>
                            <a:srgbClr val="000000"/>
                          </a:solidFill>
                          <a:effectLst/>
                          <a:latin typeface="Times New Roman" panose="02020603050405020304" pitchFamily="18" charset="0"/>
                          <a:ea typeface="Yu Gothic" panose="020B0400000000000000" pitchFamily="50" charset="-128"/>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ja-JP" altLang="en-US" sz="1000" b="0" i="0" u="none" strike="noStrike">
                          <a:solidFill>
                            <a:srgbClr val="000000"/>
                          </a:solidFill>
                          <a:effectLst/>
                          <a:latin typeface="Times New Roman" panose="02020603050405020304" pitchFamily="18" charset="0"/>
                          <a:ea typeface="Yu Gothic" panose="020B0400000000000000" pitchFamily="50" charset="-128"/>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8398963"/>
                  </a:ext>
                </a:extLst>
              </a:tr>
              <a:tr h="247650">
                <a:tc>
                  <a:txBody>
                    <a:bodyPr/>
                    <a:lstStyle/>
                    <a:p>
                      <a:pPr algn="l" fontAlgn="ctr"/>
                      <a:r>
                        <a:rPr lang="ja-JP" altLang="en-US" sz="1000" b="0" i="0" u="none" strike="noStrike">
                          <a:solidFill>
                            <a:srgbClr val="000000"/>
                          </a:solidFill>
                          <a:effectLst/>
                          <a:latin typeface="Times New Roman" panose="02020603050405020304" pitchFamily="18" charset="0"/>
                          <a:ea typeface="Yu Gothic" panose="020B0400000000000000" pitchFamily="50" charset="-128"/>
                        </a:rPr>
                        <a:t>提供精子を用いた人工授精実施施設数</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ja-JP" sz="1000" b="0" i="0" u="none" strike="noStrike">
                          <a:solidFill>
                            <a:srgbClr val="000000"/>
                          </a:solidFill>
                          <a:effectLst/>
                          <a:latin typeface="Times New Roman" panose="02020603050405020304" pitchFamily="18" charset="0"/>
                          <a:ea typeface="Yu Gothic" panose="020B0400000000000000" pitchFamily="50" charset="-128"/>
                        </a:rPr>
                        <a:t>16</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360639050"/>
                  </a:ext>
                </a:extLst>
              </a:tr>
              <a:tr h="247650">
                <a:tc>
                  <a:txBody>
                    <a:bodyPr/>
                    <a:lstStyle/>
                    <a:p>
                      <a:pPr algn="l" fontAlgn="ctr"/>
                      <a:r>
                        <a:rPr lang="ja-JP" altLang="en-US" sz="1000" b="0" i="0" u="none" strike="noStrike">
                          <a:solidFill>
                            <a:srgbClr val="000000"/>
                          </a:solidFill>
                          <a:effectLst/>
                          <a:latin typeface="Times New Roman" panose="02020603050405020304" pitchFamily="18" charset="0"/>
                          <a:ea typeface="Yu Gothic" panose="020B0400000000000000" pitchFamily="50" charset="-128"/>
                        </a:rPr>
                        <a:t>患者総数</a:t>
                      </a:r>
                    </a:p>
                  </a:txBody>
                  <a:tcPr marL="9525" marR="9525" marT="9525" marB="0" anchor="ctr">
                    <a:lnL>
                      <a:noFill/>
                    </a:lnL>
                    <a:lnR>
                      <a:noFill/>
                    </a:lnR>
                    <a:lnT>
                      <a:noFill/>
                    </a:lnT>
                    <a:lnB>
                      <a:noFill/>
                    </a:lnB>
                  </a:tcPr>
                </a:tc>
                <a:tc>
                  <a:txBody>
                    <a:bodyPr/>
                    <a:lstStyle/>
                    <a:p>
                      <a:pPr algn="r" fontAlgn="ctr"/>
                      <a:r>
                        <a:rPr lang="en-US" altLang="ja-JP" sz="1000" b="0" i="0" u="none" strike="noStrike">
                          <a:solidFill>
                            <a:srgbClr val="000000"/>
                          </a:solidFill>
                          <a:effectLst/>
                          <a:latin typeface="Times New Roman" panose="02020603050405020304" pitchFamily="18" charset="0"/>
                          <a:ea typeface="Yu Gothic" panose="020B0400000000000000" pitchFamily="50" charset="-128"/>
                        </a:rPr>
                        <a:t>338</a:t>
                      </a:r>
                    </a:p>
                  </a:txBody>
                  <a:tcPr marL="9525" marR="9525" marT="9525" marB="0" anchor="ctr">
                    <a:lnL>
                      <a:noFill/>
                    </a:lnL>
                    <a:lnR>
                      <a:noFill/>
                    </a:lnR>
                    <a:lnT>
                      <a:noFill/>
                    </a:lnT>
                    <a:lnB>
                      <a:noFill/>
                    </a:lnB>
                  </a:tcPr>
                </a:tc>
                <a:extLst>
                  <a:ext uri="{0D108BD9-81ED-4DB2-BD59-A6C34878D82A}">
                    <a16:rowId xmlns:a16="http://schemas.microsoft.com/office/drawing/2014/main" val="2431676162"/>
                  </a:ext>
                </a:extLst>
              </a:tr>
              <a:tr h="247650">
                <a:tc>
                  <a:txBody>
                    <a:bodyPr/>
                    <a:lstStyle/>
                    <a:p>
                      <a:pPr algn="l" fontAlgn="b"/>
                      <a:r>
                        <a:rPr lang="en-US" sz="1000" b="0" i="0" u="none" strike="noStrike">
                          <a:solidFill>
                            <a:srgbClr val="000000"/>
                          </a:solidFill>
                          <a:effectLst/>
                          <a:latin typeface="Times New Roman" panose="02020603050405020304" pitchFamily="18" charset="0"/>
                          <a:ea typeface="Yu Gothic" panose="020B0400000000000000" pitchFamily="50" charset="-128"/>
                        </a:rPr>
                        <a:t>AID</a:t>
                      </a:r>
                      <a:r>
                        <a:rPr lang="ja-JP" altLang="en-US" sz="1000" b="0" i="0" u="none" strike="noStrike">
                          <a:solidFill>
                            <a:srgbClr val="000000"/>
                          </a:solidFill>
                          <a:effectLst/>
                          <a:latin typeface="Times New Roman" panose="02020603050405020304" pitchFamily="18" charset="0"/>
                          <a:ea typeface="Yu Gothic" panose="020B0400000000000000" pitchFamily="50" charset="-128"/>
                        </a:rPr>
                        <a:t>周期総数</a:t>
                      </a:r>
                    </a:p>
                  </a:txBody>
                  <a:tcPr marL="9525" marR="9525" marT="9525" marB="0" anchor="b">
                    <a:lnL>
                      <a:noFill/>
                    </a:lnL>
                    <a:lnR>
                      <a:noFill/>
                    </a:lnR>
                    <a:lnT>
                      <a:noFill/>
                    </a:lnT>
                    <a:lnB>
                      <a:noFill/>
                    </a:lnB>
                  </a:tcPr>
                </a:tc>
                <a:tc>
                  <a:txBody>
                    <a:bodyPr/>
                    <a:lstStyle/>
                    <a:p>
                      <a:pPr algn="r" fontAlgn="b"/>
                      <a:r>
                        <a:rPr lang="en-US" altLang="ja-JP" sz="1000" b="0" i="0" u="none" strike="noStrike">
                          <a:solidFill>
                            <a:srgbClr val="000000"/>
                          </a:solidFill>
                          <a:effectLst/>
                          <a:latin typeface="Times New Roman" panose="02020603050405020304" pitchFamily="18" charset="0"/>
                          <a:ea typeface="Yu Gothic" panose="020B0400000000000000" pitchFamily="50" charset="-128"/>
                        </a:rPr>
                        <a:t>1,357</a:t>
                      </a:r>
                    </a:p>
                  </a:txBody>
                  <a:tcPr marL="9525" marR="9525" marT="9525" marB="0" anchor="b">
                    <a:lnL>
                      <a:noFill/>
                    </a:lnL>
                    <a:lnR>
                      <a:noFill/>
                    </a:lnR>
                    <a:lnT>
                      <a:noFill/>
                    </a:lnT>
                    <a:lnB>
                      <a:noFill/>
                    </a:lnB>
                  </a:tcPr>
                </a:tc>
                <a:extLst>
                  <a:ext uri="{0D108BD9-81ED-4DB2-BD59-A6C34878D82A}">
                    <a16:rowId xmlns:a16="http://schemas.microsoft.com/office/drawing/2014/main" val="2567633629"/>
                  </a:ext>
                </a:extLst>
              </a:tr>
              <a:tr h="247650">
                <a:tc>
                  <a:txBody>
                    <a:bodyPr/>
                    <a:lstStyle/>
                    <a:p>
                      <a:pPr algn="l" fontAlgn="ctr"/>
                      <a:r>
                        <a:rPr lang="ja-JP" altLang="en-US" sz="1000" b="0" i="0" u="none" strike="noStrike">
                          <a:solidFill>
                            <a:srgbClr val="000000"/>
                          </a:solidFill>
                          <a:effectLst/>
                          <a:latin typeface="Times New Roman" panose="02020603050405020304" pitchFamily="18" charset="0"/>
                          <a:ea typeface="Yu Gothic" panose="020B0400000000000000" pitchFamily="50" charset="-128"/>
                        </a:rPr>
                        <a:t>妊娠数</a:t>
                      </a:r>
                    </a:p>
                  </a:txBody>
                  <a:tcPr marL="9525" marR="9525" marT="9525" marB="0" anchor="ctr">
                    <a:lnL>
                      <a:noFill/>
                    </a:lnL>
                    <a:lnR>
                      <a:noFill/>
                    </a:lnR>
                    <a:lnT>
                      <a:noFill/>
                    </a:lnT>
                    <a:lnB>
                      <a:noFill/>
                    </a:lnB>
                  </a:tcPr>
                </a:tc>
                <a:tc>
                  <a:txBody>
                    <a:bodyPr/>
                    <a:lstStyle/>
                    <a:p>
                      <a:pPr algn="r" fontAlgn="ctr"/>
                      <a:r>
                        <a:rPr lang="en-US" altLang="ja-JP" sz="1000" b="0" i="0" u="none" strike="noStrike">
                          <a:solidFill>
                            <a:srgbClr val="000000"/>
                          </a:solidFill>
                          <a:effectLst/>
                          <a:latin typeface="Times New Roman" panose="02020603050405020304" pitchFamily="18" charset="0"/>
                          <a:ea typeface="Yu Gothic" panose="020B0400000000000000" pitchFamily="50" charset="-128"/>
                        </a:rPr>
                        <a:t>72</a:t>
                      </a:r>
                    </a:p>
                  </a:txBody>
                  <a:tcPr marL="9525" marR="9525" marT="9525" marB="0" anchor="ctr">
                    <a:lnL>
                      <a:noFill/>
                    </a:lnL>
                    <a:lnR>
                      <a:noFill/>
                    </a:lnR>
                    <a:lnT>
                      <a:noFill/>
                    </a:lnT>
                    <a:lnB>
                      <a:noFill/>
                    </a:lnB>
                  </a:tcPr>
                </a:tc>
                <a:extLst>
                  <a:ext uri="{0D108BD9-81ED-4DB2-BD59-A6C34878D82A}">
                    <a16:rowId xmlns:a16="http://schemas.microsoft.com/office/drawing/2014/main" val="3843041307"/>
                  </a:ext>
                </a:extLst>
              </a:tr>
              <a:tr h="247650">
                <a:tc>
                  <a:txBody>
                    <a:bodyPr/>
                    <a:lstStyle/>
                    <a:p>
                      <a:pPr algn="l" fontAlgn="ctr"/>
                      <a:r>
                        <a:rPr lang="ja-JP" altLang="en-US" sz="1000" b="0" i="0" u="none" strike="noStrike">
                          <a:solidFill>
                            <a:srgbClr val="000000"/>
                          </a:solidFill>
                          <a:effectLst/>
                          <a:latin typeface="Times New Roman" panose="02020603050405020304" pitchFamily="18" charset="0"/>
                          <a:ea typeface="Yu Gothic" panose="020B0400000000000000" pitchFamily="50" charset="-128"/>
                        </a:rPr>
                        <a:t>流産数 </a:t>
                      </a:r>
                    </a:p>
                  </a:txBody>
                  <a:tcPr marL="9525" marR="9525" marT="9525" marB="0" anchor="ctr">
                    <a:lnL>
                      <a:noFill/>
                    </a:lnL>
                    <a:lnR>
                      <a:noFill/>
                    </a:lnR>
                    <a:lnT>
                      <a:noFill/>
                    </a:lnT>
                    <a:lnB>
                      <a:noFill/>
                    </a:lnB>
                  </a:tcPr>
                </a:tc>
                <a:tc>
                  <a:txBody>
                    <a:bodyPr/>
                    <a:lstStyle/>
                    <a:p>
                      <a:pPr algn="r" fontAlgn="ctr"/>
                      <a:r>
                        <a:rPr lang="en-US" altLang="ja-JP" sz="1000" b="0" i="0" u="none" strike="noStrike">
                          <a:solidFill>
                            <a:srgbClr val="000000"/>
                          </a:solidFill>
                          <a:effectLst/>
                          <a:latin typeface="Times New Roman" panose="02020603050405020304" pitchFamily="18" charset="0"/>
                          <a:ea typeface="Yu Gothic" panose="020B0400000000000000" pitchFamily="50" charset="-128"/>
                        </a:rPr>
                        <a:t>10</a:t>
                      </a:r>
                    </a:p>
                  </a:txBody>
                  <a:tcPr marL="9525" marR="9525" marT="9525" marB="0" anchor="ctr">
                    <a:lnL>
                      <a:noFill/>
                    </a:lnL>
                    <a:lnR>
                      <a:noFill/>
                    </a:lnR>
                    <a:lnT>
                      <a:noFill/>
                    </a:lnT>
                    <a:lnB>
                      <a:noFill/>
                    </a:lnB>
                  </a:tcPr>
                </a:tc>
                <a:extLst>
                  <a:ext uri="{0D108BD9-81ED-4DB2-BD59-A6C34878D82A}">
                    <a16:rowId xmlns:a16="http://schemas.microsoft.com/office/drawing/2014/main" val="1145303666"/>
                  </a:ext>
                </a:extLst>
              </a:tr>
              <a:tr h="247650">
                <a:tc>
                  <a:txBody>
                    <a:bodyPr/>
                    <a:lstStyle/>
                    <a:p>
                      <a:pPr algn="l" fontAlgn="b"/>
                      <a:r>
                        <a:rPr lang="zh-TW" altLang="en-US" sz="1000" b="0" i="0" u="none" strike="noStrike">
                          <a:solidFill>
                            <a:srgbClr val="000000"/>
                          </a:solidFill>
                          <a:effectLst/>
                          <a:latin typeface="Times New Roman" panose="02020603050405020304" pitchFamily="18" charset="0"/>
                          <a:ea typeface="Yu Gothic" panose="020B0400000000000000" pitchFamily="50" charset="-128"/>
                        </a:rPr>
                        <a:t>異所性妊娠（子宮外妊娠）数</a:t>
                      </a:r>
                    </a:p>
                  </a:txBody>
                  <a:tcPr marL="9525" marR="9525" marT="9525" marB="0" anchor="b">
                    <a:lnL>
                      <a:noFill/>
                    </a:lnL>
                    <a:lnR>
                      <a:noFill/>
                    </a:lnR>
                    <a:lnT>
                      <a:noFill/>
                    </a:lnT>
                    <a:lnB>
                      <a:noFill/>
                    </a:lnB>
                  </a:tcPr>
                </a:tc>
                <a:tc>
                  <a:txBody>
                    <a:bodyPr/>
                    <a:lstStyle/>
                    <a:p>
                      <a:pPr algn="r" fontAlgn="b"/>
                      <a:r>
                        <a:rPr lang="en-US" altLang="ja-JP" sz="1000" b="0" i="0" u="none" strike="noStrike">
                          <a:solidFill>
                            <a:srgbClr val="000000"/>
                          </a:solidFill>
                          <a:effectLst/>
                          <a:latin typeface="Times New Roman" panose="02020603050405020304" pitchFamily="18" charset="0"/>
                          <a:ea typeface="Yu Gothic" panose="020B0400000000000000" pitchFamily="50" charset="-128"/>
                        </a:rPr>
                        <a:t>1</a:t>
                      </a:r>
                    </a:p>
                  </a:txBody>
                  <a:tcPr marL="9525" marR="9525" marT="9525" marB="0" anchor="b">
                    <a:lnL>
                      <a:noFill/>
                    </a:lnL>
                    <a:lnR>
                      <a:noFill/>
                    </a:lnR>
                    <a:lnT>
                      <a:noFill/>
                    </a:lnT>
                    <a:lnB>
                      <a:noFill/>
                    </a:lnB>
                  </a:tcPr>
                </a:tc>
                <a:extLst>
                  <a:ext uri="{0D108BD9-81ED-4DB2-BD59-A6C34878D82A}">
                    <a16:rowId xmlns:a16="http://schemas.microsoft.com/office/drawing/2014/main" val="1760517425"/>
                  </a:ext>
                </a:extLst>
              </a:tr>
              <a:tr h="247650">
                <a:tc>
                  <a:txBody>
                    <a:bodyPr/>
                    <a:lstStyle/>
                    <a:p>
                      <a:pPr algn="l" fontAlgn="b"/>
                      <a:r>
                        <a:rPr lang="ja-JP" altLang="en-US" sz="1000" b="0" i="0" u="none" strike="noStrike">
                          <a:solidFill>
                            <a:srgbClr val="000000"/>
                          </a:solidFill>
                          <a:effectLst/>
                          <a:latin typeface="Times New Roman" panose="02020603050405020304" pitchFamily="18" charset="0"/>
                          <a:ea typeface="Yu Gothic" panose="020B0400000000000000" pitchFamily="50" charset="-128"/>
                        </a:rPr>
                        <a:t>生産分娩数</a:t>
                      </a:r>
                    </a:p>
                  </a:txBody>
                  <a:tcPr marL="9525" marR="9525" marT="9525" marB="0" anchor="b">
                    <a:lnL>
                      <a:noFill/>
                    </a:lnL>
                    <a:lnR>
                      <a:noFill/>
                    </a:lnR>
                    <a:lnT>
                      <a:noFill/>
                    </a:lnT>
                    <a:lnB>
                      <a:noFill/>
                    </a:lnB>
                  </a:tcPr>
                </a:tc>
                <a:tc>
                  <a:txBody>
                    <a:bodyPr/>
                    <a:lstStyle/>
                    <a:p>
                      <a:pPr algn="r" fontAlgn="b"/>
                      <a:r>
                        <a:rPr lang="en-US" altLang="ja-JP" sz="1000" b="0" i="0" u="none" strike="noStrike">
                          <a:solidFill>
                            <a:srgbClr val="000000"/>
                          </a:solidFill>
                          <a:effectLst/>
                          <a:latin typeface="Times New Roman" panose="02020603050405020304" pitchFamily="18" charset="0"/>
                          <a:ea typeface="Yu Gothic" panose="020B0400000000000000" pitchFamily="50" charset="-128"/>
                        </a:rPr>
                        <a:t>60</a:t>
                      </a:r>
                    </a:p>
                  </a:txBody>
                  <a:tcPr marL="9525" marR="9525" marT="9525" marB="0" anchor="b">
                    <a:lnL>
                      <a:noFill/>
                    </a:lnL>
                    <a:lnR>
                      <a:noFill/>
                    </a:lnR>
                    <a:lnT>
                      <a:noFill/>
                    </a:lnT>
                    <a:lnB>
                      <a:noFill/>
                    </a:lnB>
                  </a:tcPr>
                </a:tc>
                <a:extLst>
                  <a:ext uri="{0D108BD9-81ED-4DB2-BD59-A6C34878D82A}">
                    <a16:rowId xmlns:a16="http://schemas.microsoft.com/office/drawing/2014/main" val="3598263335"/>
                  </a:ext>
                </a:extLst>
              </a:tr>
              <a:tr h="247650">
                <a:tc>
                  <a:txBody>
                    <a:bodyPr/>
                    <a:lstStyle/>
                    <a:p>
                      <a:pPr algn="l" fontAlgn="b"/>
                      <a:r>
                        <a:rPr lang="ja-JP" altLang="en-US" sz="1000" b="0" i="0" u="none" strike="noStrike">
                          <a:solidFill>
                            <a:srgbClr val="000000"/>
                          </a:solidFill>
                          <a:effectLst/>
                          <a:latin typeface="Yu Gothic" panose="020B0400000000000000" pitchFamily="50" charset="-128"/>
                          <a:ea typeface="Yu Gothic" panose="020B0400000000000000" pitchFamily="50" charset="-128"/>
                        </a:rPr>
                        <a:t>死産分娩数</a:t>
                      </a:r>
                      <a:endParaRPr lang="ja-JP" altLang="en-US" sz="10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b">
                    <a:lnL>
                      <a:noFill/>
                    </a:lnL>
                    <a:lnR>
                      <a:noFill/>
                    </a:lnR>
                    <a:lnT>
                      <a:noFill/>
                    </a:lnT>
                    <a:lnB>
                      <a:noFill/>
                    </a:lnB>
                  </a:tcPr>
                </a:tc>
                <a:tc>
                  <a:txBody>
                    <a:bodyPr/>
                    <a:lstStyle/>
                    <a:p>
                      <a:pPr algn="r" fontAlgn="b"/>
                      <a:r>
                        <a:rPr lang="en-US" altLang="ja-JP" sz="1000" b="0" i="0" u="none" strike="noStrike">
                          <a:solidFill>
                            <a:srgbClr val="000000"/>
                          </a:solidFill>
                          <a:effectLst/>
                          <a:latin typeface="Times New Roman" panose="02020603050405020304" pitchFamily="18" charset="0"/>
                          <a:ea typeface="Yu Gothic" panose="020B0400000000000000" pitchFamily="50" charset="-128"/>
                        </a:rPr>
                        <a:t>0</a:t>
                      </a:r>
                    </a:p>
                  </a:txBody>
                  <a:tcPr marL="9525" marR="9525" marT="9525" marB="0" anchor="b">
                    <a:lnL>
                      <a:noFill/>
                    </a:lnL>
                    <a:lnR>
                      <a:noFill/>
                    </a:lnR>
                    <a:lnT>
                      <a:noFill/>
                    </a:lnT>
                    <a:lnB>
                      <a:noFill/>
                    </a:lnB>
                  </a:tcPr>
                </a:tc>
                <a:extLst>
                  <a:ext uri="{0D108BD9-81ED-4DB2-BD59-A6C34878D82A}">
                    <a16:rowId xmlns:a16="http://schemas.microsoft.com/office/drawing/2014/main" val="3081935737"/>
                  </a:ext>
                </a:extLst>
              </a:tr>
              <a:tr h="247650">
                <a:tc>
                  <a:txBody>
                    <a:bodyPr/>
                    <a:lstStyle/>
                    <a:p>
                      <a:pPr algn="l" fontAlgn="b"/>
                      <a:r>
                        <a:rPr lang="ja-JP" altLang="en-US" sz="1000" b="0" i="0" u="none" strike="noStrike">
                          <a:solidFill>
                            <a:srgbClr val="000000"/>
                          </a:solidFill>
                          <a:effectLst/>
                          <a:latin typeface="Yu Gothic" panose="020B0400000000000000" pitchFamily="50" charset="-128"/>
                          <a:ea typeface="Yu Gothic" panose="020B0400000000000000" pitchFamily="50" charset="-128"/>
                        </a:rPr>
                        <a:t>出生児数</a:t>
                      </a:r>
                      <a:endParaRPr lang="ja-JP" altLang="en-US" sz="10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b">
                    <a:lnL>
                      <a:noFill/>
                    </a:lnL>
                    <a:lnR>
                      <a:noFill/>
                    </a:lnR>
                    <a:lnT>
                      <a:noFill/>
                    </a:lnT>
                    <a:lnB>
                      <a:noFill/>
                    </a:lnB>
                  </a:tcPr>
                </a:tc>
                <a:tc>
                  <a:txBody>
                    <a:bodyPr/>
                    <a:lstStyle/>
                    <a:p>
                      <a:pPr algn="r" fontAlgn="b"/>
                      <a:r>
                        <a:rPr lang="en-US" altLang="ja-JP" sz="1000" b="0" i="0" u="none" strike="noStrike">
                          <a:solidFill>
                            <a:srgbClr val="000000"/>
                          </a:solidFill>
                          <a:effectLst/>
                          <a:latin typeface="Times New Roman" panose="02020603050405020304" pitchFamily="18" charset="0"/>
                          <a:ea typeface="Yu Gothic" panose="020B0400000000000000" pitchFamily="50" charset="-128"/>
                        </a:rPr>
                        <a:t>62</a:t>
                      </a:r>
                    </a:p>
                  </a:txBody>
                  <a:tcPr marL="9525" marR="9525" marT="9525" marB="0" anchor="b">
                    <a:lnL>
                      <a:noFill/>
                    </a:lnL>
                    <a:lnR>
                      <a:noFill/>
                    </a:lnR>
                    <a:lnT>
                      <a:noFill/>
                    </a:lnT>
                    <a:lnB>
                      <a:noFill/>
                    </a:lnB>
                  </a:tcPr>
                </a:tc>
                <a:extLst>
                  <a:ext uri="{0D108BD9-81ED-4DB2-BD59-A6C34878D82A}">
                    <a16:rowId xmlns:a16="http://schemas.microsoft.com/office/drawing/2014/main" val="3916538345"/>
                  </a:ext>
                </a:extLst>
              </a:tr>
              <a:tr h="257175">
                <a:tc>
                  <a:txBody>
                    <a:bodyPr/>
                    <a:lstStyle/>
                    <a:p>
                      <a:pPr algn="l" fontAlgn="b"/>
                      <a:r>
                        <a:rPr lang="ja-JP" altLang="en-US" sz="1000" b="0" i="0" u="none" strike="noStrike">
                          <a:solidFill>
                            <a:srgbClr val="000000"/>
                          </a:solidFill>
                          <a:effectLst/>
                          <a:latin typeface="Yu Gothic" panose="020B0400000000000000" pitchFamily="50" charset="-128"/>
                          <a:ea typeface="Yu Gothic" panose="020B0400000000000000" pitchFamily="50" charset="-128"/>
                        </a:rPr>
                        <a:t>妊娠後経過不明数</a:t>
                      </a:r>
                      <a:endParaRPr lang="ja-JP" altLang="en-US" sz="1000" b="0" i="0" u="none" strike="noStrike">
                        <a:solidFill>
                          <a:srgbClr val="000000"/>
                        </a:solidFill>
                        <a:effectLst/>
                        <a:latin typeface="Times New Roman" panose="02020603050405020304" pitchFamily="18" charset="0"/>
                        <a:ea typeface="Yu Gothic" panose="020B0400000000000000" pitchFamily="50" charset="-128"/>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altLang="ja-JP" sz="1000" b="0" i="0" u="none" strike="noStrike" dirty="0">
                          <a:solidFill>
                            <a:srgbClr val="000000"/>
                          </a:solidFill>
                          <a:effectLst/>
                          <a:latin typeface="Times New Roman" panose="02020603050405020304" pitchFamily="18" charset="0"/>
                          <a:ea typeface="Yu Gothic" panose="020B0400000000000000" pitchFamily="50" charset="-128"/>
                        </a:rPr>
                        <a:t>1</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3029763"/>
                  </a:ext>
                </a:extLst>
              </a:tr>
            </a:tbl>
          </a:graphicData>
        </a:graphic>
      </p:graphicFrame>
    </p:spTree>
    <p:extLst>
      <p:ext uri="{BB962C8B-B14F-4D97-AF65-F5344CB8AC3E}">
        <p14:creationId xmlns:p14="http://schemas.microsoft.com/office/powerpoint/2010/main" val="1856320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827072-B046-C441-6743-8E837458C3AC}"/>
              </a:ext>
            </a:extLst>
          </p:cNvPr>
          <p:cNvSpPr>
            <a:spLocks noGrp="1"/>
          </p:cNvSpPr>
          <p:nvPr>
            <p:ph type="title"/>
          </p:nvPr>
        </p:nvSpPr>
        <p:spPr/>
        <p:txBody>
          <a:bodyPr/>
          <a:lstStyle/>
          <a:p>
            <a:r>
              <a:rPr kumimoji="1" lang="ja-JP" altLang="en-US">
                <a:latin typeface="Yu Gothic" charset="-128"/>
                <a:ea typeface="Yu Gothic" charset="-128"/>
                <a:cs typeface="Yu Gothic" charset="-128"/>
              </a:rPr>
              <a:t>年別　治療周期数</a:t>
            </a:r>
            <a:endParaRPr kumimoji="1" lang="ja-JP" altLang="en-US"/>
          </a:p>
        </p:txBody>
      </p:sp>
      <p:graphicFrame>
        <p:nvGraphicFramePr>
          <p:cNvPr id="6" name="コンテンツ プレースホルダー 5">
            <a:extLst>
              <a:ext uri="{FF2B5EF4-FFF2-40B4-BE49-F238E27FC236}">
                <a16:creationId xmlns:a16="http://schemas.microsoft.com/office/drawing/2014/main" id="{52DF9C1E-2500-7547-A655-684F8BCCCF3F}"/>
              </a:ext>
            </a:extLst>
          </p:cNvPr>
          <p:cNvGraphicFramePr>
            <a:graphicFrameLocks noGrp="1"/>
          </p:cNvGraphicFramePr>
          <p:nvPr>
            <p:ph idx="1"/>
            <p:extLst>
              <p:ext uri="{D42A27DB-BD31-4B8C-83A1-F6EECF244321}">
                <p14:modId xmlns:p14="http://schemas.microsoft.com/office/powerpoint/2010/main" val="1691786123"/>
              </p:ext>
            </p:extLst>
          </p:nvPr>
        </p:nvGraphicFramePr>
        <p:xfrm>
          <a:off x="401638" y="1192213"/>
          <a:ext cx="11371262" cy="5057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46456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0F6546-DA90-2EF6-DBD6-D48C459BA89C}"/>
              </a:ext>
            </a:extLst>
          </p:cNvPr>
          <p:cNvSpPr>
            <a:spLocks noGrp="1"/>
          </p:cNvSpPr>
          <p:nvPr>
            <p:ph type="title"/>
          </p:nvPr>
        </p:nvSpPr>
        <p:spPr/>
        <p:txBody>
          <a:bodyPr/>
          <a:lstStyle/>
          <a:p>
            <a:r>
              <a:rPr kumimoji="1" lang="ja-JP" altLang="en-US">
                <a:latin typeface="Yu Gothic" charset="-128"/>
                <a:ea typeface="Yu Gothic" charset="-128"/>
                <a:cs typeface="Yu Gothic" charset="-128"/>
              </a:rPr>
              <a:t>年別　出生児数</a:t>
            </a:r>
            <a:endParaRPr kumimoji="1" lang="ja-JP" altLang="en-US"/>
          </a:p>
        </p:txBody>
      </p:sp>
      <p:graphicFrame>
        <p:nvGraphicFramePr>
          <p:cNvPr id="5" name="コンテンツ プレースホルダー 4">
            <a:extLst>
              <a:ext uri="{FF2B5EF4-FFF2-40B4-BE49-F238E27FC236}">
                <a16:creationId xmlns:a16="http://schemas.microsoft.com/office/drawing/2014/main" id="{3108B8BC-15B2-7B4C-B165-B4153C8E5091}"/>
              </a:ext>
            </a:extLst>
          </p:cNvPr>
          <p:cNvGraphicFramePr>
            <a:graphicFrameLocks noGrp="1"/>
          </p:cNvGraphicFramePr>
          <p:nvPr>
            <p:ph idx="1"/>
            <p:extLst>
              <p:ext uri="{D42A27DB-BD31-4B8C-83A1-F6EECF244321}">
                <p14:modId xmlns:p14="http://schemas.microsoft.com/office/powerpoint/2010/main" val="3173378058"/>
              </p:ext>
            </p:extLst>
          </p:nvPr>
        </p:nvGraphicFramePr>
        <p:xfrm>
          <a:off x="401638" y="1192213"/>
          <a:ext cx="11371262" cy="5057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4796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664CDD-DC61-1F42-A36F-AAE23C7C2A12}"/>
              </a:ext>
            </a:extLst>
          </p:cNvPr>
          <p:cNvSpPr>
            <a:spLocks noGrp="1"/>
          </p:cNvSpPr>
          <p:nvPr>
            <p:ph type="title"/>
          </p:nvPr>
        </p:nvSpPr>
        <p:spPr/>
        <p:txBody>
          <a:bodyPr/>
          <a:lstStyle/>
          <a:p>
            <a:r>
              <a:rPr lang="ja-JP" altLang="en-US">
                <a:latin typeface="Yu Gothic" charset="-128"/>
                <a:ea typeface="Yu Gothic" charset="-128"/>
                <a:cs typeface="Yu Gothic" charset="-128"/>
              </a:rPr>
              <a:t>年別　周期数</a:t>
            </a:r>
            <a:endParaRPr kumimoji="1" lang="ja-JP" altLang="en-US"/>
          </a:p>
        </p:txBody>
      </p:sp>
      <p:graphicFrame>
        <p:nvGraphicFramePr>
          <p:cNvPr id="9" name="コンテンツ プレースホルダー 8">
            <a:extLst>
              <a:ext uri="{FF2B5EF4-FFF2-40B4-BE49-F238E27FC236}">
                <a16:creationId xmlns:a16="http://schemas.microsoft.com/office/drawing/2014/main" id="{1A97EEE5-A469-AE1B-41EE-C526F7291F02}"/>
              </a:ext>
            </a:extLst>
          </p:cNvPr>
          <p:cNvGraphicFramePr>
            <a:graphicFrameLocks noGrp="1"/>
          </p:cNvGraphicFramePr>
          <p:nvPr>
            <p:ph idx="1"/>
            <p:extLst>
              <p:ext uri="{D42A27DB-BD31-4B8C-83A1-F6EECF244321}">
                <p14:modId xmlns:p14="http://schemas.microsoft.com/office/powerpoint/2010/main" val="3352147917"/>
              </p:ext>
            </p:extLst>
          </p:nvPr>
        </p:nvGraphicFramePr>
        <p:xfrm>
          <a:off x="1408386" y="1187777"/>
          <a:ext cx="9333188" cy="5057764"/>
        </p:xfrm>
        <a:graphic>
          <a:graphicData uri="http://schemas.openxmlformats.org/drawingml/2006/table">
            <a:tbl>
              <a:tblPr>
                <a:tableStyleId>{5C22544A-7EE6-4342-B048-85BDC9FD1C3A}</a:tableStyleId>
              </a:tblPr>
              <a:tblGrid>
                <a:gridCol w="491220">
                  <a:extLst>
                    <a:ext uri="{9D8B030D-6E8A-4147-A177-3AD203B41FA5}">
                      <a16:colId xmlns:a16="http://schemas.microsoft.com/office/drawing/2014/main" val="2932451437"/>
                    </a:ext>
                  </a:extLst>
                </a:gridCol>
                <a:gridCol w="552623">
                  <a:extLst>
                    <a:ext uri="{9D8B030D-6E8A-4147-A177-3AD203B41FA5}">
                      <a16:colId xmlns:a16="http://schemas.microsoft.com/office/drawing/2014/main" val="498050374"/>
                    </a:ext>
                  </a:extLst>
                </a:gridCol>
                <a:gridCol w="552623">
                  <a:extLst>
                    <a:ext uri="{9D8B030D-6E8A-4147-A177-3AD203B41FA5}">
                      <a16:colId xmlns:a16="http://schemas.microsoft.com/office/drawing/2014/main" val="2529333317"/>
                    </a:ext>
                  </a:extLst>
                </a:gridCol>
                <a:gridCol w="552623">
                  <a:extLst>
                    <a:ext uri="{9D8B030D-6E8A-4147-A177-3AD203B41FA5}">
                      <a16:colId xmlns:a16="http://schemas.microsoft.com/office/drawing/2014/main" val="1771164424"/>
                    </a:ext>
                  </a:extLst>
                </a:gridCol>
                <a:gridCol w="552623">
                  <a:extLst>
                    <a:ext uri="{9D8B030D-6E8A-4147-A177-3AD203B41FA5}">
                      <a16:colId xmlns:a16="http://schemas.microsoft.com/office/drawing/2014/main" val="4180134599"/>
                    </a:ext>
                  </a:extLst>
                </a:gridCol>
                <a:gridCol w="552623">
                  <a:extLst>
                    <a:ext uri="{9D8B030D-6E8A-4147-A177-3AD203B41FA5}">
                      <a16:colId xmlns:a16="http://schemas.microsoft.com/office/drawing/2014/main" val="3249007801"/>
                    </a:ext>
                  </a:extLst>
                </a:gridCol>
                <a:gridCol w="552623">
                  <a:extLst>
                    <a:ext uri="{9D8B030D-6E8A-4147-A177-3AD203B41FA5}">
                      <a16:colId xmlns:a16="http://schemas.microsoft.com/office/drawing/2014/main" val="3233452084"/>
                    </a:ext>
                  </a:extLst>
                </a:gridCol>
                <a:gridCol w="552623">
                  <a:extLst>
                    <a:ext uri="{9D8B030D-6E8A-4147-A177-3AD203B41FA5}">
                      <a16:colId xmlns:a16="http://schemas.microsoft.com/office/drawing/2014/main" val="4269850322"/>
                    </a:ext>
                  </a:extLst>
                </a:gridCol>
                <a:gridCol w="552623">
                  <a:extLst>
                    <a:ext uri="{9D8B030D-6E8A-4147-A177-3AD203B41FA5}">
                      <a16:colId xmlns:a16="http://schemas.microsoft.com/office/drawing/2014/main" val="3122241824"/>
                    </a:ext>
                  </a:extLst>
                </a:gridCol>
                <a:gridCol w="552623">
                  <a:extLst>
                    <a:ext uri="{9D8B030D-6E8A-4147-A177-3AD203B41FA5}">
                      <a16:colId xmlns:a16="http://schemas.microsoft.com/office/drawing/2014/main" val="746255525"/>
                    </a:ext>
                  </a:extLst>
                </a:gridCol>
                <a:gridCol w="552623">
                  <a:extLst>
                    <a:ext uri="{9D8B030D-6E8A-4147-A177-3AD203B41FA5}">
                      <a16:colId xmlns:a16="http://schemas.microsoft.com/office/drawing/2014/main" val="191030996"/>
                    </a:ext>
                  </a:extLst>
                </a:gridCol>
                <a:gridCol w="552623">
                  <a:extLst>
                    <a:ext uri="{9D8B030D-6E8A-4147-A177-3AD203B41FA5}">
                      <a16:colId xmlns:a16="http://schemas.microsoft.com/office/drawing/2014/main" val="800986770"/>
                    </a:ext>
                  </a:extLst>
                </a:gridCol>
                <a:gridCol w="552623">
                  <a:extLst>
                    <a:ext uri="{9D8B030D-6E8A-4147-A177-3AD203B41FA5}">
                      <a16:colId xmlns:a16="http://schemas.microsoft.com/office/drawing/2014/main" val="3488744304"/>
                    </a:ext>
                  </a:extLst>
                </a:gridCol>
                <a:gridCol w="552623">
                  <a:extLst>
                    <a:ext uri="{9D8B030D-6E8A-4147-A177-3AD203B41FA5}">
                      <a16:colId xmlns:a16="http://schemas.microsoft.com/office/drawing/2014/main" val="3782521643"/>
                    </a:ext>
                  </a:extLst>
                </a:gridCol>
                <a:gridCol w="552623">
                  <a:extLst>
                    <a:ext uri="{9D8B030D-6E8A-4147-A177-3AD203B41FA5}">
                      <a16:colId xmlns:a16="http://schemas.microsoft.com/office/drawing/2014/main" val="4041476153"/>
                    </a:ext>
                  </a:extLst>
                </a:gridCol>
                <a:gridCol w="552623">
                  <a:extLst>
                    <a:ext uri="{9D8B030D-6E8A-4147-A177-3AD203B41FA5}">
                      <a16:colId xmlns:a16="http://schemas.microsoft.com/office/drawing/2014/main" val="147972786"/>
                    </a:ext>
                  </a:extLst>
                </a:gridCol>
                <a:gridCol w="552623">
                  <a:extLst>
                    <a:ext uri="{9D8B030D-6E8A-4147-A177-3AD203B41FA5}">
                      <a16:colId xmlns:a16="http://schemas.microsoft.com/office/drawing/2014/main" val="1433435803"/>
                    </a:ext>
                  </a:extLst>
                </a:gridCol>
              </a:tblGrid>
              <a:tr h="138407">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gridSpan="6">
                  <a:txBody>
                    <a:bodyPr/>
                    <a:lstStyle/>
                    <a:p>
                      <a:pPr algn="ctr" fontAlgn="b">
                        <a:buNone/>
                      </a:pPr>
                      <a:r>
                        <a:rPr lang="ja-JP" sz="600" u="none" strike="noStrike">
                          <a:effectLst/>
                        </a:rPr>
                        <a:t>IVF（GIFT,その他を含む）</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6">
                  <a:txBody>
                    <a:bodyPr/>
                    <a:lstStyle/>
                    <a:p>
                      <a:pPr algn="ctr" fontAlgn="b">
                        <a:buNone/>
                      </a:pPr>
                      <a:r>
                        <a:rPr lang="ja-JP" sz="600" u="none" strike="noStrike">
                          <a:effectLst/>
                        </a:rPr>
                        <a:t>ICSI（SPLITを含む）</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b">
                        <a:buNone/>
                      </a:pPr>
                      <a:r>
                        <a:rPr lang="ja-JP" sz="600" u="none" strike="noStrike">
                          <a:effectLst/>
                        </a:rPr>
                        <a:t>凍結融解胚（卵）</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93908040"/>
                  </a:ext>
                </a:extLst>
              </a:tr>
              <a:tr h="173997">
                <a:tc>
                  <a:txBody>
                    <a:bodyPr/>
                    <a:lstStyle/>
                    <a:p>
                      <a:pPr algn="ctr" fontAlgn="ctr">
                        <a:buNone/>
                      </a:pPr>
                      <a:r>
                        <a:rPr lang="ja-JP" sz="600" u="none" strike="noStrike">
                          <a:effectLst/>
                        </a:rPr>
                        <a:t>西暦</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治療周期数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採卵周期数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全凍結周期</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移植周期数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妊娠周期数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出生児数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治療周期数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採卵周期数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全凍結周期</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移植周期数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妊娠周期数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出生児数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治療周期数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移植周期数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妊娠周期数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ctr" fontAlgn="ctr">
                        <a:buNone/>
                      </a:pPr>
                      <a:r>
                        <a:rPr lang="ja-JP" sz="600" u="none" strike="noStrike">
                          <a:effectLst/>
                        </a:rPr>
                        <a:t>出生児数</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extLst>
                  <a:ext uri="{0D108BD9-81ED-4DB2-BD59-A6C34878D82A}">
                    <a16:rowId xmlns:a16="http://schemas.microsoft.com/office/drawing/2014/main" val="889390227"/>
                  </a:ext>
                </a:extLst>
              </a:tr>
              <a:tr h="118634">
                <a:tc>
                  <a:txBody>
                    <a:bodyPr/>
                    <a:lstStyle/>
                    <a:p>
                      <a:pPr algn="r" fontAlgn="b">
                        <a:buNone/>
                      </a:pPr>
                      <a:r>
                        <a:rPr lang="ja-JP" sz="600" u="none" strike="noStrike">
                          <a:effectLst/>
                        </a:rPr>
                        <a:t>1985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1,195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1,195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862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428246684"/>
                  </a:ext>
                </a:extLst>
              </a:tr>
              <a:tr h="118634">
                <a:tc>
                  <a:txBody>
                    <a:bodyPr/>
                    <a:lstStyle/>
                    <a:p>
                      <a:pPr algn="r" fontAlgn="b">
                        <a:buNone/>
                      </a:pPr>
                      <a:r>
                        <a:rPr lang="ja-JP" sz="600" u="none" strike="noStrike">
                          <a:effectLst/>
                        </a:rPr>
                        <a:t>1986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752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752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556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819309197"/>
                  </a:ext>
                </a:extLst>
              </a:tr>
              <a:tr h="118634">
                <a:tc>
                  <a:txBody>
                    <a:bodyPr/>
                    <a:lstStyle/>
                    <a:p>
                      <a:pPr algn="r" fontAlgn="b">
                        <a:buNone/>
                      </a:pPr>
                      <a:r>
                        <a:rPr lang="ja-JP" sz="600" u="none" strike="noStrike">
                          <a:effectLst/>
                        </a:rPr>
                        <a:t>1987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1,503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1,503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1,070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1098705896"/>
                  </a:ext>
                </a:extLst>
              </a:tr>
              <a:tr h="118634">
                <a:tc>
                  <a:txBody>
                    <a:bodyPr/>
                    <a:lstStyle/>
                    <a:p>
                      <a:pPr algn="r" fontAlgn="b">
                        <a:buNone/>
                      </a:pPr>
                      <a:r>
                        <a:rPr lang="ja-JP" sz="600" u="none" strike="noStrike">
                          <a:effectLst/>
                        </a:rPr>
                        <a:t>1988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1,665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257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405989187"/>
                  </a:ext>
                </a:extLst>
              </a:tr>
              <a:tr h="118634">
                <a:tc>
                  <a:txBody>
                    <a:bodyPr/>
                    <a:lstStyle/>
                    <a:p>
                      <a:pPr algn="r" fontAlgn="b">
                        <a:buNone/>
                      </a:pPr>
                      <a:r>
                        <a:rPr lang="ja-JP" sz="600" u="none" strike="noStrike">
                          <a:effectLst/>
                        </a:rPr>
                        <a:t>1989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4,218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3,890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2,968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580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446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184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923768688"/>
                  </a:ext>
                </a:extLst>
              </a:tr>
              <a:tr h="118634">
                <a:tc>
                  <a:txBody>
                    <a:bodyPr/>
                    <a:lstStyle/>
                    <a:p>
                      <a:pPr algn="r" fontAlgn="b">
                        <a:buNone/>
                      </a:pPr>
                      <a:r>
                        <a:rPr lang="ja-JP" sz="600" u="none" strike="noStrike">
                          <a:effectLst/>
                        </a:rPr>
                        <a:t>1990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7,405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6,892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5,361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1,178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1,031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272229620"/>
                  </a:ext>
                </a:extLst>
              </a:tr>
              <a:tr h="118634">
                <a:tc>
                  <a:txBody>
                    <a:bodyPr/>
                    <a:lstStyle/>
                    <a:p>
                      <a:pPr algn="r" fontAlgn="b">
                        <a:buNone/>
                      </a:pPr>
                      <a:r>
                        <a:rPr lang="ja-JP" sz="600" u="none" strike="noStrike">
                          <a:effectLst/>
                        </a:rPr>
                        <a:t>1991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11,177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10,581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8,473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2,015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1,661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369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352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2543964728"/>
                  </a:ext>
                </a:extLst>
              </a:tr>
              <a:tr h="118634">
                <a:tc>
                  <a:txBody>
                    <a:bodyPr/>
                    <a:lstStyle/>
                    <a:p>
                      <a:pPr algn="r" fontAlgn="b">
                        <a:buNone/>
                      </a:pPr>
                      <a:r>
                        <a:rPr lang="ja-JP" sz="600" u="none" strike="noStrike">
                          <a:effectLst/>
                        </a:rPr>
                        <a:t>1992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17,404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16,381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12,250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2,525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963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936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524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553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530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134850050"/>
                  </a:ext>
                </a:extLst>
              </a:tr>
              <a:tr h="118634">
                <a:tc>
                  <a:txBody>
                    <a:bodyPr/>
                    <a:lstStyle/>
                    <a:p>
                      <a:pPr algn="r" fontAlgn="b">
                        <a:buNone/>
                      </a:pPr>
                      <a:r>
                        <a:rPr lang="ja-JP" sz="600" u="none" strike="noStrike">
                          <a:effectLst/>
                        </a:rPr>
                        <a:t>1993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21,287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20,345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15,565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3,730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3,334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2,608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2,447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1,271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149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681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597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853411834"/>
                  </a:ext>
                </a:extLst>
              </a:tr>
              <a:tr h="118634">
                <a:tc>
                  <a:txBody>
                    <a:bodyPr/>
                    <a:lstStyle/>
                    <a:p>
                      <a:pPr algn="r" fontAlgn="b">
                        <a:buNone/>
                      </a:pPr>
                      <a:r>
                        <a:rPr lang="ja-JP" sz="600" u="none" strike="noStrike">
                          <a:effectLst/>
                        </a:rPr>
                        <a:t>1994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25,157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24,033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18,690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4,069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3,734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5,510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5,339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4,114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759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698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1,303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1,112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144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38687807"/>
                  </a:ext>
                </a:extLst>
              </a:tr>
              <a:tr h="118634">
                <a:tc>
                  <a:txBody>
                    <a:bodyPr/>
                    <a:lstStyle/>
                    <a:p>
                      <a:pPr algn="r" fontAlgn="b">
                        <a:buNone/>
                      </a:pPr>
                      <a:r>
                        <a:rPr lang="ja-JP" sz="600" u="none" strike="noStrike">
                          <a:effectLst/>
                        </a:rPr>
                        <a:t>1995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26,648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24,694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18,905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4,246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3,810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9,820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9,054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7,722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1,732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1,579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1,682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1,426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323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895330910"/>
                  </a:ext>
                </a:extLst>
              </a:tr>
              <a:tr h="118634">
                <a:tc>
                  <a:txBody>
                    <a:bodyPr/>
                    <a:lstStyle/>
                    <a:p>
                      <a:pPr algn="r" fontAlgn="b">
                        <a:buNone/>
                      </a:pPr>
                      <a:r>
                        <a:rPr lang="ja-JP" sz="600" u="none" strike="noStrike">
                          <a:effectLst/>
                        </a:rPr>
                        <a:t>1996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27,338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26,385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21,492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4,818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4,436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13,438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13,044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11,269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2,799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2,588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2,900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2,676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449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386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561086059"/>
                  </a:ext>
                </a:extLst>
              </a:tr>
              <a:tr h="118634">
                <a:tc>
                  <a:txBody>
                    <a:bodyPr/>
                    <a:lstStyle/>
                    <a:p>
                      <a:pPr algn="r" fontAlgn="b">
                        <a:buNone/>
                      </a:pPr>
                      <a:r>
                        <a:rPr lang="ja-JP" sz="600" u="none" strike="noStrike">
                          <a:effectLst/>
                        </a:rPr>
                        <a:t>1997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32,247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30,733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24,768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5,730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5,060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16,573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16,376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14,275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3,495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3,249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5,208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4,958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1,086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686530814"/>
                  </a:ext>
                </a:extLst>
              </a:tr>
              <a:tr h="118634">
                <a:tc>
                  <a:txBody>
                    <a:bodyPr/>
                    <a:lstStyle/>
                    <a:p>
                      <a:pPr algn="r" fontAlgn="b">
                        <a:buNone/>
                      </a:pPr>
                      <a:r>
                        <a:rPr lang="ja-JP" sz="600" u="none" strike="noStrike">
                          <a:effectLst/>
                        </a:rPr>
                        <a:t>1998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34,929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33,670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27,436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6,255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5,851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18,657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18,266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15,505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3,952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3,701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8,132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7,643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1,748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1,567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51025893"/>
                  </a:ext>
                </a:extLst>
              </a:tr>
              <a:tr h="118634">
                <a:tc>
                  <a:txBody>
                    <a:bodyPr/>
                    <a:lstStyle/>
                    <a:p>
                      <a:pPr algn="r" fontAlgn="b">
                        <a:buNone/>
                      </a:pPr>
                      <a:r>
                        <a:rPr lang="ja-JP" sz="600" u="none" strike="noStrike">
                          <a:effectLst/>
                        </a:rPr>
                        <a:t>1999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36,085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34,290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27,455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6,812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5,870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22,984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22,350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18,592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4,702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4,247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9,950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9,093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2,198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1,812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580792634"/>
                  </a:ext>
                </a:extLst>
              </a:tr>
              <a:tr h="118634">
                <a:tc>
                  <a:txBody>
                    <a:bodyPr/>
                    <a:lstStyle/>
                    <a:p>
                      <a:pPr algn="r" fontAlgn="b">
                        <a:buNone/>
                      </a:pPr>
                      <a:r>
                        <a:rPr lang="ja-JP" sz="600" u="none" strike="noStrike">
                          <a:effectLst/>
                        </a:rPr>
                        <a:t>2000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31,334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29,907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24,447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6,328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5,447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26,712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25,794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21,067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5,240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4,582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11,653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10,719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2,660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2,245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2892061971"/>
                  </a:ext>
                </a:extLst>
              </a:tr>
              <a:tr h="118634">
                <a:tc>
                  <a:txBody>
                    <a:bodyPr/>
                    <a:lstStyle/>
                    <a:p>
                      <a:pPr algn="r" fontAlgn="b">
                        <a:buNone/>
                      </a:pPr>
                      <a:r>
                        <a:rPr lang="ja-JP" sz="600" u="none" strike="noStrike">
                          <a:effectLst/>
                        </a:rPr>
                        <a:t>2001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32,676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31,051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25,143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6,749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5,829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30,369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29,309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23,058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5,924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4,862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13,034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11,888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3,080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2,467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2558726146"/>
                  </a:ext>
                </a:extLst>
              </a:tr>
              <a:tr h="118634">
                <a:tc>
                  <a:txBody>
                    <a:bodyPr/>
                    <a:lstStyle/>
                    <a:p>
                      <a:pPr algn="r" fontAlgn="b">
                        <a:buNone/>
                      </a:pPr>
                      <a:r>
                        <a:rPr lang="ja-JP" sz="600" u="none" strike="noStrike">
                          <a:effectLst/>
                        </a:rPr>
                        <a:t>2002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34,953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33,849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26,854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7,767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6,443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34,824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33,823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25,866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6,775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5,486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15,887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14,759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4,094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3,299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2514509849"/>
                  </a:ext>
                </a:extLst>
              </a:tr>
              <a:tr h="118634">
                <a:tc>
                  <a:txBody>
                    <a:bodyPr/>
                    <a:lstStyle/>
                    <a:p>
                      <a:pPr algn="r" fontAlgn="b">
                        <a:buNone/>
                      </a:pPr>
                      <a:r>
                        <a:rPr lang="ja-JP" sz="600" u="none" strike="noStrike">
                          <a:effectLst/>
                        </a:rPr>
                        <a:t>2003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38,575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36,480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28,214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8,336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6,608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38,871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36,663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27,895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7,506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5,994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24,459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19,641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6,205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4,798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041874717"/>
                  </a:ext>
                </a:extLst>
              </a:tr>
              <a:tr h="118634">
                <a:tc>
                  <a:txBody>
                    <a:bodyPr/>
                    <a:lstStyle/>
                    <a:p>
                      <a:pPr algn="r" fontAlgn="b">
                        <a:buNone/>
                      </a:pPr>
                      <a:r>
                        <a:rPr lang="ja-JP" sz="600" u="none" strike="noStrike">
                          <a:effectLst/>
                        </a:rPr>
                        <a:t>2004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41,619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39,656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29,090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8,542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6,709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44,698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43,628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29,946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7,768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5,921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30,287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24,422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7,606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5,538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845267991"/>
                  </a:ext>
                </a:extLst>
              </a:tr>
              <a:tr h="118634">
                <a:tc>
                  <a:txBody>
                    <a:bodyPr/>
                    <a:lstStyle/>
                    <a:p>
                      <a:pPr algn="r" fontAlgn="b">
                        <a:buNone/>
                      </a:pPr>
                      <a:r>
                        <a:rPr lang="ja-JP" sz="600" u="none" strike="noStrike">
                          <a:effectLst/>
                        </a:rPr>
                        <a:t>2005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42,822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40,471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29,337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8,893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6,706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47,579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45,388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30,983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8,019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5,864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35,069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28,743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9,396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6,542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4102833171"/>
                  </a:ext>
                </a:extLst>
              </a:tr>
              <a:tr h="118634">
                <a:tc>
                  <a:txBody>
                    <a:bodyPr/>
                    <a:lstStyle/>
                    <a:p>
                      <a:pPr algn="r" fontAlgn="b">
                        <a:buNone/>
                      </a:pPr>
                      <a:r>
                        <a:rPr lang="ja-JP" sz="600" u="none" strike="noStrike">
                          <a:effectLst/>
                        </a:rPr>
                        <a:t>2006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44,778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42,248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29,440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8,509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6,256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52,539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49,854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l" fontAlgn="b">
                        <a:buNone/>
                      </a:pPr>
                      <a:r>
                        <a:rPr lang="ja-JP" sz="600" u="none" strike="noStrike">
                          <a:effectLst/>
                        </a:rPr>
                        <a:t>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32,509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7,904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5,401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42,171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35,804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11,798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7,930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486764431"/>
                  </a:ext>
                </a:extLst>
              </a:tr>
              <a:tr h="118634">
                <a:tc>
                  <a:txBody>
                    <a:bodyPr/>
                    <a:lstStyle/>
                    <a:p>
                      <a:pPr algn="r" fontAlgn="b">
                        <a:buNone/>
                      </a:pPr>
                      <a:r>
                        <a:rPr lang="ja-JP" sz="600" u="none" strike="noStrike">
                          <a:effectLst/>
                        </a:rPr>
                        <a:t>2007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53,873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52,165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7,626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28,228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7,416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5,144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61,813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60,294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11,541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34,032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7,784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5,194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45,478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43,589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13,965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9,257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2277162525"/>
                  </a:ext>
                </a:extLst>
              </a:tr>
              <a:tr h="118634">
                <a:tc>
                  <a:txBody>
                    <a:bodyPr/>
                    <a:lstStyle/>
                    <a:p>
                      <a:pPr algn="r" fontAlgn="b">
                        <a:buNone/>
                      </a:pPr>
                      <a:r>
                        <a:rPr lang="ja-JP" sz="600" u="none" strike="noStrike">
                          <a:effectLst/>
                        </a:rPr>
                        <a:t>2008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59,148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57,217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10,139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29,124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6,897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4,664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71,350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69,864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15,390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34,425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7,017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4,615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60,115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57,846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18,597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12,425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2296635738"/>
                  </a:ext>
                </a:extLst>
              </a:tr>
              <a:tr h="118634">
                <a:tc>
                  <a:txBody>
                    <a:bodyPr/>
                    <a:lstStyle/>
                    <a:p>
                      <a:pPr algn="r" fontAlgn="b">
                        <a:buNone/>
                      </a:pPr>
                      <a:r>
                        <a:rPr lang="ja-JP" sz="600" u="none" strike="noStrike">
                          <a:effectLst/>
                        </a:rPr>
                        <a:t>2009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63,083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60,754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11,800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28,559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6,891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5,046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76,790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75,340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19,046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35,167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7,330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5,180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73,927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71,367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23,216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16,454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1275012421"/>
                  </a:ext>
                </a:extLst>
              </a:tr>
              <a:tr h="118634">
                <a:tc>
                  <a:txBody>
                    <a:bodyPr/>
                    <a:lstStyle/>
                    <a:p>
                      <a:pPr algn="r" fontAlgn="b">
                        <a:buNone/>
                      </a:pPr>
                      <a:r>
                        <a:rPr lang="ja-JP" sz="600" u="none" strike="noStrike">
                          <a:effectLst/>
                        </a:rPr>
                        <a:t>2010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67,714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64,966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13,843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27,905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6,556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4,657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90,677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88,822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24,379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37,172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7,699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5,277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83,770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81,300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27,382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19,011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2248059778"/>
                  </a:ext>
                </a:extLst>
              </a:tr>
              <a:tr h="118634">
                <a:tc>
                  <a:txBody>
                    <a:bodyPr/>
                    <a:lstStyle/>
                    <a:p>
                      <a:pPr algn="r" fontAlgn="b">
                        <a:buNone/>
                      </a:pPr>
                      <a:r>
                        <a:rPr lang="ja-JP" sz="600" u="none" strike="noStrike">
                          <a:effectLst/>
                        </a:rPr>
                        <a:t>2011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71,422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68,651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16,202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27,284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6,341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4,546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102,473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100,518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30,773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38,098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7,601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5,415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95,764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92,782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31,721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22,465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1101937121"/>
                  </a:ext>
                </a:extLst>
              </a:tr>
              <a:tr h="118634">
                <a:tc>
                  <a:txBody>
                    <a:bodyPr/>
                    <a:lstStyle/>
                    <a:p>
                      <a:pPr algn="r" fontAlgn="b">
                        <a:buNone/>
                      </a:pPr>
                      <a:r>
                        <a:rPr lang="ja-JP" sz="600" u="none" strike="noStrike">
                          <a:effectLst/>
                        </a:rPr>
                        <a:t>2012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82,108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79,434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20,627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29,693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6,703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4,740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125,229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122,962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41,943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40,829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7,947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5,498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119,089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116,176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39,106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27,715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2535551640"/>
                  </a:ext>
                </a:extLst>
              </a:tr>
              <a:tr h="118634">
                <a:tc>
                  <a:txBody>
                    <a:bodyPr/>
                    <a:lstStyle/>
                    <a:p>
                      <a:pPr algn="r" fontAlgn="b">
                        <a:buNone/>
                      </a:pPr>
                      <a:r>
                        <a:rPr lang="ja-JP" sz="600" u="none" strike="noStrike">
                          <a:effectLst/>
                        </a:rPr>
                        <a:t>2013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89,950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87,104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25,085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30,164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6,817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4,776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134,871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134,871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49,316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41,150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8,027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5,630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141,335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138,249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45,392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32,148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2613858398"/>
                  </a:ext>
                </a:extLst>
              </a:tr>
              <a:tr h="118634">
                <a:tc>
                  <a:txBody>
                    <a:bodyPr/>
                    <a:lstStyle/>
                    <a:p>
                      <a:pPr algn="r" fontAlgn="b">
                        <a:buNone/>
                      </a:pPr>
                      <a:r>
                        <a:rPr lang="ja-JP" sz="600" u="none" strike="noStrike">
                          <a:effectLst/>
                        </a:rPr>
                        <a:t>2014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92,269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89,397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27,624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30,414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6,970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5,025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144,247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141,888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55,851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41,437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8,122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5,702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157,229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153,977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51,458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36,595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592893859"/>
                  </a:ext>
                </a:extLst>
              </a:tr>
              <a:tr h="118634">
                <a:tc>
                  <a:txBody>
                    <a:bodyPr/>
                    <a:lstStyle/>
                    <a:p>
                      <a:pPr algn="r" fontAlgn="b">
                        <a:buNone/>
                      </a:pPr>
                      <a:r>
                        <a:rPr lang="ja-JP" sz="600" u="none" strike="noStrike">
                          <a:effectLst/>
                        </a:rPr>
                        <a:t>2015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93,614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91,079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30,498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28,858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6,478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4,629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155,797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153,639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63,660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41,396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8,169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5,761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174,740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171,495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56,888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40,611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381583093"/>
                  </a:ext>
                </a:extLst>
              </a:tr>
              <a:tr h="118634">
                <a:tc>
                  <a:txBody>
                    <a:bodyPr/>
                    <a:lstStyle/>
                    <a:p>
                      <a:pPr algn="r" fontAlgn="b">
                        <a:buNone/>
                      </a:pPr>
                      <a:r>
                        <a:rPr lang="ja-JP" sz="600" u="none" strike="noStrike">
                          <a:effectLst/>
                        </a:rPr>
                        <a:t>2016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94,566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92,185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34,188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26,182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5,903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4,266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161,262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159,214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70,387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38,315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7,324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5,166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191,962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188,338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62,749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44,678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2862377948"/>
                  </a:ext>
                </a:extLst>
              </a:tr>
              <a:tr h="118634">
                <a:tc>
                  <a:txBody>
                    <a:bodyPr/>
                    <a:lstStyle/>
                    <a:p>
                      <a:pPr algn="r" fontAlgn="b">
                        <a:buNone/>
                      </a:pPr>
                      <a:r>
                        <a:rPr lang="ja-JP" sz="600" u="none" strike="noStrike">
                          <a:effectLst/>
                        </a:rPr>
                        <a:t>2017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91,516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89,447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36,441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22,423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5,182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3,731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157,709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155,758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74,200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33,297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6,757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4,826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198,985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195,559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67,255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48,060</a:t>
                      </a:r>
                      <a:endParaRPr lang="ja-JP" sz="600" b="0" i="0" u="none" strike="noStrike">
                        <a:solidFill>
                          <a:srgbClr val="000000"/>
                        </a:solidFill>
                        <a:effectLst/>
                        <a:latin typeface="Times New Roman" panose="02020603050405020304" pitchFamily="18" charset="0"/>
                        <a:ea typeface="Yu Gothic" panose="020B0400000000000000" pitchFamily="34" charset="-128"/>
                      </a:endParaRPr>
                    </a:p>
                  </a:txBody>
                  <a:tcPr marL="0" marR="0" marT="0" marB="0" anchor="b"/>
                </a:tc>
                <a:extLst>
                  <a:ext uri="{0D108BD9-81ED-4DB2-BD59-A6C34878D82A}">
                    <a16:rowId xmlns:a16="http://schemas.microsoft.com/office/drawing/2014/main" val="3602650413"/>
                  </a:ext>
                </a:extLst>
              </a:tr>
              <a:tr h="118634">
                <a:tc>
                  <a:txBody>
                    <a:bodyPr/>
                    <a:lstStyle/>
                    <a:p>
                      <a:pPr algn="r" fontAlgn="b">
                        <a:buNone/>
                      </a:pPr>
                      <a:r>
                        <a:rPr lang="ja-JP" sz="600" u="none" strike="noStrike">
                          <a:effectLst/>
                        </a:rPr>
                        <a:t>2018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92,552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90,376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38,882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20,894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4,755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3,402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158,859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157,026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79,496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29,569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5,886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4,194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203,482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200,050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69,395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49,383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4186476076"/>
                  </a:ext>
                </a:extLst>
              </a:tr>
              <a:tr h="118634">
                <a:tc>
                  <a:txBody>
                    <a:bodyPr/>
                    <a:lstStyle/>
                    <a:p>
                      <a:pPr algn="r" fontAlgn="b">
                        <a:buNone/>
                      </a:pPr>
                      <a:r>
                        <a:rPr lang="ja-JP" sz="600" u="none" strike="noStrike">
                          <a:effectLst/>
                        </a:rPr>
                        <a:t>2019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88,074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86,334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40,561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17,345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4,002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2,974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154,824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153,014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83,129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24,490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4,789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b">
                        <a:buNone/>
                      </a:pPr>
                      <a:r>
                        <a:rPr lang="ja-JP" sz="600" u="none" strike="noStrike">
                          <a:effectLst/>
                        </a:rPr>
                        <a:t>3,433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215,203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211,758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74,911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b">
                        <a:buNone/>
                      </a:pPr>
                      <a:r>
                        <a:rPr lang="ja-JP" sz="600" u="none" strike="noStrike">
                          <a:effectLst/>
                        </a:rPr>
                        <a:t>54,188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1799962706"/>
                  </a:ext>
                </a:extLst>
              </a:tr>
              <a:tr h="118634">
                <a:tc>
                  <a:txBody>
                    <a:bodyPr/>
                    <a:lstStyle/>
                    <a:p>
                      <a:pPr algn="r" fontAlgn="b">
                        <a:buNone/>
                      </a:pPr>
                      <a:r>
                        <a:rPr lang="ja-JP" sz="600" u="none" strike="noStrike">
                          <a:effectLst/>
                        </a:rPr>
                        <a:t>2020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82,883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81,286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42,530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13,362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3,094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2,282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151,732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150,082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87,697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19,061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3,626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b">
                        <a:buNone/>
                      </a:pPr>
                      <a:r>
                        <a:rPr lang="ja-JP" sz="600" u="none" strike="noStrike">
                          <a:effectLst/>
                        </a:rPr>
                        <a:t>2,596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215,285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211,914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76,196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b">
                        <a:buNone/>
                      </a:pPr>
                      <a:r>
                        <a:rPr lang="ja-JP" sz="600" u="none" strike="noStrike">
                          <a:effectLst/>
                        </a:rPr>
                        <a:t>55,503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1192697007"/>
                  </a:ext>
                </a:extLst>
              </a:tr>
              <a:tr h="118634">
                <a:tc>
                  <a:txBody>
                    <a:bodyPr/>
                    <a:lstStyle/>
                    <a:p>
                      <a:pPr algn="r" fontAlgn="b">
                        <a:buNone/>
                      </a:pPr>
                      <a:r>
                        <a:rPr lang="ja-JP" sz="600" u="none" strike="noStrike">
                          <a:effectLst/>
                        </a:rPr>
                        <a:t>2021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88,362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86,901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42,016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13,219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3,115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2,268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170,350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168,659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86,992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19,740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3,875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b">
                        <a:buNone/>
                      </a:pPr>
                      <a:r>
                        <a:rPr lang="ja-JP" sz="600" u="none" strike="noStrike">
                          <a:effectLst/>
                        </a:rPr>
                        <a:t>2,850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239,428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236,211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87,174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b">
                        <a:buNone/>
                      </a:pPr>
                      <a:r>
                        <a:rPr lang="ja-JP" sz="600" u="none" strike="noStrike">
                          <a:effectLst/>
                        </a:rPr>
                        <a:t>64,679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4084430314"/>
                  </a:ext>
                </a:extLst>
              </a:tr>
              <a:tr h="118634">
                <a:tc>
                  <a:txBody>
                    <a:bodyPr/>
                    <a:lstStyle/>
                    <a:p>
                      <a:pPr algn="r" fontAlgn="b">
                        <a:buNone/>
                      </a:pPr>
                      <a:r>
                        <a:rPr lang="ja-JP" sz="600" u="none" strike="noStrike">
                          <a:effectLst/>
                        </a:rPr>
                        <a:t>2022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91,402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89,807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49,433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12,211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3,007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2,183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187,816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185,489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108,814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19,299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3,878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b">
                        <a:buNone/>
                      </a:pPr>
                      <a:r>
                        <a:rPr lang="ja-JP" sz="600" u="none" strike="noStrike">
                          <a:effectLst/>
                        </a:rPr>
                        <a:t>2,822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264,412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260,101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98,348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b">
                        <a:buNone/>
                      </a:pPr>
                      <a:r>
                        <a:rPr lang="ja-JP" sz="600" u="none" strike="noStrike">
                          <a:effectLst/>
                        </a:rPr>
                        <a:t>72,201</a:t>
                      </a:r>
                      <a:endParaRPr lang="ja-JP" sz="600" b="0" i="0" u="none" strike="noStrike">
                        <a:solidFill>
                          <a:srgbClr val="FF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1280498543"/>
                  </a:ext>
                </a:extLst>
              </a:tr>
              <a:tr h="118634">
                <a:tc>
                  <a:txBody>
                    <a:bodyPr/>
                    <a:lstStyle/>
                    <a:p>
                      <a:pPr algn="r" fontAlgn="b">
                        <a:buNone/>
                      </a:pPr>
                      <a:r>
                        <a:rPr lang="ja-JP" sz="600" u="none" strike="noStrike">
                          <a:effectLst/>
                        </a:rPr>
                        <a:t>2023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89,854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88,378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52,317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9,209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2,329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b">
                        <a:buNone/>
                      </a:pPr>
                      <a:r>
                        <a:rPr lang="ja-JP" sz="600" u="none" strike="noStrike">
                          <a:effectLst/>
                        </a:rPr>
                        <a:t>1,761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195,657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193,287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116,026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15,534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3,375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b">
                        <a:buNone/>
                      </a:pPr>
                      <a:r>
                        <a:rPr lang="ja-JP" sz="600" u="none" strike="noStrike">
                          <a:effectLst/>
                        </a:rPr>
                        <a:t>2,502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276,153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271,361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109,850</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b">
                        <a:buNone/>
                      </a:pPr>
                      <a:r>
                        <a:rPr lang="ja-JP" sz="600" u="none" strike="noStrike">
                          <a:effectLst/>
                        </a:rPr>
                        <a:t>80,774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extLst>
                  <a:ext uri="{0D108BD9-81ED-4DB2-BD59-A6C34878D82A}">
                    <a16:rowId xmlns:a16="http://schemas.microsoft.com/office/drawing/2014/main" val="3761315576"/>
                  </a:ext>
                </a:extLst>
              </a:tr>
              <a:tr h="118634">
                <a:tc>
                  <a:txBody>
                    <a:bodyPr/>
                    <a:lstStyle/>
                    <a:p>
                      <a:pPr algn="r" fontAlgn="b">
                        <a:buNone/>
                      </a:pPr>
                      <a:r>
                        <a:rPr lang="ja-JP" sz="600" u="none" strike="noStrike">
                          <a:effectLst/>
                        </a:rPr>
                        <a:t>2024 </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b"/>
                </a:tc>
                <a:tc>
                  <a:txBody>
                    <a:bodyPr/>
                    <a:lstStyle/>
                    <a:p>
                      <a:pPr algn="r" fontAlgn="ctr">
                        <a:buNone/>
                      </a:pPr>
                      <a:r>
                        <a:rPr lang="ja-JP" sz="600" u="none" strike="noStrike">
                          <a:effectLst/>
                        </a:rPr>
                        <a:t>86,626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85,236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53,397</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6,736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1,843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1,391</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194,716</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192,732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118,204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11,785</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2,699</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1,994</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268,923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263,853</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112,432</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tc>
                  <a:txBody>
                    <a:bodyPr/>
                    <a:lstStyle/>
                    <a:p>
                      <a:pPr algn="r" fontAlgn="ctr">
                        <a:buNone/>
                      </a:pPr>
                      <a:r>
                        <a:rPr lang="ja-JP" sz="600" u="none" strike="noStrike">
                          <a:effectLst/>
                        </a:rPr>
                        <a:t>83,088</a:t>
                      </a:r>
                      <a:endParaRPr lang="ja-JP" sz="600" b="0" i="0" u="none" strike="noStrike">
                        <a:solidFill>
                          <a:srgbClr val="000000"/>
                        </a:solidFill>
                        <a:effectLst/>
                        <a:latin typeface="Yu Gothic" panose="020B0400000000000000" pitchFamily="34" charset="-128"/>
                        <a:ea typeface="Yu Gothic" panose="020B0400000000000000" pitchFamily="34" charset="-128"/>
                      </a:endParaRPr>
                    </a:p>
                  </a:txBody>
                  <a:tcPr marL="0" marR="0" marT="0" marB="0" anchor="ctr"/>
                </a:tc>
                <a:extLst>
                  <a:ext uri="{0D108BD9-81ED-4DB2-BD59-A6C34878D82A}">
                    <a16:rowId xmlns:a16="http://schemas.microsoft.com/office/drawing/2014/main" val="2666129154"/>
                  </a:ext>
                </a:extLst>
              </a:tr>
            </a:tbl>
          </a:graphicData>
        </a:graphic>
      </p:graphicFrame>
    </p:spTree>
    <p:extLst>
      <p:ext uri="{BB962C8B-B14F-4D97-AF65-F5344CB8AC3E}">
        <p14:creationId xmlns:p14="http://schemas.microsoft.com/office/powerpoint/2010/main" val="1150009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BE92C3-DE3A-F060-D959-0CFAB3B52080}"/>
              </a:ext>
            </a:extLst>
          </p:cNvPr>
          <p:cNvSpPr>
            <a:spLocks noGrp="1"/>
          </p:cNvSpPr>
          <p:nvPr>
            <p:ph type="title"/>
          </p:nvPr>
        </p:nvSpPr>
        <p:spPr/>
        <p:txBody>
          <a:bodyPr/>
          <a:lstStyle/>
          <a:p>
            <a:r>
              <a:rPr lang="en-US" altLang="ja-JP" dirty="0">
                <a:latin typeface="Yu Gothic" charset="-128"/>
                <a:ea typeface="Yu Gothic" charset="-128"/>
                <a:cs typeface="Yu Gothic" charset="-128"/>
              </a:rPr>
              <a:t>ART</a:t>
            </a:r>
            <a:r>
              <a:rPr lang="ja-JP" altLang="en-US">
                <a:latin typeface="Yu Gothic" charset="-128"/>
                <a:ea typeface="Yu Gothic" charset="-128"/>
                <a:cs typeface="Yu Gothic" charset="-128"/>
              </a:rPr>
              <a:t>治療周期数　</a:t>
            </a:r>
            <a:r>
              <a:rPr lang="en-US" altLang="ja-JP" dirty="0">
                <a:latin typeface="Yu Gothic" charset="-128"/>
                <a:ea typeface="Yu Gothic" charset="-128"/>
                <a:cs typeface="Yu Gothic" charset="-128"/>
              </a:rPr>
              <a:t>2024</a:t>
            </a:r>
            <a:endParaRPr kumimoji="1" lang="ja-JP" altLang="en-US"/>
          </a:p>
        </p:txBody>
      </p:sp>
      <p:graphicFrame>
        <p:nvGraphicFramePr>
          <p:cNvPr id="6" name="コンテンツ プレースホルダー 5">
            <a:extLst>
              <a:ext uri="{FF2B5EF4-FFF2-40B4-BE49-F238E27FC236}">
                <a16:creationId xmlns:a16="http://schemas.microsoft.com/office/drawing/2014/main" id="{D0FF2992-E072-3A4A-A0F1-43DA2AFF68EC}"/>
              </a:ext>
            </a:extLst>
          </p:cNvPr>
          <p:cNvGraphicFramePr>
            <a:graphicFrameLocks noGrp="1"/>
          </p:cNvGraphicFramePr>
          <p:nvPr>
            <p:ph idx="1"/>
            <p:extLst>
              <p:ext uri="{D42A27DB-BD31-4B8C-83A1-F6EECF244321}">
                <p14:modId xmlns:p14="http://schemas.microsoft.com/office/powerpoint/2010/main" val="1158745488"/>
              </p:ext>
            </p:extLst>
          </p:nvPr>
        </p:nvGraphicFramePr>
        <p:xfrm>
          <a:off x="401638" y="1192213"/>
          <a:ext cx="11371262" cy="5057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63599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28283D-33BA-8392-5943-F60BEABD2693}"/>
              </a:ext>
            </a:extLst>
          </p:cNvPr>
          <p:cNvSpPr>
            <a:spLocks noGrp="1"/>
          </p:cNvSpPr>
          <p:nvPr>
            <p:ph type="title"/>
          </p:nvPr>
        </p:nvSpPr>
        <p:spPr/>
        <p:txBody>
          <a:bodyPr/>
          <a:lstStyle/>
          <a:p>
            <a:r>
              <a:rPr lang="en-US" altLang="ja-JP" sz="4400" dirty="0">
                <a:latin typeface="Yu Gothic" charset="-128"/>
                <a:ea typeface="Yu Gothic" charset="-128"/>
                <a:cs typeface="Yu Gothic" charset="-128"/>
              </a:rPr>
              <a:t>ART</a:t>
            </a:r>
            <a:r>
              <a:rPr lang="ja-JP" altLang="en-US" sz="4400">
                <a:latin typeface="Yu Gothic" charset="-128"/>
                <a:ea typeface="Yu Gothic" charset="-128"/>
                <a:cs typeface="Yu Gothic" charset="-128"/>
              </a:rPr>
              <a:t>妊娠率・生産率・流産率　</a:t>
            </a:r>
            <a:r>
              <a:rPr lang="en-US" altLang="ja-JP" sz="4400" dirty="0">
                <a:latin typeface="Yu Gothic" charset="-128"/>
                <a:ea typeface="Yu Gothic" charset="-128"/>
                <a:cs typeface="Yu Gothic" charset="-128"/>
              </a:rPr>
              <a:t>2024</a:t>
            </a:r>
            <a:endParaRPr kumimoji="1" lang="ja-JP" altLang="en-US"/>
          </a:p>
        </p:txBody>
      </p:sp>
      <p:graphicFrame>
        <p:nvGraphicFramePr>
          <p:cNvPr id="8" name="コンテンツ プレースホルダー 7">
            <a:extLst>
              <a:ext uri="{FF2B5EF4-FFF2-40B4-BE49-F238E27FC236}">
                <a16:creationId xmlns:a16="http://schemas.microsoft.com/office/drawing/2014/main" id="{CA97E31E-9762-DE4B-8EA4-2D7EE581D2DE}"/>
              </a:ext>
            </a:extLst>
          </p:cNvPr>
          <p:cNvGraphicFramePr>
            <a:graphicFrameLocks noGrp="1"/>
          </p:cNvGraphicFramePr>
          <p:nvPr>
            <p:ph idx="1"/>
            <p:extLst>
              <p:ext uri="{D42A27DB-BD31-4B8C-83A1-F6EECF244321}">
                <p14:modId xmlns:p14="http://schemas.microsoft.com/office/powerpoint/2010/main" val="1184341110"/>
              </p:ext>
            </p:extLst>
          </p:nvPr>
        </p:nvGraphicFramePr>
        <p:xfrm>
          <a:off x="401638" y="1192213"/>
          <a:ext cx="11371262" cy="5057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8212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28283D-33BA-8392-5943-F60BEABD2693}"/>
              </a:ext>
            </a:extLst>
          </p:cNvPr>
          <p:cNvSpPr>
            <a:spLocks noGrp="1"/>
          </p:cNvSpPr>
          <p:nvPr>
            <p:ph type="title"/>
          </p:nvPr>
        </p:nvSpPr>
        <p:spPr/>
        <p:txBody>
          <a:bodyPr/>
          <a:lstStyle/>
          <a:p>
            <a:r>
              <a:rPr lang="en-US" altLang="ja-JP" sz="4400" dirty="0">
                <a:latin typeface="Yu Gothic" charset="-128"/>
                <a:ea typeface="Yu Gothic" charset="-128"/>
                <a:cs typeface="Yu Gothic" charset="-128"/>
              </a:rPr>
              <a:t>ART</a:t>
            </a:r>
            <a:r>
              <a:rPr lang="ja-JP" altLang="en-US" sz="4400">
                <a:latin typeface="Yu Gothic" charset="-128"/>
                <a:ea typeface="Yu Gothic" charset="-128"/>
                <a:cs typeface="Yu Gothic" charset="-128"/>
              </a:rPr>
              <a:t>妊娠率・生産率・流産率　</a:t>
            </a:r>
            <a:r>
              <a:rPr lang="en-US" altLang="ja-JP" sz="4400" dirty="0">
                <a:latin typeface="Yu Gothic" charset="-128"/>
                <a:ea typeface="Yu Gothic" charset="-128"/>
                <a:cs typeface="Yu Gothic" charset="-128"/>
              </a:rPr>
              <a:t>2024</a:t>
            </a:r>
            <a:endParaRPr kumimoji="1" lang="ja-JP" altLang="en-US"/>
          </a:p>
        </p:txBody>
      </p:sp>
      <p:graphicFrame>
        <p:nvGraphicFramePr>
          <p:cNvPr id="5" name="コンテンツ プレースホルダー 4">
            <a:extLst>
              <a:ext uri="{FF2B5EF4-FFF2-40B4-BE49-F238E27FC236}">
                <a16:creationId xmlns:a16="http://schemas.microsoft.com/office/drawing/2014/main" id="{513B976F-E84C-5A4A-8461-1BC8E4C2D41D}"/>
              </a:ext>
            </a:extLst>
          </p:cNvPr>
          <p:cNvGraphicFramePr>
            <a:graphicFrameLocks noGrp="1"/>
          </p:cNvGraphicFramePr>
          <p:nvPr>
            <p:ph idx="1"/>
          </p:nvPr>
        </p:nvGraphicFramePr>
        <p:xfrm>
          <a:off x="401638" y="1192213"/>
          <a:ext cx="11371262" cy="5057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0008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EFB4D8-F442-390F-D5C6-7A5C46C48D17}"/>
              </a:ext>
            </a:extLst>
          </p:cNvPr>
          <p:cNvSpPr>
            <a:spLocks noGrp="1"/>
          </p:cNvSpPr>
          <p:nvPr>
            <p:ph type="title"/>
          </p:nvPr>
        </p:nvSpPr>
        <p:spPr/>
        <p:txBody>
          <a:bodyPr/>
          <a:lstStyle/>
          <a:p>
            <a:r>
              <a:rPr kumimoji="1" lang="en-US" altLang="ja-JP" dirty="0"/>
              <a:t>2024</a:t>
            </a:r>
            <a:endParaRPr kumimoji="1" lang="ja-JP" altLang="en-US"/>
          </a:p>
        </p:txBody>
      </p:sp>
      <p:graphicFrame>
        <p:nvGraphicFramePr>
          <p:cNvPr id="9" name="コンテンツ プレースホルダー 8">
            <a:extLst>
              <a:ext uri="{FF2B5EF4-FFF2-40B4-BE49-F238E27FC236}">
                <a16:creationId xmlns:a16="http://schemas.microsoft.com/office/drawing/2014/main" id="{CF5E1CB9-2C17-1CEB-40A3-A7F5B814082B}"/>
              </a:ext>
            </a:extLst>
          </p:cNvPr>
          <p:cNvGraphicFramePr>
            <a:graphicFrameLocks noGrp="1"/>
          </p:cNvGraphicFramePr>
          <p:nvPr>
            <p:ph idx="1"/>
            <p:extLst>
              <p:ext uri="{D42A27DB-BD31-4B8C-83A1-F6EECF244321}">
                <p14:modId xmlns:p14="http://schemas.microsoft.com/office/powerpoint/2010/main" val="3599012781"/>
              </p:ext>
            </p:extLst>
          </p:nvPr>
        </p:nvGraphicFramePr>
        <p:xfrm>
          <a:off x="725214" y="1192216"/>
          <a:ext cx="10773105" cy="5057769"/>
        </p:xfrm>
        <a:graphic>
          <a:graphicData uri="http://schemas.openxmlformats.org/drawingml/2006/table">
            <a:tbl>
              <a:tblPr>
                <a:tableStyleId>{5C22544A-7EE6-4342-B048-85BDC9FD1C3A}</a:tableStyleId>
              </a:tblPr>
              <a:tblGrid>
                <a:gridCol w="718207">
                  <a:extLst>
                    <a:ext uri="{9D8B030D-6E8A-4147-A177-3AD203B41FA5}">
                      <a16:colId xmlns:a16="http://schemas.microsoft.com/office/drawing/2014/main" val="815416022"/>
                    </a:ext>
                  </a:extLst>
                </a:gridCol>
                <a:gridCol w="718207">
                  <a:extLst>
                    <a:ext uri="{9D8B030D-6E8A-4147-A177-3AD203B41FA5}">
                      <a16:colId xmlns:a16="http://schemas.microsoft.com/office/drawing/2014/main" val="1563027094"/>
                    </a:ext>
                  </a:extLst>
                </a:gridCol>
                <a:gridCol w="718207">
                  <a:extLst>
                    <a:ext uri="{9D8B030D-6E8A-4147-A177-3AD203B41FA5}">
                      <a16:colId xmlns:a16="http://schemas.microsoft.com/office/drawing/2014/main" val="403262162"/>
                    </a:ext>
                  </a:extLst>
                </a:gridCol>
                <a:gridCol w="718207">
                  <a:extLst>
                    <a:ext uri="{9D8B030D-6E8A-4147-A177-3AD203B41FA5}">
                      <a16:colId xmlns:a16="http://schemas.microsoft.com/office/drawing/2014/main" val="772640279"/>
                    </a:ext>
                  </a:extLst>
                </a:gridCol>
                <a:gridCol w="718207">
                  <a:extLst>
                    <a:ext uri="{9D8B030D-6E8A-4147-A177-3AD203B41FA5}">
                      <a16:colId xmlns:a16="http://schemas.microsoft.com/office/drawing/2014/main" val="2300963304"/>
                    </a:ext>
                  </a:extLst>
                </a:gridCol>
                <a:gridCol w="718207">
                  <a:extLst>
                    <a:ext uri="{9D8B030D-6E8A-4147-A177-3AD203B41FA5}">
                      <a16:colId xmlns:a16="http://schemas.microsoft.com/office/drawing/2014/main" val="4194202571"/>
                    </a:ext>
                  </a:extLst>
                </a:gridCol>
                <a:gridCol w="718207">
                  <a:extLst>
                    <a:ext uri="{9D8B030D-6E8A-4147-A177-3AD203B41FA5}">
                      <a16:colId xmlns:a16="http://schemas.microsoft.com/office/drawing/2014/main" val="2916699510"/>
                    </a:ext>
                  </a:extLst>
                </a:gridCol>
                <a:gridCol w="718207">
                  <a:extLst>
                    <a:ext uri="{9D8B030D-6E8A-4147-A177-3AD203B41FA5}">
                      <a16:colId xmlns:a16="http://schemas.microsoft.com/office/drawing/2014/main" val="1375672766"/>
                    </a:ext>
                  </a:extLst>
                </a:gridCol>
                <a:gridCol w="718207">
                  <a:extLst>
                    <a:ext uri="{9D8B030D-6E8A-4147-A177-3AD203B41FA5}">
                      <a16:colId xmlns:a16="http://schemas.microsoft.com/office/drawing/2014/main" val="3234152310"/>
                    </a:ext>
                  </a:extLst>
                </a:gridCol>
                <a:gridCol w="718207">
                  <a:extLst>
                    <a:ext uri="{9D8B030D-6E8A-4147-A177-3AD203B41FA5}">
                      <a16:colId xmlns:a16="http://schemas.microsoft.com/office/drawing/2014/main" val="3357680758"/>
                    </a:ext>
                  </a:extLst>
                </a:gridCol>
                <a:gridCol w="718207">
                  <a:extLst>
                    <a:ext uri="{9D8B030D-6E8A-4147-A177-3AD203B41FA5}">
                      <a16:colId xmlns:a16="http://schemas.microsoft.com/office/drawing/2014/main" val="2152116319"/>
                    </a:ext>
                  </a:extLst>
                </a:gridCol>
                <a:gridCol w="718207">
                  <a:extLst>
                    <a:ext uri="{9D8B030D-6E8A-4147-A177-3AD203B41FA5}">
                      <a16:colId xmlns:a16="http://schemas.microsoft.com/office/drawing/2014/main" val="861078841"/>
                    </a:ext>
                  </a:extLst>
                </a:gridCol>
                <a:gridCol w="718207">
                  <a:extLst>
                    <a:ext uri="{9D8B030D-6E8A-4147-A177-3AD203B41FA5}">
                      <a16:colId xmlns:a16="http://schemas.microsoft.com/office/drawing/2014/main" val="3918735796"/>
                    </a:ext>
                  </a:extLst>
                </a:gridCol>
                <a:gridCol w="718207">
                  <a:extLst>
                    <a:ext uri="{9D8B030D-6E8A-4147-A177-3AD203B41FA5}">
                      <a16:colId xmlns:a16="http://schemas.microsoft.com/office/drawing/2014/main" val="2213204148"/>
                    </a:ext>
                  </a:extLst>
                </a:gridCol>
                <a:gridCol w="718207">
                  <a:extLst>
                    <a:ext uri="{9D8B030D-6E8A-4147-A177-3AD203B41FA5}">
                      <a16:colId xmlns:a16="http://schemas.microsoft.com/office/drawing/2014/main" val="2821743060"/>
                    </a:ext>
                  </a:extLst>
                </a:gridCol>
              </a:tblGrid>
              <a:tr h="366505">
                <a:tc>
                  <a:txBody>
                    <a:bodyPr/>
                    <a:lstStyle/>
                    <a:p>
                      <a:pPr algn="l" fontAlgn="b">
                        <a:buNone/>
                      </a:pPr>
                      <a:r>
                        <a:rPr lang="ja-JP" sz="600" u="none" strike="noStrike">
                          <a:effectLst/>
                        </a:rPr>
                        <a:t>年齢別</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ctr" rtl="0" fontAlgn="ctr">
                        <a:buNone/>
                      </a:pPr>
                      <a:r>
                        <a:rPr lang="ja-JP" sz="600" u="none" strike="noStrike">
                          <a:effectLst/>
                        </a:rPr>
                        <a:t>総治療周期数</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ctr" rtl="0" fontAlgn="ctr">
                        <a:buNone/>
                      </a:pPr>
                      <a:r>
                        <a:rPr lang="ja-JP" sz="600" u="none" strike="noStrike">
                          <a:effectLst/>
                        </a:rPr>
                        <a:t>総治療周期数（全凍結周期をのぞく）</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ctr" rtl="0" fontAlgn="ctr">
                        <a:buNone/>
                      </a:pPr>
                      <a:r>
                        <a:rPr lang="ja-JP" sz="600" u="none" strike="noStrike">
                          <a:effectLst/>
                        </a:rPr>
                        <a:t>移植周期数</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ctr" rtl="0" fontAlgn="ctr">
                        <a:buNone/>
                      </a:pPr>
                      <a:r>
                        <a:rPr lang="ja-JP" sz="600" u="none" strike="noStrike">
                          <a:effectLst/>
                        </a:rPr>
                        <a:t>妊娠周期数</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ctr" rtl="0" fontAlgn="ctr">
                        <a:buNone/>
                      </a:pPr>
                      <a:r>
                        <a:rPr lang="ja-JP" sz="600" u="none" strike="noStrike">
                          <a:effectLst/>
                        </a:rPr>
                        <a:t>多胎数</a:t>
                      </a:r>
                      <a:br>
                        <a:rPr lang="ja-JP" sz="600" u="none" strike="noStrike">
                          <a:effectLst/>
                        </a:rPr>
                      </a:br>
                      <a:r>
                        <a:rPr lang="ja-JP" sz="600" u="none" strike="noStrike">
                          <a:effectLst/>
                        </a:rPr>
                        <a:t>（胎嚢確認時）</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ctr" rtl="0" fontAlgn="ctr">
                        <a:buNone/>
                      </a:pPr>
                      <a:r>
                        <a:rPr lang="ja-JP" sz="600" u="none" strike="noStrike">
                          <a:effectLst/>
                        </a:rPr>
                        <a:t>流産数</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ctr" rtl="0" fontAlgn="ctr">
                        <a:buNone/>
                      </a:pPr>
                      <a:r>
                        <a:rPr lang="ja-JP" sz="600" u="none" strike="noStrike">
                          <a:effectLst/>
                        </a:rPr>
                        <a:t>生産周期数</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l" fontAlgn="b">
                        <a:buNone/>
                      </a:pPr>
                      <a:r>
                        <a:rPr lang="ja-JP" sz="600" u="none" strike="noStrike">
                          <a:effectLst/>
                        </a:rPr>
                        <a:t>妊娠率/総ET</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l" fontAlgn="b">
                        <a:buNone/>
                      </a:pPr>
                      <a:r>
                        <a:rPr lang="ja-JP" sz="600" u="none" strike="noStrike">
                          <a:effectLst/>
                        </a:rPr>
                        <a:t>妊娠率/総治療</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l" fontAlgn="b">
                        <a:buNone/>
                      </a:pPr>
                      <a:r>
                        <a:rPr lang="ja-JP" sz="600" u="none" strike="noStrike">
                          <a:effectLst/>
                        </a:rPr>
                        <a:t>生産率/総治療</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l" fontAlgn="b">
                        <a:buNone/>
                      </a:pPr>
                      <a:r>
                        <a:rPr lang="ja-JP" sz="600" u="none" strike="noStrike">
                          <a:effectLst/>
                        </a:rPr>
                        <a:t>妊娠率/総治療(全凍結周期をのぞく)</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l" fontAlgn="b">
                        <a:buNone/>
                      </a:pPr>
                      <a:r>
                        <a:rPr lang="ja-JP" sz="600" u="none" strike="noStrike">
                          <a:effectLst/>
                        </a:rPr>
                        <a:t>生産率/総治療(全凍結周期をのぞく)</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l" fontAlgn="b">
                        <a:buNone/>
                      </a:pPr>
                      <a:r>
                        <a:rPr lang="ja-JP" sz="600" u="none" strike="noStrike">
                          <a:effectLst/>
                        </a:rPr>
                        <a:t>流産率/総妊娠</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l" fontAlgn="b">
                        <a:buNone/>
                      </a:pPr>
                      <a:r>
                        <a:rPr lang="ja-JP" sz="600" u="none" strike="noStrike">
                          <a:effectLst/>
                        </a:rPr>
                        <a:t>多胎率</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921836873"/>
                  </a:ext>
                </a:extLst>
              </a:tr>
              <a:tr h="146602">
                <a:tc>
                  <a:txBody>
                    <a:bodyPr/>
                    <a:lstStyle/>
                    <a:p>
                      <a:pPr algn="l" fontAlgn="b">
                        <a:buNone/>
                      </a:pPr>
                      <a:r>
                        <a:rPr lang="ja-JP" sz="600" u="none" strike="noStrike">
                          <a:effectLst/>
                        </a:rPr>
                        <a:t>20歳以下</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107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46.2%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0.00%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4113698559"/>
                  </a:ext>
                </a:extLst>
              </a:tr>
              <a:tr h="146602">
                <a:tc>
                  <a:txBody>
                    <a:bodyPr/>
                    <a:lstStyle/>
                    <a:p>
                      <a:pPr algn="r" fontAlgn="b">
                        <a:buNone/>
                      </a:pPr>
                      <a:r>
                        <a:rPr lang="ja-JP" sz="600" u="none" strike="noStrike">
                          <a:effectLst/>
                        </a:rPr>
                        <a:t>21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53.8%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23.3%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46.7%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7.1%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0.00%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293996130"/>
                  </a:ext>
                </a:extLst>
              </a:tr>
              <a:tr h="146602">
                <a:tc>
                  <a:txBody>
                    <a:bodyPr/>
                    <a:lstStyle/>
                    <a:p>
                      <a:pPr algn="r" fontAlgn="b">
                        <a:buNone/>
                      </a:pPr>
                      <a:r>
                        <a:rPr lang="ja-JP" sz="600" u="none" strike="noStrike">
                          <a:effectLst/>
                        </a:rPr>
                        <a:t>22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133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23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52.8%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21.1%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17.3%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42.4%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34.8%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17.9%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0.00%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2929167711"/>
                  </a:ext>
                </a:extLst>
              </a:tr>
              <a:tr h="146602">
                <a:tc>
                  <a:txBody>
                    <a:bodyPr/>
                    <a:lstStyle/>
                    <a:p>
                      <a:pPr algn="r" fontAlgn="b">
                        <a:buNone/>
                      </a:pPr>
                      <a:r>
                        <a:rPr lang="ja-JP" sz="600" u="none" strike="noStrike">
                          <a:effectLst/>
                        </a:rPr>
                        <a:t>23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163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135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66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60.0%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27.0%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22.0%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49.7%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40.5%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16.0%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6.17%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292390513"/>
                  </a:ext>
                </a:extLst>
              </a:tr>
              <a:tr h="146602">
                <a:tc>
                  <a:txBody>
                    <a:bodyPr/>
                    <a:lstStyle/>
                    <a:p>
                      <a:pPr algn="r" fontAlgn="b">
                        <a:buNone/>
                      </a:pPr>
                      <a:r>
                        <a:rPr lang="ja-JP" sz="600" u="none" strike="noStrike">
                          <a:effectLst/>
                        </a:rPr>
                        <a:t>24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647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380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326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211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32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171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64.7%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32.6%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26.4%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55.5%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45.0%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15.2%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405491770"/>
                  </a:ext>
                </a:extLst>
              </a:tr>
              <a:tr h="146602">
                <a:tc>
                  <a:txBody>
                    <a:bodyPr/>
                    <a:lstStyle/>
                    <a:p>
                      <a:pPr algn="r" fontAlgn="b">
                        <a:buNone/>
                      </a:pPr>
                      <a:r>
                        <a:rPr lang="ja-JP" sz="600" u="none" strike="noStrike">
                          <a:effectLst/>
                        </a:rPr>
                        <a:t>25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1,437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859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750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405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330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54.0%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28.2%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23.0%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47.1%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38.4%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14.3%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15066020"/>
                  </a:ext>
                </a:extLst>
              </a:tr>
              <a:tr h="146602">
                <a:tc>
                  <a:txBody>
                    <a:bodyPr/>
                    <a:lstStyle/>
                    <a:p>
                      <a:pPr algn="r" fontAlgn="b">
                        <a:buNone/>
                      </a:pPr>
                      <a:r>
                        <a:rPr lang="ja-JP" sz="600" u="none" strike="noStrike">
                          <a:effectLst/>
                        </a:rPr>
                        <a:t>26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3,141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1,911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1,658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922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44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162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725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55.6%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29.4%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23.1%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48.2%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17.6%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4.77%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2488016516"/>
                  </a:ext>
                </a:extLst>
              </a:tr>
              <a:tr h="146602">
                <a:tc>
                  <a:txBody>
                    <a:bodyPr/>
                    <a:lstStyle/>
                    <a:p>
                      <a:pPr algn="r" fontAlgn="b">
                        <a:buNone/>
                      </a:pPr>
                      <a:r>
                        <a:rPr lang="ja-JP" sz="600" u="none" strike="noStrike">
                          <a:effectLst/>
                        </a:rPr>
                        <a:t>27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5,952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3,741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3,263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1,786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67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307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1,412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54.7%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23.7%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47.7%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17.2%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1797973371"/>
                  </a:ext>
                </a:extLst>
              </a:tr>
              <a:tr h="146602">
                <a:tc>
                  <a:txBody>
                    <a:bodyPr/>
                    <a:lstStyle/>
                    <a:p>
                      <a:pPr algn="r" fontAlgn="b">
                        <a:buNone/>
                      </a:pPr>
                      <a:r>
                        <a:rPr lang="ja-JP" sz="600" u="none" strike="noStrike">
                          <a:effectLst/>
                        </a:rPr>
                        <a:t>28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9,760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6,123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5,322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2,932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111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462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2,351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55.1%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24.1%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47.9%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38.4%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15.8%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4129038312"/>
                  </a:ext>
                </a:extLst>
              </a:tr>
              <a:tr h="146602">
                <a:tc>
                  <a:txBody>
                    <a:bodyPr/>
                    <a:lstStyle/>
                    <a:p>
                      <a:pPr algn="r" fontAlgn="b">
                        <a:buNone/>
                      </a:pPr>
                      <a:r>
                        <a:rPr lang="ja-JP" sz="600" u="none" strike="noStrike">
                          <a:effectLst/>
                        </a:rPr>
                        <a:t>29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15,139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9,637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8,321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4,488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168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748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3,580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53.9%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29.6%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23.6%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46.6%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16.7%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2296445403"/>
                  </a:ext>
                </a:extLst>
              </a:tr>
              <a:tr h="146602">
                <a:tc>
                  <a:txBody>
                    <a:bodyPr/>
                    <a:lstStyle/>
                    <a:p>
                      <a:pPr algn="r" fontAlgn="b">
                        <a:buNone/>
                      </a:pPr>
                      <a:r>
                        <a:rPr lang="ja-JP" sz="600" u="none" strike="noStrike">
                          <a:effectLst/>
                        </a:rPr>
                        <a:t>30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19,667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12,708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11,081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5,917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226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1,029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4,625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53.4%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23.5%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46.6%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36.4%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17.4%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3.82%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582840192"/>
                  </a:ext>
                </a:extLst>
              </a:tr>
              <a:tr h="146602">
                <a:tc>
                  <a:txBody>
                    <a:bodyPr/>
                    <a:lstStyle/>
                    <a:p>
                      <a:pPr algn="r" fontAlgn="b">
                        <a:buNone/>
                      </a:pPr>
                      <a:r>
                        <a:rPr lang="ja-JP" sz="600" u="none" strike="noStrike">
                          <a:effectLst/>
                        </a:rPr>
                        <a:t>31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22,756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15,029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13,110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6,947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259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1,267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5,438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53.0%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23.9%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46.2%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36.2%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18.2%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225280663"/>
                  </a:ext>
                </a:extLst>
              </a:tr>
              <a:tr h="146602">
                <a:tc>
                  <a:txBody>
                    <a:bodyPr/>
                    <a:lstStyle/>
                    <a:p>
                      <a:pPr algn="r" fontAlgn="b">
                        <a:buNone/>
                      </a:pPr>
                      <a:r>
                        <a:rPr lang="ja-JP" sz="600" u="none" strike="noStrike">
                          <a:effectLst/>
                        </a:rPr>
                        <a:t>32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26,064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17,490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15,127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7,771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276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1,449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6,055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51.4%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29.8%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23.2%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44.4%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34.6%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18.6%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3.55%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4252134915"/>
                  </a:ext>
                </a:extLst>
              </a:tr>
              <a:tr h="146602">
                <a:tc>
                  <a:txBody>
                    <a:bodyPr/>
                    <a:lstStyle/>
                    <a:p>
                      <a:pPr algn="r" fontAlgn="b">
                        <a:buNone/>
                      </a:pPr>
                      <a:r>
                        <a:rPr lang="ja-JP" sz="600" u="none" strike="noStrike">
                          <a:effectLst/>
                        </a:rPr>
                        <a:t>33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28,442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19,171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16,585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8,348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325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1,582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6,474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50.3%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29.4%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22.8%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43.5%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33.8%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19.0%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3.89%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154588954"/>
                  </a:ext>
                </a:extLst>
              </a:tr>
              <a:tr h="146602">
                <a:tc>
                  <a:txBody>
                    <a:bodyPr/>
                    <a:lstStyle/>
                    <a:p>
                      <a:pPr algn="r" fontAlgn="b">
                        <a:buNone/>
                      </a:pPr>
                      <a:r>
                        <a:rPr lang="ja-JP" sz="600" u="none" strike="noStrike">
                          <a:effectLst/>
                        </a:rPr>
                        <a:t>34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32,158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21,659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18,516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9,130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347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1,860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6,943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49.3%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28.4%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21.6%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42.2%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32.1%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3.80%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051414400"/>
                  </a:ext>
                </a:extLst>
              </a:tr>
              <a:tr h="146602">
                <a:tc>
                  <a:txBody>
                    <a:bodyPr/>
                    <a:lstStyle/>
                    <a:p>
                      <a:pPr algn="r" fontAlgn="b">
                        <a:buNone/>
                      </a:pPr>
                      <a:r>
                        <a:rPr lang="ja-JP" sz="600" u="none" strike="noStrike">
                          <a:effectLst/>
                        </a:rPr>
                        <a:t>35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35,504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24,080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20,465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9,733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424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2,125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7,265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47.6%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27.4%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40.4%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21.8%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4.36%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906871826"/>
                  </a:ext>
                </a:extLst>
              </a:tr>
              <a:tr h="146602">
                <a:tc>
                  <a:txBody>
                    <a:bodyPr/>
                    <a:lstStyle/>
                    <a:p>
                      <a:pPr algn="r" fontAlgn="b">
                        <a:buNone/>
                      </a:pPr>
                      <a:r>
                        <a:rPr lang="ja-JP" sz="600" u="none" strike="noStrike">
                          <a:effectLst/>
                        </a:rPr>
                        <a:t>36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35,970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24,760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20,569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9,551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408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2,122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7,087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46.4%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26.6%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19.7%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38.6%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28.6%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22.2%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4.27%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356444198"/>
                  </a:ext>
                </a:extLst>
              </a:tr>
              <a:tr h="146602">
                <a:tc>
                  <a:txBody>
                    <a:bodyPr/>
                    <a:lstStyle/>
                    <a:p>
                      <a:pPr algn="r" fontAlgn="b">
                        <a:buNone/>
                      </a:pPr>
                      <a:r>
                        <a:rPr lang="ja-JP" sz="600" u="none" strike="noStrike">
                          <a:effectLst/>
                        </a:rPr>
                        <a:t>37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35,979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24,727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20,142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8,960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416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2,187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6,472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44.5%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24.9%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18.0%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36.2%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26.2%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24.4%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4.64%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278041474"/>
                  </a:ext>
                </a:extLst>
              </a:tr>
              <a:tr h="146602">
                <a:tc>
                  <a:txBody>
                    <a:bodyPr/>
                    <a:lstStyle/>
                    <a:p>
                      <a:pPr algn="r" fontAlgn="b">
                        <a:buNone/>
                      </a:pPr>
                      <a:r>
                        <a:rPr lang="ja-JP" sz="600" u="none" strike="noStrike">
                          <a:effectLst/>
                        </a:rPr>
                        <a:t>38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38,777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26,782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21,058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8,798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393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2,375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6,111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41.8%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22.7%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15.8%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32.9%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22.8%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27.0%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4.47%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530838523"/>
                  </a:ext>
                </a:extLst>
              </a:tr>
              <a:tr h="146602">
                <a:tc>
                  <a:txBody>
                    <a:bodyPr/>
                    <a:lstStyle/>
                    <a:p>
                      <a:pPr algn="r" fontAlgn="b">
                        <a:buNone/>
                      </a:pPr>
                      <a:r>
                        <a:rPr lang="ja-JP" sz="600" u="none" strike="noStrike">
                          <a:effectLst/>
                        </a:rPr>
                        <a:t>39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45,124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30,699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23,042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8,829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345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2,673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5,828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38.3%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19.6%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12.9%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28.8%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19.0%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3.91%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903519026"/>
                  </a:ext>
                </a:extLst>
              </a:tr>
              <a:tr h="146602">
                <a:tc>
                  <a:txBody>
                    <a:bodyPr/>
                    <a:lstStyle/>
                    <a:p>
                      <a:pPr algn="r" fontAlgn="b">
                        <a:buNone/>
                      </a:pPr>
                      <a:r>
                        <a:rPr lang="ja-JP" sz="600" u="none" strike="noStrike">
                          <a:effectLst/>
                        </a:rPr>
                        <a:t>40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44,315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31,146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22,046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7,758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404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2,680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4,821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35.2%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17.5%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10.9%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24.9%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15.5%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34.5%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5.21%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620545293"/>
                  </a:ext>
                </a:extLst>
              </a:tr>
              <a:tr h="146602">
                <a:tc>
                  <a:txBody>
                    <a:bodyPr/>
                    <a:lstStyle/>
                    <a:p>
                      <a:pPr algn="r" fontAlgn="b">
                        <a:buNone/>
                      </a:pPr>
                      <a:r>
                        <a:rPr lang="ja-JP" sz="600" u="none" strike="noStrike">
                          <a:effectLst/>
                        </a:rPr>
                        <a:t>41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40,597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28,290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18,348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5,845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279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2,273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3,361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31.9%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14.4%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11.9%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38.9%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4.77%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2584899226"/>
                  </a:ext>
                </a:extLst>
              </a:tr>
              <a:tr h="146602">
                <a:tc>
                  <a:txBody>
                    <a:bodyPr/>
                    <a:lstStyle/>
                    <a:p>
                      <a:pPr algn="r" fontAlgn="b">
                        <a:buNone/>
                      </a:pPr>
                      <a:r>
                        <a:rPr lang="ja-JP" sz="600" u="none" strike="noStrike">
                          <a:effectLst/>
                        </a:rPr>
                        <a:t>42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41,447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29,198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17,235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4,610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202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1,966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2,493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26.7%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11.1%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15.8%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42.6%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4.38%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180190498"/>
                  </a:ext>
                </a:extLst>
              </a:tr>
              <a:tr h="146602">
                <a:tc>
                  <a:txBody>
                    <a:bodyPr/>
                    <a:lstStyle/>
                    <a:p>
                      <a:pPr algn="r" fontAlgn="b">
                        <a:buNone/>
                      </a:pPr>
                      <a:r>
                        <a:rPr lang="ja-JP" sz="600" u="none" strike="noStrike">
                          <a:effectLst/>
                        </a:rPr>
                        <a:t>43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24,872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17,988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10,556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2,193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90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1,023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1,099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20.8%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12.2%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46.6%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4.10%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560580957"/>
                  </a:ext>
                </a:extLst>
              </a:tr>
              <a:tr h="146602">
                <a:tc>
                  <a:txBody>
                    <a:bodyPr/>
                    <a:lstStyle/>
                    <a:p>
                      <a:pPr algn="r" fontAlgn="b">
                        <a:buNone/>
                      </a:pPr>
                      <a:r>
                        <a:rPr lang="ja-JP" sz="600" u="none" strike="noStrike">
                          <a:effectLst/>
                        </a:rPr>
                        <a:t>44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16,197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11,799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5,924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947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29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483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429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16.0%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51.0%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1348312880"/>
                  </a:ext>
                </a:extLst>
              </a:tr>
              <a:tr h="146602">
                <a:tc>
                  <a:txBody>
                    <a:bodyPr/>
                    <a:lstStyle/>
                    <a:p>
                      <a:pPr algn="r" fontAlgn="b">
                        <a:buNone/>
                      </a:pPr>
                      <a:r>
                        <a:rPr lang="ja-JP" sz="600" u="none" strike="noStrike">
                          <a:effectLst/>
                        </a:rPr>
                        <a:t>45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10,955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8,250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3,756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420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226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177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11.2%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53.8%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1.67%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1302714299"/>
                  </a:ext>
                </a:extLst>
              </a:tr>
              <a:tr h="146602">
                <a:tc>
                  <a:txBody>
                    <a:bodyPr/>
                    <a:lstStyle/>
                    <a:p>
                      <a:pPr algn="r" fontAlgn="b">
                        <a:buNone/>
                      </a:pPr>
                      <a:r>
                        <a:rPr lang="ja-JP" sz="600" u="none" strike="noStrike">
                          <a:effectLst/>
                        </a:rPr>
                        <a:t>46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6,857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5,396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2,244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191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108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71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8.5%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56.5%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3.66%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458100982"/>
                  </a:ext>
                </a:extLst>
              </a:tr>
              <a:tr h="146602">
                <a:tc>
                  <a:txBody>
                    <a:bodyPr/>
                    <a:lstStyle/>
                    <a:p>
                      <a:pPr algn="r" fontAlgn="b">
                        <a:buNone/>
                      </a:pPr>
                      <a:r>
                        <a:rPr lang="ja-JP" sz="600" u="none" strike="noStrike">
                          <a:effectLst/>
                        </a:rPr>
                        <a:t>47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3,686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2,963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1,224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76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27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6.2%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0.7%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0.9%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64.5%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1.32%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2224493973"/>
                  </a:ext>
                </a:extLst>
              </a:tr>
              <a:tr h="146602">
                <a:tc>
                  <a:txBody>
                    <a:bodyPr/>
                    <a:lstStyle/>
                    <a:p>
                      <a:pPr algn="r" fontAlgn="b">
                        <a:buNone/>
                      </a:pPr>
                      <a:r>
                        <a:rPr lang="ja-JP" sz="600" u="none" strike="noStrike">
                          <a:effectLst/>
                        </a:rPr>
                        <a:t>48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2,035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1,683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682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0.8%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56.4%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2.56%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360959408"/>
                  </a:ext>
                </a:extLst>
              </a:tr>
              <a:tr h="146602">
                <a:tc>
                  <a:txBody>
                    <a:bodyPr/>
                    <a:lstStyle/>
                    <a:p>
                      <a:pPr algn="r" fontAlgn="b">
                        <a:buNone/>
                      </a:pPr>
                      <a:r>
                        <a:rPr lang="ja-JP" sz="600" u="none" strike="noStrike">
                          <a:effectLst/>
                        </a:rPr>
                        <a:t>49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1,173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1,008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396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6</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33.3%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0.00%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3162947772"/>
                  </a:ext>
                </a:extLst>
              </a:tr>
              <a:tr h="146602">
                <a:tc>
                  <a:txBody>
                    <a:bodyPr/>
                    <a:lstStyle/>
                    <a:p>
                      <a:pPr algn="l" fontAlgn="b">
                        <a:buNone/>
                      </a:pPr>
                      <a:r>
                        <a:rPr lang="ja-JP" sz="600" u="none" strike="noStrike">
                          <a:effectLst/>
                        </a:rPr>
                        <a:t>50歳以上</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1,014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898</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401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10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5.0%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35.0%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0.00%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2080092023"/>
                  </a:ext>
                </a:extLst>
              </a:tr>
              <a:tr h="146602">
                <a:tc>
                  <a:txBody>
                    <a:bodyPr/>
                    <a:lstStyle/>
                    <a:p>
                      <a:pPr algn="l" fontAlgn="b">
                        <a:buNone/>
                      </a:pPr>
                      <a:r>
                        <a:rPr lang="ja-JP" sz="600" u="none" strike="noStrike">
                          <a:effectLst/>
                        </a:rPr>
                        <a:t>合計</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550,265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378,664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282,374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116,974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4,857</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29,300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ctr">
                        <a:buNone/>
                      </a:pPr>
                      <a:r>
                        <a:rPr lang="ja-JP" sz="600" u="none" strike="noStrike">
                          <a:effectLst/>
                        </a:rPr>
                        <a:t>83,491</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ctr"/>
                </a:tc>
                <a:tc>
                  <a:txBody>
                    <a:bodyPr/>
                    <a:lstStyle/>
                    <a:p>
                      <a:pPr algn="r" fontAlgn="b">
                        <a:buNone/>
                      </a:pPr>
                      <a:r>
                        <a:rPr lang="ja-JP" sz="600" u="none" strike="noStrike">
                          <a:effectLst/>
                        </a:rPr>
                        <a:t>41.4%</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21.3%</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15.2%</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30.9%</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22.0%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25.0%</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tc>
                  <a:txBody>
                    <a:bodyPr/>
                    <a:lstStyle/>
                    <a:p>
                      <a:pPr algn="r" fontAlgn="b">
                        <a:buNone/>
                      </a:pPr>
                      <a:r>
                        <a:rPr lang="ja-JP" sz="600" u="none" strike="noStrike">
                          <a:effectLst/>
                        </a:rPr>
                        <a:t>4.15%</a:t>
                      </a:r>
                      <a:endParaRPr lang="ja-JP" sz="600" b="0" i="0" u="none" strike="noStrike">
                        <a:solidFill>
                          <a:srgbClr val="000000"/>
                        </a:solidFill>
                        <a:effectLst/>
                        <a:latin typeface="ＭＳ Ｐゴシック" panose="020B0600070205080204" pitchFamily="34" charset="-128"/>
                        <a:ea typeface="ＭＳ Ｐゴシック" panose="020B0600070205080204" pitchFamily="34" charset="-128"/>
                      </a:endParaRPr>
                    </a:p>
                  </a:txBody>
                  <a:tcPr marL="0" marR="0" marT="0" marB="0" anchor="b"/>
                </a:tc>
                <a:extLst>
                  <a:ext uri="{0D108BD9-81ED-4DB2-BD59-A6C34878D82A}">
                    <a16:rowId xmlns:a16="http://schemas.microsoft.com/office/drawing/2014/main" val="215151321"/>
                  </a:ext>
                </a:extLst>
              </a:tr>
            </a:tbl>
          </a:graphicData>
        </a:graphic>
      </p:graphicFrame>
    </p:spTree>
    <p:extLst>
      <p:ext uri="{BB962C8B-B14F-4D97-AF65-F5344CB8AC3E}">
        <p14:creationId xmlns:p14="http://schemas.microsoft.com/office/powerpoint/2010/main" val="1962930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49DC2AC0-AAD8-4D02-D04D-961AFDA4BA00}"/>
              </a:ext>
            </a:extLst>
          </p:cNvPr>
          <p:cNvGraphicFramePr>
            <a:graphicFrameLocks noGrp="1"/>
          </p:cNvGraphicFramePr>
          <p:nvPr/>
        </p:nvGraphicFramePr>
        <p:xfrm>
          <a:off x="1581426" y="1192214"/>
          <a:ext cx="9012217" cy="5057775"/>
        </p:xfrm>
        <a:graphic>
          <a:graphicData uri="http://schemas.openxmlformats.org/drawingml/2006/table">
            <a:tbl>
              <a:tblPr>
                <a:solidFill>
                  <a:schemeClr val="bg1"/>
                </a:solidFill>
              </a:tblPr>
              <a:tblGrid>
                <a:gridCol w="1351437">
                  <a:extLst>
                    <a:ext uri="{9D8B030D-6E8A-4147-A177-3AD203B41FA5}">
                      <a16:colId xmlns:a16="http://schemas.microsoft.com/office/drawing/2014/main" val="396873425"/>
                    </a:ext>
                  </a:extLst>
                </a:gridCol>
                <a:gridCol w="7660780">
                  <a:extLst>
                    <a:ext uri="{9D8B030D-6E8A-4147-A177-3AD203B41FA5}">
                      <a16:colId xmlns:a16="http://schemas.microsoft.com/office/drawing/2014/main" val="1410739164"/>
                    </a:ext>
                  </a:extLst>
                </a:gridCol>
              </a:tblGrid>
              <a:tr h="337185">
                <a:tc>
                  <a:txBody>
                    <a:bodyPr/>
                    <a:lstStyle/>
                    <a:p>
                      <a:pPr algn="l" fontAlgn="ctr"/>
                      <a:r>
                        <a:rPr lang="en-US" sz="1100" b="0" i="0" u="none" strike="noStrike" cap="none" spc="0">
                          <a:solidFill>
                            <a:schemeClr val="tx1"/>
                          </a:solidFill>
                          <a:effectLst/>
                          <a:latin typeface="游ゴシック" panose="020B0400000000000000" pitchFamily="50" charset="-128"/>
                          <a:ea typeface="游ゴシック" panose="020B0400000000000000" pitchFamily="50" charset="-128"/>
                        </a:rPr>
                        <a:t>ART</a:t>
                      </a:r>
                    </a:p>
                  </a:txBody>
                  <a:tcPr marL="92607" marR="7420" marT="71236" marB="71236"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noFill/>
                  </a:tcPr>
                </a:tc>
                <a:tc>
                  <a:txBody>
                    <a:bodyPr/>
                    <a:lstStyle/>
                    <a:p>
                      <a:pPr algn="l" fontAlgn="ctr"/>
                      <a:r>
                        <a:rPr lang="zh-TW"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生殖補助医療</a:t>
                      </a:r>
                    </a:p>
                  </a:txBody>
                  <a:tcPr marL="92607" marR="7420" marT="71236" marB="71236"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3450339829"/>
                  </a:ext>
                </a:extLst>
              </a:tr>
              <a:tr h="337185">
                <a:tc>
                  <a:txBody>
                    <a:bodyPr/>
                    <a:lstStyle/>
                    <a:p>
                      <a:pPr algn="l" fontAlgn="ctr"/>
                      <a:r>
                        <a:rPr lang="en-US" sz="1100" b="0" i="0" u="none" strike="noStrike" cap="none" spc="0">
                          <a:solidFill>
                            <a:schemeClr val="tx1"/>
                          </a:solidFill>
                          <a:effectLst/>
                          <a:latin typeface="游ゴシック" panose="020B0400000000000000" pitchFamily="50" charset="-128"/>
                          <a:ea typeface="游ゴシック" panose="020B0400000000000000" pitchFamily="50" charset="-128"/>
                        </a:rPr>
                        <a:t>ET</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胚移植</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44474171"/>
                  </a:ext>
                </a:extLst>
              </a:tr>
              <a:tr h="337185">
                <a:tc>
                  <a:txBody>
                    <a:bodyPr/>
                    <a:lstStyle/>
                    <a:p>
                      <a:pPr algn="l" fontAlgn="ctr"/>
                      <a:r>
                        <a:rPr lang="en-US" sz="1100" b="0" i="0" u="none" strike="noStrike" cap="none" spc="0">
                          <a:solidFill>
                            <a:schemeClr val="tx1"/>
                          </a:solidFill>
                          <a:effectLst/>
                          <a:latin typeface="游ゴシック" panose="020B0400000000000000" pitchFamily="50" charset="-128"/>
                          <a:ea typeface="游ゴシック" panose="020B0400000000000000" pitchFamily="50" charset="-128"/>
                        </a:rPr>
                        <a:t>FET</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zh-TW" altLang="en-US" sz="1100" b="0" i="0" u="none" strike="noStrike" cap="none" spc="0" dirty="0">
                          <a:solidFill>
                            <a:schemeClr val="tx1"/>
                          </a:solidFill>
                          <a:effectLst/>
                          <a:latin typeface="游ゴシック" panose="020B0400000000000000" pitchFamily="50" charset="-128"/>
                          <a:ea typeface="游ゴシック" panose="020B0400000000000000" pitchFamily="50" charset="-128"/>
                        </a:rPr>
                        <a:t>凍結融解胚移植</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4064334025"/>
                  </a:ext>
                </a:extLst>
              </a:tr>
              <a:tr h="337185">
                <a:tc>
                  <a:txBody>
                    <a:bodyPr/>
                    <a:lstStyle/>
                    <a:p>
                      <a:pPr algn="l" fontAlgn="ctr"/>
                      <a:r>
                        <a:rPr lang="en-US" sz="1100" b="0" i="0" u="none" strike="noStrike" cap="none" spc="0">
                          <a:solidFill>
                            <a:schemeClr val="tx1"/>
                          </a:solidFill>
                          <a:effectLst/>
                          <a:latin typeface="游ゴシック" panose="020B0400000000000000" pitchFamily="50" charset="-128"/>
                          <a:ea typeface="游ゴシック" panose="020B0400000000000000" pitchFamily="50" charset="-128"/>
                        </a:rPr>
                        <a:t>GIFT</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配偶子（卵子・精子）卵管内移植</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211769271"/>
                  </a:ext>
                </a:extLst>
              </a:tr>
              <a:tr h="337185">
                <a:tc>
                  <a:txBody>
                    <a:bodyPr/>
                    <a:lstStyle/>
                    <a:p>
                      <a:pPr algn="l" fontAlgn="ctr"/>
                      <a:r>
                        <a:rPr lang="en-US" sz="1100" b="0" i="0" u="none" strike="noStrike" cap="none" spc="0">
                          <a:solidFill>
                            <a:schemeClr val="tx1"/>
                          </a:solidFill>
                          <a:effectLst/>
                          <a:latin typeface="游ゴシック" panose="020B0400000000000000" pitchFamily="50" charset="-128"/>
                          <a:ea typeface="游ゴシック" panose="020B0400000000000000" pitchFamily="50" charset="-128"/>
                        </a:rPr>
                        <a:t>ICSI</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zh-TW"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顕微授精（卵細胞質内精子注入法）</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140519090"/>
                  </a:ext>
                </a:extLst>
              </a:tr>
              <a:tr h="337185">
                <a:tc>
                  <a:txBody>
                    <a:bodyPr/>
                    <a:lstStyle/>
                    <a:p>
                      <a:pPr algn="l" fontAlgn="ctr"/>
                      <a:r>
                        <a:rPr lang="en-US" sz="1100" b="0" i="0" u="none" strike="noStrike" cap="none" spc="0">
                          <a:solidFill>
                            <a:schemeClr val="tx1"/>
                          </a:solidFill>
                          <a:effectLst/>
                          <a:latin typeface="游ゴシック" panose="020B0400000000000000" pitchFamily="50" charset="-128"/>
                          <a:ea typeface="游ゴシック" panose="020B0400000000000000" pitchFamily="50" charset="-128"/>
                        </a:rPr>
                        <a:t>IVF</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体外受精</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226841455"/>
                  </a:ext>
                </a:extLst>
              </a:tr>
              <a:tr h="337185">
                <a:tc>
                  <a:txBody>
                    <a:bodyPr/>
                    <a:lstStyle/>
                    <a:p>
                      <a:pPr algn="l" fontAlgn="ctr"/>
                      <a:r>
                        <a:rPr lang="en-US" sz="1100" b="0" i="0" u="none" strike="noStrike" cap="none" spc="0">
                          <a:solidFill>
                            <a:schemeClr val="tx1"/>
                          </a:solidFill>
                          <a:effectLst/>
                          <a:latin typeface="游ゴシック" panose="020B0400000000000000" pitchFamily="50" charset="-128"/>
                          <a:ea typeface="游ゴシック" panose="020B0400000000000000" pitchFamily="50" charset="-128"/>
                        </a:rPr>
                        <a:t>SPLIT</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en-US" altLang="ja-JP" sz="1100" b="0" i="0" u="none" strike="noStrike" cap="none" spc="0">
                          <a:solidFill>
                            <a:schemeClr val="tx1"/>
                          </a:solidFill>
                          <a:effectLst/>
                          <a:latin typeface="游ゴシック" panose="020B0400000000000000" pitchFamily="50" charset="-128"/>
                          <a:ea typeface="游ゴシック" panose="020B0400000000000000" pitchFamily="50" charset="-128"/>
                        </a:rPr>
                        <a:t>1</a:t>
                      </a: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回の採卵で採取できた卵子を</a:t>
                      </a:r>
                      <a:r>
                        <a:rPr lang="en-US" altLang="ja-JP" sz="1100" b="0" i="0" u="none" strike="noStrike" cap="none" spc="0">
                          <a:solidFill>
                            <a:schemeClr val="tx1"/>
                          </a:solidFill>
                          <a:effectLst/>
                          <a:latin typeface="游ゴシック" panose="020B0400000000000000" pitchFamily="50" charset="-128"/>
                          <a:ea typeface="游ゴシック" panose="020B0400000000000000" pitchFamily="50" charset="-128"/>
                        </a:rPr>
                        <a:t>2</a:t>
                      </a: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つのグループに分け、</a:t>
                      </a:r>
                      <a:r>
                        <a:rPr lang="en-US" altLang="ja-JP" sz="1100" b="0" i="0" u="none" strike="noStrike" cap="none" spc="0">
                          <a:solidFill>
                            <a:schemeClr val="tx1"/>
                          </a:solidFill>
                          <a:effectLst/>
                          <a:latin typeface="游ゴシック" panose="020B0400000000000000" pitchFamily="50" charset="-128"/>
                          <a:ea typeface="游ゴシック" panose="020B0400000000000000" pitchFamily="50" charset="-128"/>
                        </a:rPr>
                        <a:t>IVF</a:t>
                      </a: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と</a:t>
                      </a:r>
                      <a:r>
                        <a:rPr lang="en-US" altLang="ja-JP" sz="1100" b="0" i="0" u="none" strike="noStrike" cap="none" spc="0">
                          <a:solidFill>
                            <a:schemeClr val="tx1"/>
                          </a:solidFill>
                          <a:effectLst/>
                          <a:latin typeface="游ゴシック" panose="020B0400000000000000" pitchFamily="50" charset="-128"/>
                          <a:ea typeface="游ゴシック" panose="020B0400000000000000" pitchFamily="50" charset="-128"/>
                        </a:rPr>
                        <a:t>ICSI</a:t>
                      </a: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を行う方法</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4089946064"/>
                  </a:ext>
                </a:extLst>
              </a:tr>
              <a:tr h="337185">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移植周期数</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胚移植が実施された周期数</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2638477186"/>
                  </a:ext>
                </a:extLst>
              </a:tr>
              <a:tr h="337185">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採卵周期数</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ja-JP" altLang="en-US" sz="1100" b="0" i="0" u="none" strike="noStrike" cap="none" spc="0" dirty="0">
                          <a:solidFill>
                            <a:schemeClr val="tx1"/>
                          </a:solidFill>
                          <a:effectLst/>
                          <a:latin typeface="游ゴシック" panose="020B0400000000000000" pitchFamily="50" charset="-128"/>
                          <a:ea typeface="游ゴシック" panose="020B0400000000000000" pitchFamily="50" charset="-128"/>
                        </a:rPr>
                        <a:t>採卵が実施された周期数（新鮮胚移植周期・全胚凍結周期・胚が得られなかった周期を含む）</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3382439634"/>
                  </a:ext>
                </a:extLst>
              </a:tr>
              <a:tr h="337185">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生産周期数</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ja-JP" altLang="en-US" sz="1100" b="0" i="0" u="none" strike="noStrike" cap="none" spc="0" dirty="0">
                          <a:solidFill>
                            <a:schemeClr val="tx1"/>
                          </a:solidFill>
                          <a:effectLst/>
                          <a:latin typeface="游ゴシック" panose="020B0400000000000000" pitchFamily="50" charset="-128"/>
                          <a:ea typeface="游ゴシック" panose="020B0400000000000000" pitchFamily="50" charset="-128"/>
                        </a:rPr>
                        <a:t>出産（生産）に至った周期数</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338670284"/>
                  </a:ext>
                </a:extLst>
              </a:tr>
              <a:tr h="337185">
                <a:tc>
                  <a:txBody>
                    <a:bodyPr/>
                    <a:lstStyle/>
                    <a:p>
                      <a:pPr algn="l" fontAlgn="ctr"/>
                      <a:r>
                        <a:rPr lang="zh-TW"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全胚凍結周期</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採卵後周期のうち新鮮胚移植をすることなく全胚凍結を実施した周期</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3809144537"/>
                  </a:ext>
                </a:extLst>
              </a:tr>
              <a:tr h="337185">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総治療周期数</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ja-JP" altLang="en-US" sz="1100" b="0" i="0" u="none" strike="noStrike" cap="none" spc="0" dirty="0">
                          <a:solidFill>
                            <a:schemeClr val="tx1"/>
                          </a:solidFill>
                          <a:effectLst/>
                          <a:latin typeface="游ゴシック" panose="020B0400000000000000" pitchFamily="50" charset="-128"/>
                          <a:ea typeface="游ゴシック" panose="020B0400000000000000" pitchFamily="50" charset="-128"/>
                        </a:rPr>
                        <a:t>実施されたすべての周期数</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3910801487"/>
                  </a:ext>
                </a:extLst>
              </a:tr>
              <a:tr h="337185">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胎嚢</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妊娠初期に妊卵の外周が環状の構造として超音波断層像に描出される部分をいう</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235487132"/>
                  </a:ext>
                </a:extLst>
              </a:tr>
              <a:tr h="337185">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多胎</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l" fontAlgn="ctr"/>
                      <a:r>
                        <a:rPr lang="en-US" altLang="ja-JP" sz="1100" b="0" i="0" u="none" strike="noStrike" cap="none" spc="0" dirty="0">
                          <a:solidFill>
                            <a:schemeClr val="tx1"/>
                          </a:solidFill>
                          <a:effectLst/>
                          <a:latin typeface="游ゴシック" panose="020B0400000000000000" pitchFamily="50" charset="-128"/>
                          <a:ea typeface="游ゴシック" panose="020B0400000000000000" pitchFamily="50" charset="-128"/>
                        </a:rPr>
                        <a:t>2</a:t>
                      </a:r>
                      <a:r>
                        <a:rPr lang="ja-JP" altLang="en-US" sz="1100" b="0" i="0" u="none" strike="noStrike" cap="none" spc="0" dirty="0">
                          <a:solidFill>
                            <a:schemeClr val="tx1"/>
                          </a:solidFill>
                          <a:effectLst/>
                          <a:latin typeface="游ゴシック" panose="020B0400000000000000" pitchFamily="50" charset="-128"/>
                          <a:ea typeface="游ゴシック" panose="020B0400000000000000" pitchFamily="50" charset="-128"/>
                        </a:rPr>
                        <a:t>つ以上の胎芽・胎児が同時に子宮内に存在する状態</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692158603"/>
                  </a:ext>
                </a:extLst>
              </a:tr>
              <a:tr h="337185">
                <a:tc>
                  <a:txBody>
                    <a:bodyPr/>
                    <a:lstStyle/>
                    <a:p>
                      <a:pPr algn="l" fontAlgn="ctr"/>
                      <a:r>
                        <a:rPr lang="ja-JP" altLang="en-US" sz="1100" b="0" i="0" u="none" strike="noStrike" cap="none" spc="0">
                          <a:solidFill>
                            <a:schemeClr val="tx1"/>
                          </a:solidFill>
                          <a:effectLst/>
                          <a:latin typeface="游ゴシック" panose="020B0400000000000000" pitchFamily="50" charset="-128"/>
                          <a:ea typeface="游ゴシック" panose="020B0400000000000000" pitchFamily="50" charset="-128"/>
                        </a:rPr>
                        <a:t>妊娠周期数</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noFill/>
                  </a:tcPr>
                </a:tc>
                <a:tc>
                  <a:txBody>
                    <a:bodyPr/>
                    <a:lstStyle/>
                    <a:p>
                      <a:pPr algn="l" fontAlgn="ctr"/>
                      <a:r>
                        <a:rPr lang="ja-JP" altLang="en-US" sz="1100" b="0" i="0" u="none" strike="noStrike" cap="none" spc="0" dirty="0">
                          <a:solidFill>
                            <a:schemeClr val="tx1"/>
                          </a:solidFill>
                          <a:effectLst/>
                          <a:latin typeface="游ゴシック" panose="020B0400000000000000" pitchFamily="50" charset="-128"/>
                          <a:ea typeface="游ゴシック" panose="020B0400000000000000" pitchFamily="50" charset="-128"/>
                        </a:rPr>
                        <a:t>妊娠が成立した周期数（胎嚢が確認された周期）</a:t>
                      </a:r>
                    </a:p>
                  </a:txBody>
                  <a:tcPr marL="92607" marR="7420" marT="71236" marB="71236"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noFill/>
                  </a:tcPr>
                </a:tc>
                <a:extLst>
                  <a:ext uri="{0D108BD9-81ED-4DB2-BD59-A6C34878D82A}">
                    <a16:rowId xmlns:a16="http://schemas.microsoft.com/office/drawing/2014/main" val="975567908"/>
                  </a:ext>
                </a:extLst>
              </a:tr>
            </a:tbl>
          </a:graphicData>
        </a:graphic>
      </p:graphicFrame>
      <p:sp>
        <p:nvSpPr>
          <p:cNvPr id="4" name="テキスト ボックス 3">
            <a:extLst>
              <a:ext uri="{FF2B5EF4-FFF2-40B4-BE49-F238E27FC236}">
                <a16:creationId xmlns:a16="http://schemas.microsoft.com/office/drawing/2014/main" id="{BC3285D6-3D19-0D2F-9B48-91A294CA679B}"/>
              </a:ext>
            </a:extLst>
          </p:cNvPr>
          <p:cNvSpPr txBox="1"/>
          <p:nvPr/>
        </p:nvSpPr>
        <p:spPr>
          <a:xfrm>
            <a:off x="3021696" y="223290"/>
            <a:ext cx="6359433" cy="769441"/>
          </a:xfrm>
          <a:prstGeom prst="rect">
            <a:avLst/>
          </a:prstGeom>
          <a:noFill/>
        </p:spPr>
        <p:txBody>
          <a:bodyPr wrap="none" rtlCol="0">
            <a:spAutoFit/>
          </a:bodyPr>
          <a:lstStyle/>
          <a:p>
            <a:r>
              <a:rPr kumimoji="1" lang="en-US" altLang="ja-JP" sz="4400" dirty="0">
                <a:latin typeface="游ゴシック" panose="020B0400000000000000" pitchFamily="50" charset="-128"/>
                <a:ea typeface="游ゴシック" panose="020B0400000000000000" pitchFamily="50" charset="-128"/>
              </a:rPr>
              <a:t>ART</a:t>
            </a:r>
            <a:r>
              <a:rPr kumimoji="1" lang="ja-JP" altLang="en-US" sz="4400" dirty="0">
                <a:latin typeface="游ゴシック" panose="020B0400000000000000" pitchFamily="50" charset="-128"/>
                <a:ea typeface="游ゴシック" panose="020B0400000000000000" pitchFamily="50" charset="-128"/>
              </a:rPr>
              <a:t>データブック用語集</a:t>
            </a:r>
            <a:endParaRPr kumimoji="1" lang="en-US" altLang="ja-JP" sz="44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419913452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Yu Gothic"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ホワイ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Yu Gothic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Yu Gothic"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6478</TotalTime>
  <Words>1689</Words>
  <Application>Microsoft Office PowerPoint</Application>
  <PresentationFormat>ワイド画面</PresentationFormat>
  <Paragraphs>1298</Paragraphs>
  <Slides>15</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2</vt:i4>
      </vt:variant>
      <vt:variant>
        <vt:lpstr>スライド タイトル</vt:lpstr>
      </vt:variant>
      <vt:variant>
        <vt:i4>15</vt:i4>
      </vt:variant>
    </vt:vector>
  </HeadingPairs>
  <TitlesOfParts>
    <vt:vector size="27" baseType="lpstr">
      <vt:lpstr>ＭＳ Ｐゴシック</vt:lpstr>
      <vt:lpstr>ＭＳ Ｐ明朝</vt:lpstr>
      <vt:lpstr>ＭＳ 明朝</vt:lpstr>
      <vt:lpstr>Yu Gothic</vt:lpstr>
      <vt:lpstr>Yu Gothic</vt:lpstr>
      <vt:lpstr>游ゴシック Light</vt:lpstr>
      <vt:lpstr>Arial</vt:lpstr>
      <vt:lpstr>Calibri</vt:lpstr>
      <vt:lpstr>Century</vt:lpstr>
      <vt:lpstr>Times New Roman</vt:lpstr>
      <vt:lpstr>Office テーマ</vt:lpstr>
      <vt:lpstr>デザインの設定</vt:lpstr>
      <vt:lpstr>2024年 体外受精・胚移植等の臨床実施成績</vt:lpstr>
      <vt:lpstr>年別　治療周期数</vt:lpstr>
      <vt:lpstr>年別　出生児数</vt:lpstr>
      <vt:lpstr>年別　周期数</vt:lpstr>
      <vt:lpstr>ART治療周期数　2024</vt:lpstr>
      <vt:lpstr>ART妊娠率・生産率・流産率　2024</vt:lpstr>
      <vt:lpstr>ART妊娠率・生産率・流産率　2024</vt:lpstr>
      <vt:lpstr>2024</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治療総数　2007</dc:title>
  <dc:creator>桑原 章</dc:creator>
  <cp:lastModifiedBy>鹿子嶋 里香</cp:lastModifiedBy>
  <cp:revision>180</cp:revision>
  <cp:lastPrinted>2026-08-23T09:13:59Z</cp:lastPrinted>
  <dcterms:created xsi:type="dcterms:W3CDTF">2009-10-01T02:10:17Z</dcterms:created>
  <dcterms:modified xsi:type="dcterms:W3CDTF">2026-08-27T07:32:46Z</dcterms:modified>
</cp:coreProperties>
</file>