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handoutMasterIdLst>
    <p:handoutMasterId r:id="rId22"/>
  </p:handoutMasterIdLst>
  <p:sldIdLst>
    <p:sldId id="406" r:id="rId3"/>
    <p:sldId id="447" r:id="rId4"/>
    <p:sldId id="448" r:id="rId5"/>
    <p:sldId id="399" r:id="rId6"/>
    <p:sldId id="449" r:id="rId7"/>
    <p:sldId id="450" r:id="rId8"/>
    <p:sldId id="451" r:id="rId9"/>
    <p:sldId id="456" r:id="rId10"/>
    <p:sldId id="458" r:id="rId11"/>
    <p:sldId id="459" r:id="rId12"/>
    <p:sldId id="457" r:id="rId13"/>
    <p:sldId id="462" r:id="rId14"/>
    <p:sldId id="445" r:id="rId15"/>
    <p:sldId id="404" r:id="rId16"/>
    <p:sldId id="454" r:id="rId17"/>
    <p:sldId id="402" r:id="rId18"/>
    <p:sldId id="403" r:id="rId19"/>
    <p:sldId id="405" r:id="rId20"/>
  </p:sldIdLst>
  <p:sldSz cx="12192000" cy="6858000"/>
  <p:notesSz cx="6858000" cy="9144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20" autoAdjust="0"/>
    <p:restoredTop sz="97345"/>
  </p:normalViewPr>
  <p:slideViewPr>
    <p:cSldViewPr snapToGrid="0" snapToObjects="1">
      <p:cViewPr>
        <p:scale>
          <a:sx n="100" d="100"/>
          <a:sy n="100" d="100"/>
        </p:scale>
        <p:origin x="792" y="288"/>
      </p:cViewPr>
      <p:guideLst>
        <p:guide orient="horz" pos="2160"/>
        <p:guide pos="384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kuwahara\Dropbox\2018-2022%20JSOG-ART\2023%20JSOG-ART\&#24038;&#20316;&#26989;&#29992;\&#12486;&#12441;&#12540;&#12479;&#12501;&#12441;&#12483;&#12463;2023\2023&#24180;&#12288;&#12463;&#12441;&#12521;&#12501;&#12398;&#20803;(2007-2023&#65289;v1.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amari\OneDrive\&#12487;&#12473;&#12463;&#12488;&#12483;&#12503;\2022ART&#12487;&#12540;&#12479;&#12502;&#12483;&#12463;&#36861;&#21152;&#35299;&#26512;\&#26032;&#39854;&#21608;&#26399;&#12395;&#12362;&#12369;&#12427;&#21608;&#26399;&#31649;&#29702;&#26041;&#27861;&#12398;&#20869;&#35379;%202022.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Users\kuwahara\Dropbox\%20AKAK\2017%20JSOG-ART\2017%20&#12463;&#12441;&#12521;&#12501;\&#24180;&#40802;&#21029;&#21050;&#28608;&#27861;&#21029;&#12288;2017.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mari\OneDrive\&#12487;&#12473;&#12463;&#12488;&#12483;&#12503;\2022ART&#12487;&#12540;&#12479;&#12502;&#12483;&#12463;&#36861;&#21152;&#35299;&#26512;\&#26032;&#39854;&#21608;&#26399;&#12395;&#12362;&#12369;&#12427;&#21608;&#26399;&#31649;&#29702;&#26041;&#27861;&#12398;&#20869;&#35379;%202022.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Users\kuwahara\Dropbox\2018-2022%20JSOG-ART\2023%20JSOG-ART\&#24038;&#20316;&#26989;&#29992;\&#12486;&#12441;&#12540;&#12479;&#12501;&#12441;&#12483;&#12463;2023\2023&#24180;&#12288;&#12463;&#12441;&#12521;&#12501;&#12398;&#20803;(2007-2023&#65289;v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kuwahara\Dropbox\2018-2022%20JSOG-ART\2023%20JSOG-ART\&#24038;&#20316;&#26989;&#29992;\&#12486;&#12441;&#12540;&#12479;&#12501;&#12441;&#12483;&#12463;2023\2023&#24180;&#12288;&#12463;&#12441;&#12521;&#12501;&#12398;&#20803;(2007-2023&#65289;v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kuwahara\Dropbox\2018-2022%20JSOG-ART\2023%20JSOG-ART\&#24038;&#20316;&#26989;&#29992;\&#12486;&#12441;&#12540;&#12479;&#12501;&#12441;&#12483;&#12463;2023\2023&#24180;&#12288;&#12463;&#12441;&#12521;&#12501;&#12398;&#20803;(2007-2023&#65289;v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kuwahara\Dropbox\2018-2022%20JSOG-ART\2023%20JSOG-ART\&#24038;&#20316;&#26989;&#29992;\&#12486;&#12441;&#12540;&#12479;&#12501;&#12441;&#12483;&#12463;2023\2023&#24180;&#12288;&#12463;&#12441;&#12521;&#12501;&#12398;&#20803;(2007-2023&#65289;v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kuwahara\Dropbox\%20AKAK\2017%20JSOG-ART\2017%20&#12463;&#12441;&#12521;&#12501;\&#24180;&#40802;&#21029;&#21050;&#28608;&#27861;&#21029;&#12288;2017.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mari\OneDrive\&#12487;&#12473;&#12463;&#12488;&#12483;&#12503;\2022ART&#12487;&#12540;&#12479;&#12502;&#12483;&#12463;&#36861;&#21152;&#35299;&#26512;\&#26032;&#39854;&#21608;&#26399;&#12395;&#12362;&#12369;&#12427;&#21608;&#26399;&#31649;&#29702;&#26041;&#27861;&#12398;&#20869;&#35379;%202022.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Users\kuwahara\Dropbox\%20AKAK\2017%20JSOG-ART\2017%20&#12463;&#12441;&#12521;&#12501;\&#24180;&#40802;&#21029;&#21050;&#28608;&#27861;&#21029;&#12288;201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385536336646"/>
          <c:y val="3.4482758620689599E-2"/>
          <c:w val="0.86255437588743999"/>
          <c:h val="0.83224482549760903"/>
        </c:manualLayout>
      </c:layout>
      <c:barChart>
        <c:barDir val="col"/>
        <c:grouping val="stacked"/>
        <c:varyColors val="0"/>
        <c:ser>
          <c:idx val="0"/>
          <c:order val="0"/>
          <c:tx>
            <c:strRef>
              <c:f>'年別　周期数・数字 (2023)'!$AC$45</c:f>
              <c:strCache>
                <c:ptCount val="1"/>
                <c:pt idx="0">
                  <c:v>IVF周期</c:v>
                </c:pt>
              </c:strCache>
            </c:strRef>
          </c:tx>
          <c:invertIfNegative val="0"/>
          <c:cat>
            <c:numRef>
              <c:f>'年別　周期数・数字 (2023)'!$AB$62:$AB$84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'年別　周期数・数字 (2023)'!$AC$62:$AC$84</c:f>
              <c:numCache>
                <c:formatCode>#,##0_);[Red]\(#,##0\)</c:formatCode>
                <c:ptCount val="23"/>
                <c:pt idx="0">
                  <c:v>32676</c:v>
                </c:pt>
                <c:pt idx="1">
                  <c:v>34953</c:v>
                </c:pt>
                <c:pt idx="2">
                  <c:v>38575</c:v>
                </c:pt>
                <c:pt idx="3">
                  <c:v>41619</c:v>
                </c:pt>
                <c:pt idx="4">
                  <c:v>42822</c:v>
                </c:pt>
                <c:pt idx="5">
                  <c:v>44778</c:v>
                </c:pt>
                <c:pt idx="6">
                  <c:v>53873</c:v>
                </c:pt>
                <c:pt idx="7">
                  <c:v>59148</c:v>
                </c:pt>
                <c:pt idx="8">
                  <c:v>63083</c:v>
                </c:pt>
                <c:pt idx="9">
                  <c:v>67714</c:v>
                </c:pt>
                <c:pt idx="10">
                  <c:v>71422</c:v>
                </c:pt>
                <c:pt idx="11">
                  <c:v>82108</c:v>
                </c:pt>
                <c:pt idx="12">
                  <c:v>89950</c:v>
                </c:pt>
                <c:pt idx="13">
                  <c:v>92269</c:v>
                </c:pt>
                <c:pt idx="14">
                  <c:v>93614</c:v>
                </c:pt>
                <c:pt idx="15">
                  <c:v>94566</c:v>
                </c:pt>
                <c:pt idx="16">
                  <c:v>91516</c:v>
                </c:pt>
                <c:pt idx="17">
                  <c:v>92552</c:v>
                </c:pt>
                <c:pt idx="18">
                  <c:v>88074</c:v>
                </c:pt>
                <c:pt idx="19">
                  <c:v>82883</c:v>
                </c:pt>
                <c:pt idx="20">
                  <c:v>88362</c:v>
                </c:pt>
                <c:pt idx="21">
                  <c:v>91402</c:v>
                </c:pt>
                <c:pt idx="22">
                  <c:v>89854</c:v>
                </c:pt>
              </c:numCache>
            </c:numRef>
          </c:val>
          <c:extLst>
            <c:ext xmlns:c16="http://schemas.microsoft.com/office/drawing/2014/chart" uri="{C3380CC4-5D6E-409C-BE32-E72D297353CC}">
              <c16:uniqueId val="{00000000-315D-BF48-BD38-AC8CD30D7348}"/>
            </c:ext>
          </c:extLst>
        </c:ser>
        <c:ser>
          <c:idx val="1"/>
          <c:order val="1"/>
          <c:tx>
            <c:strRef>
              <c:f>'年別　周期数・数字 (2023)'!$AD$45</c:f>
              <c:strCache>
                <c:ptCount val="1"/>
                <c:pt idx="0">
                  <c:v>ICSI周期</c:v>
                </c:pt>
              </c:strCache>
            </c:strRef>
          </c:tx>
          <c:invertIfNegative val="0"/>
          <c:cat>
            <c:numRef>
              <c:f>'年別　周期数・数字 (2023)'!$AB$62:$AB$84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'年別　周期数・数字 (2023)'!$AD$62:$AD$84</c:f>
              <c:numCache>
                <c:formatCode>#,##0_);[Red]\(#,##0\)</c:formatCode>
                <c:ptCount val="23"/>
                <c:pt idx="0">
                  <c:v>30369</c:v>
                </c:pt>
                <c:pt idx="1">
                  <c:v>34824</c:v>
                </c:pt>
                <c:pt idx="2">
                  <c:v>38871</c:v>
                </c:pt>
                <c:pt idx="3">
                  <c:v>44698</c:v>
                </c:pt>
                <c:pt idx="4">
                  <c:v>47579</c:v>
                </c:pt>
                <c:pt idx="5">
                  <c:v>52539</c:v>
                </c:pt>
                <c:pt idx="6">
                  <c:v>61813</c:v>
                </c:pt>
                <c:pt idx="7">
                  <c:v>71350</c:v>
                </c:pt>
                <c:pt idx="8">
                  <c:v>76790</c:v>
                </c:pt>
                <c:pt idx="9">
                  <c:v>90677</c:v>
                </c:pt>
                <c:pt idx="10">
                  <c:v>102473</c:v>
                </c:pt>
                <c:pt idx="11">
                  <c:v>125229</c:v>
                </c:pt>
                <c:pt idx="12">
                  <c:v>134871</c:v>
                </c:pt>
                <c:pt idx="13">
                  <c:v>144247</c:v>
                </c:pt>
                <c:pt idx="14">
                  <c:v>155797</c:v>
                </c:pt>
                <c:pt idx="15">
                  <c:v>161262</c:v>
                </c:pt>
                <c:pt idx="16">
                  <c:v>157709</c:v>
                </c:pt>
                <c:pt idx="17">
                  <c:v>158859</c:v>
                </c:pt>
                <c:pt idx="18">
                  <c:v>154824</c:v>
                </c:pt>
                <c:pt idx="19">
                  <c:v>151732</c:v>
                </c:pt>
                <c:pt idx="20">
                  <c:v>170350</c:v>
                </c:pt>
                <c:pt idx="21">
                  <c:v>187816</c:v>
                </c:pt>
                <c:pt idx="22">
                  <c:v>195657</c:v>
                </c:pt>
              </c:numCache>
            </c:numRef>
          </c:val>
          <c:extLst>
            <c:ext xmlns:c16="http://schemas.microsoft.com/office/drawing/2014/chart" uri="{C3380CC4-5D6E-409C-BE32-E72D297353CC}">
              <c16:uniqueId val="{00000001-315D-BF48-BD38-AC8CD30D7348}"/>
            </c:ext>
          </c:extLst>
        </c:ser>
        <c:ser>
          <c:idx val="2"/>
          <c:order val="2"/>
          <c:tx>
            <c:strRef>
              <c:f>'年別　周期数・数字 (2023)'!$AE$45</c:f>
              <c:strCache>
                <c:ptCount val="1"/>
                <c:pt idx="0">
                  <c:v>FET周期</c:v>
                </c:pt>
              </c:strCache>
            </c:strRef>
          </c:tx>
          <c:invertIfNegative val="0"/>
          <c:cat>
            <c:numRef>
              <c:f>'年別　周期数・数字 (2023)'!$AB$62:$AB$84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'年別　周期数・数字 (2023)'!$AE$62:$AE$84</c:f>
              <c:numCache>
                <c:formatCode>#,##0_);[Red]\(#,##0\)</c:formatCode>
                <c:ptCount val="23"/>
                <c:pt idx="0">
                  <c:v>13034</c:v>
                </c:pt>
                <c:pt idx="1">
                  <c:v>15887</c:v>
                </c:pt>
                <c:pt idx="2">
                  <c:v>24459</c:v>
                </c:pt>
                <c:pt idx="3">
                  <c:v>30287</c:v>
                </c:pt>
                <c:pt idx="4">
                  <c:v>35069</c:v>
                </c:pt>
                <c:pt idx="5">
                  <c:v>42171</c:v>
                </c:pt>
                <c:pt idx="6">
                  <c:v>45478</c:v>
                </c:pt>
                <c:pt idx="7">
                  <c:v>60115</c:v>
                </c:pt>
                <c:pt idx="8">
                  <c:v>73927</c:v>
                </c:pt>
                <c:pt idx="9">
                  <c:v>83770</c:v>
                </c:pt>
                <c:pt idx="10">
                  <c:v>95764</c:v>
                </c:pt>
                <c:pt idx="11">
                  <c:v>119089</c:v>
                </c:pt>
                <c:pt idx="12">
                  <c:v>141335</c:v>
                </c:pt>
                <c:pt idx="13">
                  <c:v>157229</c:v>
                </c:pt>
                <c:pt idx="14">
                  <c:v>174740</c:v>
                </c:pt>
                <c:pt idx="15">
                  <c:v>191962</c:v>
                </c:pt>
                <c:pt idx="16">
                  <c:v>198985</c:v>
                </c:pt>
                <c:pt idx="17">
                  <c:v>203482</c:v>
                </c:pt>
                <c:pt idx="18">
                  <c:v>215203</c:v>
                </c:pt>
                <c:pt idx="19">
                  <c:v>215285</c:v>
                </c:pt>
                <c:pt idx="20">
                  <c:v>239428</c:v>
                </c:pt>
                <c:pt idx="21">
                  <c:v>264412</c:v>
                </c:pt>
                <c:pt idx="22">
                  <c:v>276153</c:v>
                </c:pt>
              </c:numCache>
            </c:numRef>
          </c:val>
          <c:extLst>
            <c:ext xmlns:c16="http://schemas.microsoft.com/office/drawing/2014/chart" uri="{C3380CC4-5D6E-409C-BE32-E72D297353CC}">
              <c16:uniqueId val="{00000002-315D-BF48-BD38-AC8CD30D7348}"/>
            </c:ext>
          </c:extLst>
        </c:ser>
        <c:dLbls>
          <c:showLegendKey val="0"/>
          <c:showVal val="0"/>
          <c:showCatName val="0"/>
          <c:showSerName val="0"/>
          <c:showPercent val="0"/>
          <c:showBubbleSize val="0"/>
        </c:dLbls>
        <c:gapWidth val="150"/>
        <c:overlap val="100"/>
        <c:axId val="908767488"/>
        <c:axId val="908770032"/>
      </c:barChart>
      <c:catAx>
        <c:axId val="908767488"/>
        <c:scaling>
          <c:orientation val="minMax"/>
        </c:scaling>
        <c:delete val="0"/>
        <c:axPos val="b"/>
        <c:title>
          <c:tx>
            <c:rich>
              <a:bodyPr/>
              <a:lstStyle/>
              <a:p>
                <a:pPr>
                  <a:defRPr sz="1100" b="0"/>
                </a:pPr>
                <a:r>
                  <a:rPr lang="ja-JP" altLang="en-US" sz="1100" b="0"/>
                  <a:t>西暦</a:t>
                </a:r>
                <a:endParaRPr lang="en-US" altLang="ja-JP" sz="1100" b="0"/>
              </a:p>
            </c:rich>
          </c:tx>
          <c:overlay val="0"/>
        </c:title>
        <c:numFmt formatCode="General" sourceLinked="1"/>
        <c:majorTickMark val="out"/>
        <c:minorTickMark val="none"/>
        <c:tickLblPos val="nextTo"/>
        <c:crossAx val="908770032"/>
        <c:crosses val="autoZero"/>
        <c:auto val="1"/>
        <c:lblAlgn val="ctr"/>
        <c:lblOffset val="100"/>
        <c:noMultiLvlLbl val="0"/>
      </c:catAx>
      <c:valAx>
        <c:axId val="908770032"/>
        <c:scaling>
          <c:orientation val="minMax"/>
        </c:scaling>
        <c:delete val="0"/>
        <c:axPos val="l"/>
        <c:majorGridlines/>
        <c:title>
          <c:tx>
            <c:rich>
              <a:bodyPr rot="0" vert="wordArtVertRtl"/>
              <a:lstStyle/>
              <a:p>
                <a:pPr>
                  <a:defRPr sz="1100" b="0"/>
                </a:pPr>
                <a:r>
                  <a:rPr lang="ja-JP" altLang="en-US" sz="1100" b="0"/>
                  <a:t>症例数</a:t>
                </a:r>
              </a:p>
            </c:rich>
          </c:tx>
          <c:layout>
            <c:manualLayout>
              <c:xMode val="edge"/>
              <c:yMode val="edge"/>
              <c:x val="1.0662191816186899E-3"/>
              <c:y val="0.400936736356231"/>
            </c:manualLayout>
          </c:layout>
          <c:overlay val="0"/>
        </c:title>
        <c:numFmt formatCode="#,##0_);[Red]\(#,##0\)" sourceLinked="1"/>
        <c:majorTickMark val="out"/>
        <c:minorTickMark val="none"/>
        <c:tickLblPos val="nextTo"/>
        <c:crossAx val="908767488"/>
        <c:crosses val="autoZero"/>
        <c:crossBetween val="between"/>
      </c:valAx>
    </c:plotArea>
    <c:legend>
      <c:legendPos val="r"/>
      <c:layout>
        <c:manualLayout>
          <c:xMode val="edge"/>
          <c:yMode val="edge"/>
          <c:x val="0.379258476825724"/>
          <c:y val="5.9351699074750901E-2"/>
          <c:w val="0.55800123728898698"/>
          <c:h val="8.2207668342575299E-2"/>
        </c:manualLayout>
      </c:layout>
      <c:overlay val="0"/>
      <c:txPr>
        <a:bodyPr/>
        <a:lstStyle/>
        <a:p>
          <a:pPr>
            <a:defRPr sz="1800"/>
          </a:pPr>
          <a:endParaRPr lang="ja-JP"/>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A1-4BA8-8A27-F8B353A91C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A1-4BA8-8A27-F8B353A91C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A1-4BA8-8A27-F8B353A91C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A1-4BA8-8A27-F8B353A91C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A1-4BA8-8A27-F8B353A91C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AA1-4BA8-8A27-F8B353A91C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AA1-4BA8-8A27-F8B353A91C0F}"/>
              </c:ext>
            </c:extLst>
          </c:dPt>
          <c:dPt>
            <c:idx val="7"/>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F-7AA1-4BA8-8A27-F8B353A91C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AA1-4BA8-8A27-F8B353A91C0F}"/>
              </c:ext>
            </c:extLst>
          </c:dPt>
          <c:dLbls>
            <c:dLbl>
              <c:idx val="0"/>
              <c:layout>
                <c:manualLayout>
                  <c:x val="-4.8366488353999502E-2"/>
                  <c:y val="2.87602270936526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AA1-4BA8-8A27-F8B353A91C0F}"/>
                </c:ext>
              </c:extLst>
            </c:dLbl>
            <c:dLbl>
              <c:idx val="1"/>
              <c:layout>
                <c:manualLayout>
                  <c:x val="-9.3987962191447949E-2"/>
                  <c:y val="0.1438009225147257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A1-4BA8-8A27-F8B353A91C0F}"/>
                </c:ext>
              </c:extLst>
            </c:dLbl>
            <c:dLbl>
              <c:idx val="2"/>
              <c:layout>
                <c:manualLayout>
                  <c:x val="-0.14798058589313087"/>
                  <c:y val="0.1368819555949283"/>
                </c:manualLayout>
              </c:layout>
              <c:showLegendKey val="0"/>
              <c:showVal val="0"/>
              <c:showCatName val="1"/>
              <c:showSerName val="0"/>
              <c:showPercent val="1"/>
              <c:showBubbleSize val="0"/>
              <c:extLst>
                <c:ext xmlns:c15="http://schemas.microsoft.com/office/drawing/2012/chart" uri="{CE6537A1-D6FC-4f65-9D91-7224C49458BB}">
                  <c15:layout>
                    <c:manualLayout>
                      <c:w val="0.26308791506965973"/>
                      <c:h val="0.3126411042163208"/>
                    </c:manualLayout>
                  </c15:layout>
                </c:ext>
                <c:ext xmlns:c16="http://schemas.microsoft.com/office/drawing/2014/chart" uri="{C3380CC4-5D6E-409C-BE32-E72D297353CC}">
                  <c16:uniqueId val="{00000005-7AA1-4BA8-8A27-F8B353A91C0F}"/>
                </c:ext>
              </c:extLst>
            </c:dLbl>
            <c:dLbl>
              <c:idx val="3"/>
              <c:layout>
                <c:manualLayout>
                  <c:x val="-1.0594976785923638E-2"/>
                  <c:y val="1.73086505986122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AA1-4BA8-8A27-F8B353A91C0F}"/>
                </c:ext>
              </c:extLst>
            </c:dLbl>
            <c:dLbl>
              <c:idx val="4"/>
              <c:layout>
                <c:manualLayout>
                  <c:x val="-0.15088747781720416"/>
                  <c:y val="-0.15874451112256327"/>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r>
                      <a:rPr lang="en-US" altLang="ja-JP" baseline="0" dirty="0"/>
                      <a:t>FSH+</a:t>
                    </a:r>
                  </a:p>
                  <a:p>
                    <a:pPr>
                      <a:defRPr sz="2000"/>
                    </a:pPr>
                    <a:r>
                      <a:rPr lang="en-US" altLang="ja-JP" baseline="0" dirty="0"/>
                      <a:t>GnRH-ago.</a:t>
                    </a:r>
                  </a:p>
                  <a:p>
                    <a:pPr>
                      <a:defRPr sz="2000"/>
                    </a:pPr>
                    <a:r>
                      <a:rPr lang="en-US" altLang="ja-JP" baseline="0" dirty="0"/>
                      <a:t> </a:t>
                    </a:r>
                    <a:fld id="{817CF9E9-7BD6-463E-94EF-FAE203A7F4FC}" type="PERCENTAGE">
                      <a:rPr lang="en-US" altLang="ja-JP" baseline="0" smtClean="0"/>
                      <a:pPr>
                        <a:defRPr sz="2000"/>
                      </a:pPr>
                      <a:t>[パーセンテージ]</a:t>
                    </a:fld>
                    <a:endParaRPr lang="en-US" altLang="ja-JP"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322489148622674"/>
                      <c:h val="0.36491940524833266"/>
                    </c:manualLayout>
                  </c15:layout>
                  <c15:dlblFieldTable/>
                  <c15:showDataLabelsRange val="0"/>
                </c:ext>
                <c:ext xmlns:c16="http://schemas.microsoft.com/office/drawing/2014/chart" uri="{C3380CC4-5D6E-409C-BE32-E72D297353CC}">
                  <c16:uniqueId val="{00000009-7AA1-4BA8-8A27-F8B353A91C0F}"/>
                </c:ext>
              </c:extLst>
            </c:dLbl>
            <c:dLbl>
              <c:idx val="5"/>
              <c:layout>
                <c:manualLayout>
                  <c:x val="0.137573956484767"/>
                  <c:y val="-0.10485033625363618"/>
                </c:manualLayout>
              </c:layout>
              <c:tx>
                <c:rich>
                  <a:bodyPr/>
                  <a:lstStyle/>
                  <a:p>
                    <a:r>
                      <a:rPr lang="en-US" altLang="ja-JP" baseline="0" dirty="0"/>
                      <a:t>FSH+</a:t>
                    </a:r>
                  </a:p>
                  <a:p>
                    <a:r>
                      <a:rPr lang="en-US" altLang="ja-JP" baseline="0" dirty="0"/>
                      <a:t>GnRH-ant.
</a:t>
                    </a:r>
                    <a:fld id="{B1BA130E-2F72-4E31-933A-9EFBD10FACD1}"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379807553708268"/>
                      <c:h val="0.31300400741332174"/>
                    </c:manualLayout>
                  </c15:layout>
                  <c15:dlblFieldTable/>
                  <c15:showDataLabelsRange val="0"/>
                </c:ext>
                <c:ext xmlns:c16="http://schemas.microsoft.com/office/drawing/2014/chart" uri="{C3380CC4-5D6E-409C-BE32-E72D297353CC}">
                  <c16:uniqueId val="{0000000B-7AA1-4BA8-8A27-F8B353A91C0F}"/>
                </c:ext>
              </c:extLst>
            </c:dLbl>
            <c:dLbl>
              <c:idx val="6"/>
              <c:delete val="1"/>
              <c:extLst>
                <c:ext xmlns:c15="http://schemas.microsoft.com/office/drawing/2012/chart" uri="{CE6537A1-D6FC-4f65-9D91-7224C49458BB}"/>
                <c:ext xmlns:c16="http://schemas.microsoft.com/office/drawing/2014/chart" uri="{C3380CC4-5D6E-409C-BE32-E72D297353CC}">
                  <c16:uniqueId val="{0000000D-7AA1-4BA8-8A27-F8B353A91C0F}"/>
                </c:ext>
              </c:extLst>
            </c:dLbl>
            <c:dLbl>
              <c:idx val="7"/>
              <c:layout>
                <c:manualLayout>
                  <c:x val="0.19691473716892227"/>
                  <c:y val="3.6070070232076764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AA1-4BA8-8A27-F8B353A91C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'周期管理方法の内訳（妊娠）'!$F$4:$F$12</c:f>
              <c:strCache>
                <c:ptCount val="9"/>
                <c:pt idx="0">
                  <c:v>自然</c:v>
                </c:pt>
                <c:pt idx="1">
                  <c:v>CC</c:v>
                </c:pt>
                <c:pt idx="2">
                  <c:v>CC＋FSH</c:v>
                </c:pt>
                <c:pt idx="3">
                  <c:v>FSH</c:v>
                </c:pt>
                <c:pt idx="4">
                  <c:v>FSH＋Ago.</c:v>
                </c:pt>
                <c:pt idx="5">
                  <c:v>FSH＋Ant.</c:v>
                </c:pt>
                <c:pt idx="6">
                  <c:v>PPOS</c:v>
                </c:pt>
                <c:pt idx="7">
                  <c:v>AI</c:v>
                </c:pt>
                <c:pt idx="8">
                  <c:v>その他</c:v>
                </c:pt>
              </c:strCache>
            </c:strRef>
          </c:cat>
          <c:val>
            <c:numRef>
              <c:f>'周期管理方法の内訳（妊娠）'!$G$4:$G$12</c:f>
              <c:numCache>
                <c:formatCode>General</c:formatCode>
                <c:ptCount val="9"/>
                <c:pt idx="0">
                  <c:v>433</c:v>
                </c:pt>
                <c:pt idx="1">
                  <c:v>487</c:v>
                </c:pt>
                <c:pt idx="2">
                  <c:v>771</c:v>
                </c:pt>
                <c:pt idx="3">
                  <c:v>186</c:v>
                </c:pt>
                <c:pt idx="4" formatCode="#,##0">
                  <c:v>1019</c:v>
                </c:pt>
                <c:pt idx="5" formatCode="#,##0">
                  <c:v>1707</c:v>
                </c:pt>
                <c:pt idx="6">
                  <c:v>0</c:v>
                </c:pt>
                <c:pt idx="7" formatCode="#,##0">
                  <c:v>1315</c:v>
                </c:pt>
                <c:pt idx="8">
                  <c:v>944</c:v>
                </c:pt>
              </c:numCache>
            </c:numRef>
          </c:val>
          <c:extLst>
            <c:ext xmlns:c16="http://schemas.microsoft.com/office/drawing/2014/chart" uri="{C3380CC4-5D6E-409C-BE32-E72D297353CC}">
              <c16:uniqueId val="{00000012-7AA1-4BA8-8A27-F8B353A91C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bg1"/>
              </a:solidFill>
            </a:ln>
            <a:effectLst/>
            <a:scene3d>
              <a:camera prst="orthographicFront"/>
              <a:lightRig rig="threePt" dir="t">
                <a:rot lat="0" lon="0" rev="1200000"/>
              </a:lightRig>
            </a:scene3d>
            <a:sp3d/>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1-C81B-4522-8DD5-DBF71215CC4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3-C81B-4522-8DD5-DBF71215CC4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5-C81B-4522-8DD5-DBF71215CC4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7-C81B-4522-8DD5-DBF71215CC48}"/>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9-C81B-4522-8DD5-DBF71215CC48}"/>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B-C81B-4522-8DD5-DBF71215CC48}"/>
              </c:ext>
            </c:extLst>
          </c:dPt>
          <c:dPt>
            <c:idx val="6"/>
            <c:bubble3D val="0"/>
            <c:spPr>
              <a:solidFill>
                <a:srgbClr val="FFCCCC"/>
              </a:soli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D-C81B-4522-8DD5-DBF71215CC48}"/>
              </c:ext>
            </c:extLst>
          </c:dPt>
          <c:dPt>
            <c:idx val="7"/>
            <c:bubble3D val="0"/>
            <c:spPr>
              <a:solidFill>
                <a:schemeClr val="accent3">
                  <a:lumMod val="50000"/>
                </a:schemeClr>
              </a:solidFill>
              <a:ln>
                <a:solidFill>
                  <a:schemeClr val="bg1"/>
                </a:solidFill>
              </a:ln>
              <a:effectLst/>
              <a:scene3d>
                <a:camera prst="orthographicFront"/>
                <a:lightRig rig="threePt" dir="t">
                  <a:rot lat="0" lon="0" rev="1200000"/>
                </a:lightRig>
              </a:scene3d>
              <a:sp3d/>
            </c:spPr>
            <c:extLst>
              <c:ext xmlns:c16="http://schemas.microsoft.com/office/drawing/2014/chart" uri="{C3380CC4-5D6E-409C-BE32-E72D297353CC}">
                <c16:uniqueId val="{0000000F-C81B-4522-8DD5-DBF71215CC48}"/>
              </c:ext>
            </c:extLst>
          </c:dPt>
          <c:dLbls>
            <c:dLbl>
              <c:idx val="0"/>
              <c:layout>
                <c:manualLayout>
                  <c:x val="-9.6981211608421942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81B-4522-8DD5-DBF71215CC48}"/>
                </c:ext>
              </c:extLst>
            </c:dLbl>
            <c:dLbl>
              <c:idx val="1"/>
              <c:layout>
                <c:manualLayout>
                  <c:x val="-6.7886848125895363E-2"/>
                  <c:y val="0.140634546309844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1B-4522-8DD5-DBF71215CC48}"/>
                </c:ext>
              </c:extLst>
            </c:dLbl>
            <c:dLbl>
              <c:idx val="2"/>
              <c:layout>
                <c:manualLayout>
                  <c:x val="-0.12122651451052742"/>
                  <c:y val="0.146043567321761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1B-4522-8DD5-DBF71215CC48}"/>
                </c:ext>
              </c:extLst>
            </c:dLbl>
            <c:dLbl>
              <c:idx val="3"/>
              <c:layout>
                <c:manualLayout>
                  <c:x val="8.0817676340350433E-3"/>
                  <c:y val="1.89315735417098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81B-4522-8DD5-DBF71215CC48}"/>
                </c:ext>
              </c:extLst>
            </c:dLbl>
            <c:dLbl>
              <c:idx val="4"/>
              <c:layout>
                <c:manualLayout>
                  <c:x val="-0.15355358504666808"/>
                  <c:y val="-0.10277139922642481"/>
                </c:manualLayout>
              </c:layout>
              <c:tx>
                <c:rich>
                  <a:bodyPr/>
                  <a:lstStyle/>
                  <a:p>
                    <a:r>
                      <a:rPr lang="en-US" altLang="ja-JP"/>
                      <a:t>FSH+</a:t>
                    </a:r>
                  </a:p>
                  <a:p>
                    <a:r>
                      <a:rPr lang="en-US" altLang="ja-JP"/>
                      <a:t>GnRH-ago.</a:t>
                    </a:r>
                    <a:r>
                      <a:rPr lang="en-US" altLang="ja-JP" baseline="0" dirty="0"/>
                      <a:t>
</a:t>
                    </a:r>
                    <a:fld id="{9F8894DC-3B58-474B-BCAA-DD09FE1941B3}"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81B-4522-8DD5-DBF71215CC48}"/>
                </c:ext>
              </c:extLst>
            </c:dLbl>
            <c:dLbl>
              <c:idx val="5"/>
              <c:layout>
                <c:manualLayout>
                  <c:x val="0.11799380745691336"/>
                  <c:y val="-0.16227063035751285"/>
                </c:manualLayout>
              </c:layout>
              <c:tx>
                <c:rich>
                  <a:bodyPr/>
                  <a:lstStyle/>
                  <a:p>
                    <a:r>
                      <a:rPr lang="en-US" altLang="ja-JP" baseline="0"/>
                      <a:t>FSH+</a:t>
                    </a:r>
                  </a:p>
                  <a:p>
                    <a:r>
                      <a:rPr lang="en-US" altLang="ja-JP" baseline="0"/>
                      <a:t>GnRH-ant.</a:t>
                    </a:r>
                    <a:r>
                      <a:rPr lang="en-US" altLang="ja-JP" baseline="0" dirty="0"/>
                      <a:t>
</a:t>
                    </a:r>
                    <a:fld id="{880C0C34-61C6-4F54-B658-2FFC60821EF7}"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81B-4522-8DD5-DBF71215CC48}"/>
                </c:ext>
              </c:extLst>
            </c:dLbl>
            <c:dLbl>
              <c:idx val="6"/>
              <c:layout>
                <c:manualLayout>
                  <c:x val="0.1600189991538962"/>
                  <c:y val="2.43405945536268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81B-4522-8DD5-DBF71215CC48}"/>
                </c:ext>
              </c:extLst>
            </c:dLbl>
            <c:dLbl>
              <c:idx val="7"/>
              <c:layout>
                <c:manualLayout>
                  <c:x val="7.9201322813544583E-2"/>
                  <c:y val="0.143339056815803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81B-4522-8DD5-DBF71215CC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'周期管理方法の内訳（妊娠）'!$I$5:$I$12</c:f>
              <c:strCache>
                <c:ptCount val="8"/>
                <c:pt idx="0">
                  <c:v>自然</c:v>
                </c:pt>
                <c:pt idx="1">
                  <c:v>CC</c:v>
                </c:pt>
                <c:pt idx="2">
                  <c:v>CC＋FSH</c:v>
                </c:pt>
                <c:pt idx="3">
                  <c:v>FSH</c:v>
                </c:pt>
                <c:pt idx="4">
                  <c:v>FSH＋Ago.</c:v>
                </c:pt>
                <c:pt idx="5">
                  <c:v>FSH＋Ant.</c:v>
                </c:pt>
                <c:pt idx="6">
                  <c:v>AI</c:v>
                </c:pt>
                <c:pt idx="7">
                  <c:v>その他</c:v>
                </c:pt>
              </c:strCache>
            </c:strRef>
          </c:cat>
          <c:val>
            <c:numRef>
              <c:f>'周期管理方法の内訳（妊娠）'!$J$5:$J$12</c:f>
              <c:numCache>
                <c:formatCode>General</c:formatCode>
                <c:ptCount val="8"/>
                <c:pt idx="0">
                  <c:v>239</c:v>
                </c:pt>
                <c:pt idx="1">
                  <c:v>305</c:v>
                </c:pt>
                <c:pt idx="2">
                  <c:v>650</c:v>
                </c:pt>
                <c:pt idx="3">
                  <c:v>184</c:v>
                </c:pt>
                <c:pt idx="4">
                  <c:v>922</c:v>
                </c:pt>
                <c:pt idx="5">
                  <c:v>1577</c:v>
                </c:pt>
                <c:pt idx="6">
                  <c:v>1158</c:v>
                </c:pt>
                <c:pt idx="7">
                  <c:v>669</c:v>
                </c:pt>
              </c:numCache>
            </c:numRef>
          </c:val>
          <c:extLst>
            <c:ext xmlns:c16="http://schemas.microsoft.com/office/drawing/2014/chart" uri="{C3380CC4-5D6E-409C-BE32-E72D297353CC}">
              <c16:uniqueId val="{00000010-C81B-4522-8DD5-DBF71215CC4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6448047931869"/>
          <c:y val="0.24570817519514868"/>
          <c:w val="0.73384597573445076"/>
          <c:h val="0.70084621479710763"/>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6375362207433"/>
          <c:y val="0.15875156598873905"/>
          <c:w val="0.62178054790606752"/>
          <c:h val="0.6495994416223972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79-41B6-BCA9-1343D47DE2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79-41B6-BCA9-1343D47DE2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79-41B6-BCA9-1343D47DE2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A79-41B6-BCA9-1343D47DE251}"/>
              </c:ext>
            </c:extLst>
          </c:dPt>
          <c:dPt>
            <c:idx val="4"/>
            <c:bubble3D val="0"/>
            <c:spPr>
              <a:solidFill>
                <a:srgbClr val="FFCCCC"/>
              </a:solidFill>
              <a:ln w="19050">
                <a:solidFill>
                  <a:schemeClr val="lt1"/>
                </a:solidFill>
              </a:ln>
              <a:effectLst/>
            </c:spPr>
            <c:extLst>
              <c:ext xmlns:c16="http://schemas.microsoft.com/office/drawing/2014/chart" uri="{C3380CC4-5D6E-409C-BE32-E72D297353CC}">
                <c16:uniqueId val="{00000009-DA79-41B6-BCA9-1343D47DE251}"/>
              </c:ext>
            </c:extLst>
          </c:dPt>
          <c:dPt>
            <c:idx val="5"/>
            <c:bubble3D val="0"/>
            <c:spPr>
              <a:solidFill>
                <a:srgbClr val="FF6600"/>
              </a:solidFill>
              <a:ln w="19050">
                <a:solidFill>
                  <a:schemeClr val="lt1"/>
                </a:solidFill>
              </a:ln>
              <a:effectLst/>
            </c:spPr>
            <c:extLst>
              <c:ext xmlns:c16="http://schemas.microsoft.com/office/drawing/2014/chart" uri="{C3380CC4-5D6E-409C-BE32-E72D297353CC}">
                <c16:uniqueId val="{0000000B-DA79-41B6-BCA9-1343D47DE251}"/>
              </c:ext>
            </c:extLst>
          </c:dPt>
          <c:dPt>
            <c:idx val="6"/>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D-DA79-41B6-BCA9-1343D47DE251}"/>
              </c:ext>
            </c:extLst>
          </c:dPt>
          <c:dLbls>
            <c:dLbl>
              <c:idx val="0"/>
              <c:layout>
                <c:manualLayout>
                  <c:x val="-0.19337073489785364"/>
                  <c:y val="0.1120359061456797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79-41B6-BCA9-1343D47DE251}"/>
                </c:ext>
              </c:extLst>
            </c:dLbl>
            <c:dLbl>
              <c:idx val="1"/>
              <c:layout>
                <c:manualLayout>
                  <c:x val="3.5268260239937822E-2"/>
                  <c:y val="-0.17918657459416587"/>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fld id="{A1EC9E91-33B7-4A31-8AD7-F61B429DB72E}" type="CATEGORYNAME">
                      <a:rPr lang="en-US" altLang="ja-JP" smtClean="0"/>
                      <a:pPr>
                        <a:defRPr sz="2000"/>
                      </a:pPr>
                      <a:t>[分類名]</a:t>
                    </a:fld>
                    <a:endParaRPr lang="en-US" altLang="ja-JP" baseline="0" dirty="0"/>
                  </a:p>
                  <a:p>
                    <a:pPr>
                      <a:defRPr sz="2000"/>
                    </a:pPr>
                    <a:fld id="{1DE7122D-D0A6-492B-8AE3-95D1425BB31B}" type="PERCENTAGE">
                      <a:rPr lang="en-US" altLang="ja-JP" baseline="0" smtClean="0"/>
                      <a:pPr>
                        <a:defRPr sz="2000"/>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7249453807333645"/>
                      <c:h val="0.17512764677382428"/>
                    </c:manualLayout>
                  </c15:layout>
                  <c15:dlblFieldTable/>
                  <c15:showDataLabelsRange val="0"/>
                </c:ext>
                <c:ext xmlns:c16="http://schemas.microsoft.com/office/drawing/2014/chart" uri="{C3380CC4-5D6E-409C-BE32-E72D297353CC}">
                  <c16:uniqueId val="{00000003-DA79-41B6-BCA9-1343D47DE251}"/>
                </c:ext>
              </c:extLst>
            </c:dLbl>
            <c:dLbl>
              <c:idx val="2"/>
              <c:layout>
                <c:manualLayout>
                  <c:x val="4.2218209517816865E-2"/>
                  <c:y val="-3.4373213078270501E-2"/>
                </c:manualLayout>
              </c:layout>
              <c:showLegendKey val="0"/>
              <c:showVal val="0"/>
              <c:showCatName val="1"/>
              <c:showSerName val="0"/>
              <c:showPercent val="1"/>
              <c:showBubbleSize val="0"/>
              <c:extLst>
                <c:ext xmlns:c15="http://schemas.microsoft.com/office/drawing/2012/chart" uri="{CE6537A1-D6FC-4f65-9D91-7224C49458BB}">
                  <c15:layout>
                    <c:manualLayout>
                      <c:w val="0.1694922749649099"/>
                      <c:h val="0.14199538927607375"/>
                    </c:manualLayout>
                  </c15:layout>
                </c:ext>
                <c:ext xmlns:c16="http://schemas.microsoft.com/office/drawing/2014/chart" uri="{C3380CC4-5D6E-409C-BE32-E72D297353CC}">
                  <c16:uniqueId val="{00000005-DA79-41B6-BCA9-1343D47DE251}"/>
                </c:ext>
              </c:extLst>
            </c:dLbl>
            <c:dLbl>
              <c:idx val="4"/>
              <c:layout>
                <c:manualLayout>
                  <c:x val="-6.677922981661541E-2"/>
                  <c:y val="-8.73371205869355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A79-41B6-BCA9-1343D47DE251}"/>
                </c:ext>
              </c:extLst>
            </c:dLbl>
            <c:dLbl>
              <c:idx val="5"/>
              <c:layout>
                <c:manualLayout>
                  <c:x val="0.19933825123899226"/>
                  <c:y val="-0.1720673186989878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A79-41B6-BCA9-1343D47DE25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移植周期における周期管理方法の内訳!$F$2:$F$8</c:f>
              <c:strCache>
                <c:ptCount val="7"/>
                <c:pt idx="0">
                  <c:v>自然</c:v>
                </c:pt>
                <c:pt idx="1">
                  <c:v>CC</c:v>
                </c:pt>
                <c:pt idx="2">
                  <c:v>CC+FSH</c:v>
                </c:pt>
                <c:pt idx="3">
                  <c:v>FSH</c:v>
                </c:pt>
                <c:pt idx="4">
                  <c:v>AI</c:v>
                </c:pt>
                <c:pt idx="5">
                  <c:v>HRT</c:v>
                </c:pt>
                <c:pt idx="6">
                  <c:v>その他</c:v>
                </c:pt>
              </c:strCache>
            </c:strRef>
          </c:cat>
          <c:val>
            <c:numRef>
              <c:f>移植周期における周期管理方法の内訳!$G$2:$G$8</c:f>
              <c:numCache>
                <c:formatCode>General</c:formatCode>
                <c:ptCount val="7"/>
                <c:pt idx="0">
                  <c:v>85375</c:v>
                </c:pt>
                <c:pt idx="1">
                  <c:v>1841</c:v>
                </c:pt>
                <c:pt idx="2">
                  <c:v>724</c:v>
                </c:pt>
                <c:pt idx="3">
                  <c:v>3309</c:v>
                </c:pt>
                <c:pt idx="4">
                  <c:v>12075</c:v>
                </c:pt>
                <c:pt idx="5">
                  <c:v>166629</c:v>
                </c:pt>
                <c:pt idx="6">
                  <c:v>1408</c:v>
                </c:pt>
              </c:numCache>
            </c:numRef>
          </c:val>
          <c:extLst>
            <c:ext xmlns:c16="http://schemas.microsoft.com/office/drawing/2014/chart" uri="{C3380CC4-5D6E-409C-BE32-E72D297353CC}">
              <c16:uniqueId val="{0000000E-DA79-41B6-BCA9-1343D47DE25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FD-4972-90EC-CE7AD47524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FD-4972-90EC-CE7AD47524E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FD-4972-90EC-CE7AD47524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FD-4972-90EC-CE7AD47524EF}"/>
              </c:ext>
            </c:extLst>
          </c:dPt>
          <c:dPt>
            <c:idx val="4"/>
            <c:bubble3D val="0"/>
            <c:spPr>
              <a:solidFill>
                <a:srgbClr val="FFCCCC"/>
              </a:solidFill>
              <a:ln w="19050">
                <a:solidFill>
                  <a:schemeClr val="lt1"/>
                </a:solidFill>
              </a:ln>
              <a:effectLst/>
            </c:spPr>
            <c:extLst>
              <c:ext xmlns:c16="http://schemas.microsoft.com/office/drawing/2014/chart" uri="{C3380CC4-5D6E-409C-BE32-E72D297353CC}">
                <c16:uniqueId val="{00000009-EAFD-4972-90EC-CE7AD47524EF}"/>
              </c:ext>
            </c:extLst>
          </c:dPt>
          <c:dPt>
            <c:idx val="5"/>
            <c:bubble3D val="0"/>
            <c:spPr>
              <a:solidFill>
                <a:srgbClr val="FF6600"/>
              </a:solidFill>
              <a:ln w="19050">
                <a:solidFill>
                  <a:schemeClr val="lt1"/>
                </a:solidFill>
              </a:ln>
              <a:effectLst/>
            </c:spPr>
            <c:extLst>
              <c:ext xmlns:c16="http://schemas.microsoft.com/office/drawing/2014/chart" uri="{C3380CC4-5D6E-409C-BE32-E72D297353CC}">
                <c16:uniqueId val="{0000000B-EAFD-4972-90EC-CE7AD47524E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AFD-4972-90EC-CE7AD47524EF}"/>
              </c:ext>
            </c:extLst>
          </c:dPt>
          <c:dLbls>
            <c:dLbl>
              <c:idx val="0"/>
              <c:layout>
                <c:manualLayout>
                  <c:x val="-0.19400725827517998"/>
                  <c:y val="0.1165322670812413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FD-4972-90EC-CE7AD47524EF}"/>
                </c:ext>
              </c:extLst>
            </c:dLbl>
            <c:dLbl>
              <c:idx val="1"/>
              <c:layout>
                <c:manualLayout>
                  <c:x val="4.8458160739386247E-2"/>
                  <c:y val="-0.192591961580850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FD-4972-90EC-CE7AD47524EF}"/>
                </c:ext>
              </c:extLst>
            </c:dLbl>
            <c:dLbl>
              <c:idx val="2"/>
              <c:layout>
                <c:manualLayout>
                  <c:x val="3.6884181687004768E-2"/>
                  <c:y val="-3.97295325918550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FD-4972-90EC-CE7AD47524EF}"/>
                </c:ext>
              </c:extLst>
            </c:dLbl>
            <c:dLbl>
              <c:idx val="3"/>
              <c:layout>
                <c:manualLayout>
                  <c:x val="6.4984264407707326E-2"/>
                  <c:y val="9.99555964924423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FD-4972-90EC-CE7AD47524EF}"/>
                </c:ext>
              </c:extLst>
            </c:dLbl>
            <c:dLbl>
              <c:idx val="4"/>
              <c:layout>
                <c:manualLayout>
                  <c:x val="-6.9086791431876696E-2"/>
                  <c:y val="-7.72433621015530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FD-4972-90EC-CE7AD47524EF}"/>
                </c:ext>
              </c:extLst>
            </c:dLbl>
            <c:dLbl>
              <c:idx val="5"/>
              <c:layout>
                <c:manualLayout>
                  <c:x val="0.22220879824856013"/>
                  <c:y val="-0.168143198649792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AFD-4972-90EC-CE7AD47524EF}"/>
                </c:ext>
              </c:extLst>
            </c:dLbl>
            <c:dLbl>
              <c:idx val="6"/>
              <c:layout>
                <c:manualLayout>
                  <c:x val="-0.17874793198243585"/>
                  <c:y val="6.7616852036225599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AFD-4972-90EC-CE7AD47524E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凍結融解胚移植ー妊娠周期における周期管理方法の内訳!$F$2:$F$8</c:f>
              <c:strCache>
                <c:ptCount val="7"/>
                <c:pt idx="0">
                  <c:v>自然</c:v>
                </c:pt>
                <c:pt idx="1">
                  <c:v>CC</c:v>
                </c:pt>
                <c:pt idx="2">
                  <c:v>CC+FSH</c:v>
                </c:pt>
                <c:pt idx="3">
                  <c:v>FSH</c:v>
                </c:pt>
                <c:pt idx="4">
                  <c:v>AI</c:v>
                </c:pt>
                <c:pt idx="5">
                  <c:v>HRT</c:v>
                </c:pt>
                <c:pt idx="6">
                  <c:v>その他</c:v>
                </c:pt>
              </c:strCache>
            </c:strRef>
          </c:cat>
          <c:val>
            <c:numRef>
              <c:f>凍結融解胚移植ー妊娠周期における周期管理方法の内訳!$G$2:$G$8</c:f>
              <c:numCache>
                <c:formatCode>General</c:formatCode>
                <c:ptCount val="7"/>
                <c:pt idx="0">
                  <c:v>34940</c:v>
                </c:pt>
                <c:pt idx="1">
                  <c:v>536</c:v>
                </c:pt>
                <c:pt idx="2">
                  <c:v>269</c:v>
                </c:pt>
                <c:pt idx="3">
                  <c:v>1382</c:v>
                </c:pt>
                <c:pt idx="4">
                  <c:v>5153</c:v>
                </c:pt>
                <c:pt idx="5">
                  <c:v>67035</c:v>
                </c:pt>
                <c:pt idx="6">
                  <c:v>535</c:v>
                </c:pt>
              </c:numCache>
            </c:numRef>
          </c:val>
          <c:extLst>
            <c:ext xmlns:c16="http://schemas.microsoft.com/office/drawing/2014/chart" uri="{C3380CC4-5D6E-409C-BE32-E72D297353CC}">
              <c16:uniqueId val="{0000000E-EAFD-4972-90EC-CE7AD47524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6385536336646"/>
          <c:y val="3.4482758620689599E-2"/>
          <c:w val="0.86255437588743999"/>
          <c:h val="0.83224482549760903"/>
        </c:manualLayout>
      </c:layout>
      <c:barChart>
        <c:barDir val="col"/>
        <c:grouping val="stacked"/>
        <c:varyColors val="0"/>
        <c:ser>
          <c:idx val="0"/>
          <c:order val="0"/>
          <c:tx>
            <c:strRef>
              <c:f>'年別　周期数・数字 (2023)'!$AJ$45</c:f>
              <c:strCache>
                <c:ptCount val="1"/>
                <c:pt idx="0">
                  <c:v>IVF出生児</c:v>
                </c:pt>
              </c:strCache>
            </c:strRef>
          </c:tx>
          <c:invertIfNegative val="0"/>
          <c:cat>
            <c:numRef>
              <c:f>'年別　周期数・数字 (2023)'!$AB$62:$AB$84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'年別　周期数・数字 (2023)'!$AJ$62:$AJ$84</c:f>
              <c:numCache>
                <c:formatCode>#,##0_);[Red]\(#,##0\)</c:formatCode>
                <c:ptCount val="23"/>
                <c:pt idx="0">
                  <c:v>5829</c:v>
                </c:pt>
                <c:pt idx="1">
                  <c:v>6443</c:v>
                </c:pt>
                <c:pt idx="2">
                  <c:v>6608</c:v>
                </c:pt>
                <c:pt idx="3">
                  <c:v>6709</c:v>
                </c:pt>
                <c:pt idx="4">
                  <c:v>6706</c:v>
                </c:pt>
                <c:pt idx="5">
                  <c:v>6256</c:v>
                </c:pt>
                <c:pt idx="6">
                  <c:v>5144</c:v>
                </c:pt>
                <c:pt idx="7">
                  <c:v>4664</c:v>
                </c:pt>
                <c:pt idx="8">
                  <c:v>5046</c:v>
                </c:pt>
                <c:pt idx="9">
                  <c:v>4657</c:v>
                </c:pt>
                <c:pt idx="10">
                  <c:v>4546</c:v>
                </c:pt>
                <c:pt idx="11">
                  <c:v>4740</c:v>
                </c:pt>
                <c:pt idx="12">
                  <c:v>4776</c:v>
                </c:pt>
                <c:pt idx="13">
                  <c:v>5025</c:v>
                </c:pt>
                <c:pt idx="14">
                  <c:v>4629</c:v>
                </c:pt>
                <c:pt idx="15">
                  <c:v>4266</c:v>
                </c:pt>
                <c:pt idx="16">
                  <c:v>3731</c:v>
                </c:pt>
                <c:pt idx="17">
                  <c:v>3402</c:v>
                </c:pt>
                <c:pt idx="18">
                  <c:v>2974</c:v>
                </c:pt>
                <c:pt idx="19">
                  <c:v>2282</c:v>
                </c:pt>
                <c:pt idx="20">
                  <c:v>2268</c:v>
                </c:pt>
                <c:pt idx="21">
                  <c:v>2183</c:v>
                </c:pt>
                <c:pt idx="22">
                  <c:v>1772</c:v>
                </c:pt>
              </c:numCache>
            </c:numRef>
          </c:val>
          <c:extLst>
            <c:ext xmlns:c16="http://schemas.microsoft.com/office/drawing/2014/chart" uri="{C3380CC4-5D6E-409C-BE32-E72D297353CC}">
              <c16:uniqueId val="{00000000-C24D-6F41-9D91-CBB3299E966C}"/>
            </c:ext>
          </c:extLst>
        </c:ser>
        <c:ser>
          <c:idx val="1"/>
          <c:order val="1"/>
          <c:tx>
            <c:strRef>
              <c:f>'年別　周期数・数字 (2023)'!$AK$45</c:f>
              <c:strCache>
                <c:ptCount val="1"/>
                <c:pt idx="0">
                  <c:v>ICSI出生児</c:v>
                </c:pt>
              </c:strCache>
            </c:strRef>
          </c:tx>
          <c:invertIfNegative val="0"/>
          <c:cat>
            <c:numRef>
              <c:f>'年別　周期数・数字 (2023)'!$AB$62:$AB$84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'年別　周期数・数字 (2023)'!$AK$62:$AK$84</c:f>
              <c:numCache>
                <c:formatCode>#,##0_);[Red]\(#,##0\)</c:formatCode>
                <c:ptCount val="23"/>
                <c:pt idx="0">
                  <c:v>4862</c:v>
                </c:pt>
                <c:pt idx="1">
                  <c:v>5486</c:v>
                </c:pt>
                <c:pt idx="2">
                  <c:v>5994</c:v>
                </c:pt>
                <c:pt idx="3">
                  <c:v>5921</c:v>
                </c:pt>
                <c:pt idx="4">
                  <c:v>5864</c:v>
                </c:pt>
                <c:pt idx="5">
                  <c:v>5401</c:v>
                </c:pt>
                <c:pt idx="6">
                  <c:v>5194</c:v>
                </c:pt>
                <c:pt idx="7">
                  <c:v>4615</c:v>
                </c:pt>
                <c:pt idx="8">
                  <c:v>5180</c:v>
                </c:pt>
                <c:pt idx="9">
                  <c:v>5277</c:v>
                </c:pt>
                <c:pt idx="10">
                  <c:v>5415</c:v>
                </c:pt>
                <c:pt idx="11">
                  <c:v>5498</c:v>
                </c:pt>
                <c:pt idx="12">
                  <c:v>5630</c:v>
                </c:pt>
                <c:pt idx="13">
                  <c:v>5702</c:v>
                </c:pt>
                <c:pt idx="14">
                  <c:v>5761</c:v>
                </c:pt>
                <c:pt idx="15">
                  <c:v>5166</c:v>
                </c:pt>
                <c:pt idx="16">
                  <c:v>4826</c:v>
                </c:pt>
                <c:pt idx="17">
                  <c:v>4194</c:v>
                </c:pt>
                <c:pt idx="18">
                  <c:v>3433</c:v>
                </c:pt>
                <c:pt idx="19">
                  <c:v>2596</c:v>
                </c:pt>
                <c:pt idx="20">
                  <c:v>2850</c:v>
                </c:pt>
                <c:pt idx="21">
                  <c:v>2822</c:v>
                </c:pt>
                <c:pt idx="22">
                  <c:v>2502</c:v>
                </c:pt>
              </c:numCache>
            </c:numRef>
          </c:val>
          <c:extLst>
            <c:ext xmlns:c16="http://schemas.microsoft.com/office/drawing/2014/chart" uri="{C3380CC4-5D6E-409C-BE32-E72D297353CC}">
              <c16:uniqueId val="{00000001-C24D-6F41-9D91-CBB3299E966C}"/>
            </c:ext>
          </c:extLst>
        </c:ser>
        <c:ser>
          <c:idx val="2"/>
          <c:order val="2"/>
          <c:tx>
            <c:strRef>
              <c:f>'年別　周期数・数字 (2023)'!$AL$45</c:f>
              <c:strCache>
                <c:ptCount val="1"/>
                <c:pt idx="0">
                  <c:v>FET出生児</c:v>
                </c:pt>
              </c:strCache>
            </c:strRef>
          </c:tx>
          <c:invertIfNegative val="0"/>
          <c:cat>
            <c:numRef>
              <c:f>'年別　周期数・数字 (2023)'!$AB$62:$AB$84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'年別　周期数・数字 (2023)'!$AL$62:$AL$84</c:f>
              <c:numCache>
                <c:formatCode>#,##0_);[Red]\(#,##0\)</c:formatCode>
                <c:ptCount val="23"/>
                <c:pt idx="0">
                  <c:v>2467</c:v>
                </c:pt>
                <c:pt idx="1">
                  <c:v>3299</c:v>
                </c:pt>
                <c:pt idx="2">
                  <c:v>4798</c:v>
                </c:pt>
                <c:pt idx="3">
                  <c:v>5538</c:v>
                </c:pt>
                <c:pt idx="4">
                  <c:v>6542</c:v>
                </c:pt>
                <c:pt idx="5">
                  <c:v>7930</c:v>
                </c:pt>
                <c:pt idx="6">
                  <c:v>9257</c:v>
                </c:pt>
                <c:pt idx="7">
                  <c:v>12425</c:v>
                </c:pt>
                <c:pt idx="8">
                  <c:v>16454</c:v>
                </c:pt>
                <c:pt idx="9">
                  <c:v>19011</c:v>
                </c:pt>
                <c:pt idx="10">
                  <c:v>22465</c:v>
                </c:pt>
                <c:pt idx="11">
                  <c:v>27715</c:v>
                </c:pt>
                <c:pt idx="12">
                  <c:v>32148</c:v>
                </c:pt>
                <c:pt idx="13">
                  <c:v>36595</c:v>
                </c:pt>
                <c:pt idx="14">
                  <c:v>40611</c:v>
                </c:pt>
                <c:pt idx="15">
                  <c:v>44678</c:v>
                </c:pt>
                <c:pt idx="16">
                  <c:v>48060</c:v>
                </c:pt>
                <c:pt idx="17">
                  <c:v>49383</c:v>
                </c:pt>
                <c:pt idx="18">
                  <c:v>54188</c:v>
                </c:pt>
                <c:pt idx="19">
                  <c:v>55503</c:v>
                </c:pt>
                <c:pt idx="20">
                  <c:v>64679</c:v>
                </c:pt>
                <c:pt idx="21">
                  <c:v>72201</c:v>
                </c:pt>
                <c:pt idx="22">
                  <c:v>80774</c:v>
                </c:pt>
              </c:numCache>
            </c:numRef>
          </c:val>
          <c:extLst>
            <c:ext xmlns:c16="http://schemas.microsoft.com/office/drawing/2014/chart" uri="{C3380CC4-5D6E-409C-BE32-E72D297353CC}">
              <c16:uniqueId val="{00000002-C24D-6F41-9D91-CBB3299E966C}"/>
            </c:ext>
          </c:extLst>
        </c:ser>
        <c:dLbls>
          <c:showLegendKey val="0"/>
          <c:showVal val="0"/>
          <c:showCatName val="0"/>
          <c:showSerName val="0"/>
          <c:showPercent val="0"/>
          <c:showBubbleSize val="0"/>
        </c:dLbls>
        <c:gapWidth val="150"/>
        <c:overlap val="100"/>
        <c:axId val="908515040"/>
        <c:axId val="908518432"/>
      </c:barChart>
      <c:catAx>
        <c:axId val="908515040"/>
        <c:scaling>
          <c:orientation val="minMax"/>
        </c:scaling>
        <c:delete val="0"/>
        <c:axPos val="b"/>
        <c:title>
          <c:tx>
            <c:rich>
              <a:bodyPr/>
              <a:lstStyle/>
              <a:p>
                <a:pPr>
                  <a:defRPr sz="1100" b="0"/>
                </a:pPr>
                <a:r>
                  <a:rPr lang="ja-JP" altLang="en-US" sz="1100" b="0"/>
                  <a:t>西暦</a:t>
                </a:r>
                <a:endParaRPr lang="en-US" altLang="ja-JP" sz="1100" b="0"/>
              </a:p>
            </c:rich>
          </c:tx>
          <c:overlay val="0"/>
        </c:title>
        <c:numFmt formatCode="General" sourceLinked="1"/>
        <c:majorTickMark val="out"/>
        <c:minorTickMark val="none"/>
        <c:tickLblPos val="nextTo"/>
        <c:crossAx val="908518432"/>
        <c:crosses val="autoZero"/>
        <c:auto val="1"/>
        <c:lblAlgn val="ctr"/>
        <c:lblOffset val="100"/>
        <c:noMultiLvlLbl val="0"/>
      </c:catAx>
      <c:valAx>
        <c:axId val="908518432"/>
        <c:scaling>
          <c:orientation val="minMax"/>
          <c:max val="80000"/>
        </c:scaling>
        <c:delete val="0"/>
        <c:axPos val="l"/>
        <c:majorGridlines/>
        <c:title>
          <c:tx>
            <c:rich>
              <a:bodyPr rot="0" vert="wordArtVertRtl"/>
              <a:lstStyle/>
              <a:p>
                <a:pPr>
                  <a:defRPr sz="1100" b="0"/>
                </a:pPr>
                <a:r>
                  <a:rPr lang="ja-JP" altLang="en-US" sz="1100" b="0"/>
                  <a:t>症例数</a:t>
                </a:r>
              </a:p>
            </c:rich>
          </c:tx>
          <c:layout>
            <c:manualLayout>
              <c:xMode val="edge"/>
              <c:yMode val="edge"/>
              <c:x val="1.0662191816186899E-3"/>
              <c:y val="0.400936736356231"/>
            </c:manualLayout>
          </c:layout>
          <c:overlay val="0"/>
        </c:title>
        <c:numFmt formatCode="#,##0_);[Red]\(#,##0\)" sourceLinked="1"/>
        <c:majorTickMark val="out"/>
        <c:minorTickMark val="none"/>
        <c:tickLblPos val="nextTo"/>
        <c:crossAx val="908515040"/>
        <c:crosses val="autoZero"/>
        <c:crossBetween val="between"/>
      </c:valAx>
    </c:plotArea>
    <c:legend>
      <c:legendPos val="r"/>
      <c:layout>
        <c:manualLayout>
          <c:xMode val="edge"/>
          <c:yMode val="edge"/>
          <c:x val="0.34518902189935902"/>
          <c:y val="3.7595028292205998E-2"/>
          <c:w val="0.59792295811921303"/>
          <c:h val="7.9824622013957403E-2"/>
        </c:manualLayout>
      </c:layout>
      <c:overlay val="0"/>
      <c:txPr>
        <a:bodyPr/>
        <a:lstStyle/>
        <a:p>
          <a:pPr>
            <a:defRPr sz="18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86702541579298E-2"/>
          <c:y val="1.2121352477999101E-2"/>
          <c:w val="0.88893746949972996"/>
          <c:h val="0.87762316032485499"/>
        </c:manualLayout>
      </c:layout>
      <c:lineChart>
        <c:grouping val="standard"/>
        <c:varyColors val="0"/>
        <c:ser>
          <c:idx val="0"/>
          <c:order val="0"/>
          <c:tx>
            <c:strRef>
              <c:f>'年別　年齢別 (2023)'!$CD$3</c:f>
              <c:strCache>
                <c:ptCount val="1"/>
                <c:pt idx="0">
                  <c:v>総治療周期数 561,664</c:v>
                </c:pt>
              </c:strCache>
            </c:strRef>
          </c:tx>
          <c:marker>
            <c:symbol val="circle"/>
            <c:size val="7"/>
            <c:spPr>
              <a:solidFill>
                <a:srgbClr val="4F81BD"/>
              </a:solidFill>
              <a:ln>
                <a:solidFill>
                  <a:srgbClr val="666699"/>
                </a:solidFill>
                <a:prstDash val="solid"/>
              </a:ln>
            </c:spPr>
          </c:marker>
          <c:cat>
            <c:strRef>
              <c:f>'年別　年齢別 (2023)'!$A$4:$A$34</c:f>
              <c:strCache>
                <c:ptCount val="31"/>
                <c:pt idx="0">
                  <c:v>20以下</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50以上</c:v>
                </c:pt>
              </c:strCache>
            </c:strRef>
          </c:cat>
          <c:val>
            <c:numRef>
              <c:f>'年別　年齢別 (2023)'!$CD$4:$CD$34</c:f>
              <c:numCache>
                <c:formatCode>#,##0_);[Red]\(#,##0\)</c:formatCode>
                <c:ptCount val="31"/>
                <c:pt idx="0">
                  <c:v>103</c:v>
                </c:pt>
                <c:pt idx="1">
                  <c:v>59</c:v>
                </c:pt>
                <c:pt idx="2">
                  <c:v>134</c:v>
                </c:pt>
                <c:pt idx="3">
                  <c:v>311</c:v>
                </c:pt>
                <c:pt idx="4">
                  <c:v>667</c:v>
                </c:pt>
                <c:pt idx="5">
                  <c:v>1597</c:v>
                </c:pt>
                <c:pt idx="6">
                  <c:v>3233</c:v>
                </c:pt>
                <c:pt idx="7">
                  <c:v>5754</c:v>
                </c:pt>
                <c:pt idx="8">
                  <c:v>9664</c:v>
                </c:pt>
                <c:pt idx="9">
                  <c:v>14411</c:v>
                </c:pt>
                <c:pt idx="10">
                  <c:v>18016</c:v>
                </c:pt>
                <c:pt idx="11">
                  <c:v>21665</c:v>
                </c:pt>
                <c:pt idx="12">
                  <c:v>24603</c:v>
                </c:pt>
                <c:pt idx="13">
                  <c:v>27917</c:v>
                </c:pt>
                <c:pt idx="14">
                  <c:v>32314</c:v>
                </c:pt>
                <c:pt idx="15">
                  <c:v>35097</c:v>
                </c:pt>
                <c:pt idx="16">
                  <c:v>35664</c:v>
                </c:pt>
                <c:pt idx="17">
                  <c:v>38106</c:v>
                </c:pt>
                <c:pt idx="18">
                  <c:v>40182</c:v>
                </c:pt>
                <c:pt idx="19">
                  <c:v>46181</c:v>
                </c:pt>
                <c:pt idx="20">
                  <c:v>45544</c:v>
                </c:pt>
                <c:pt idx="21">
                  <c:v>41538</c:v>
                </c:pt>
                <c:pt idx="22">
                  <c:v>45572</c:v>
                </c:pt>
                <c:pt idx="23">
                  <c:v>27193</c:v>
                </c:pt>
                <c:pt idx="24">
                  <c:v>17945</c:v>
                </c:pt>
                <c:pt idx="25">
                  <c:v>12012</c:v>
                </c:pt>
                <c:pt idx="26">
                  <c:v>7297</c:v>
                </c:pt>
                <c:pt idx="27">
                  <c:v>4127</c:v>
                </c:pt>
                <c:pt idx="28">
                  <c:v>2323</c:v>
                </c:pt>
                <c:pt idx="29">
                  <c:v>1300</c:v>
                </c:pt>
                <c:pt idx="30">
                  <c:v>1135</c:v>
                </c:pt>
              </c:numCache>
            </c:numRef>
          </c:val>
          <c:smooth val="0"/>
          <c:extLst>
            <c:ext xmlns:c16="http://schemas.microsoft.com/office/drawing/2014/chart" uri="{C3380CC4-5D6E-409C-BE32-E72D297353CC}">
              <c16:uniqueId val="{00000000-6BF1-B847-9DB5-EA4ED6DFBFF9}"/>
            </c:ext>
          </c:extLst>
        </c:ser>
        <c:ser>
          <c:idx val="1"/>
          <c:order val="1"/>
          <c:tx>
            <c:strRef>
              <c:f>'年別　年齢別 (2023)'!$CE$3</c:f>
              <c:strCache>
                <c:ptCount val="1"/>
                <c:pt idx="0">
                  <c:v>移植周期数 296,104</c:v>
                </c:pt>
              </c:strCache>
            </c:strRef>
          </c:tx>
          <c:marker>
            <c:symbol val="circle"/>
            <c:size val="7"/>
            <c:spPr>
              <a:solidFill>
                <a:srgbClr val="C0504D"/>
              </a:solidFill>
              <a:ln>
                <a:solidFill>
                  <a:srgbClr val="DD2D32"/>
                </a:solidFill>
                <a:prstDash val="solid"/>
              </a:ln>
            </c:spPr>
          </c:marker>
          <c:cat>
            <c:strRef>
              <c:f>'年別　年齢別 (2023)'!$A$4:$A$34</c:f>
              <c:strCache>
                <c:ptCount val="31"/>
                <c:pt idx="0">
                  <c:v>20以下</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50以上</c:v>
                </c:pt>
              </c:strCache>
            </c:strRef>
          </c:cat>
          <c:val>
            <c:numRef>
              <c:f>'年別　年齢別 (2023)'!$CE$4:$CE$34</c:f>
              <c:numCache>
                <c:formatCode>#,##0_);[Red]\(#,##0\)</c:formatCode>
                <c:ptCount val="31"/>
                <c:pt idx="0">
                  <c:v>14</c:v>
                </c:pt>
                <c:pt idx="1">
                  <c:v>20</c:v>
                </c:pt>
                <c:pt idx="2">
                  <c:v>56</c:v>
                </c:pt>
                <c:pt idx="3">
                  <c:v>163</c:v>
                </c:pt>
                <c:pt idx="4">
                  <c:v>361</c:v>
                </c:pt>
                <c:pt idx="5">
                  <c:v>864</c:v>
                </c:pt>
                <c:pt idx="6">
                  <c:v>1757</c:v>
                </c:pt>
                <c:pt idx="7">
                  <c:v>3144</c:v>
                </c:pt>
                <c:pt idx="8">
                  <c:v>5429</c:v>
                </c:pt>
                <c:pt idx="9">
                  <c:v>8184</c:v>
                </c:pt>
                <c:pt idx="10">
                  <c:v>10370</c:v>
                </c:pt>
                <c:pt idx="11">
                  <c:v>12666</c:v>
                </c:pt>
                <c:pt idx="12">
                  <c:v>14631</c:v>
                </c:pt>
                <c:pt idx="13">
                  <c:v>16653</c:v>
                </c:pt>
                <c:pt idx="14">
                  <c:v>19266</c:v>
                </c:pt>
                <c:pt idx="15">
                  <c:v>20744</c:v>
                </c:pt>
                <c:pt idx="16">
                  <c:v>20835</c:v>
                </c:pt>
                <c:pt idx="17">
                  <c:v>21788</c:v>
                </c:pt>
                <c:pt idx="18">
                  <c:v>22545</c:v>
                </c:pt>
                <c:pt idx="19">
                  <c:v>24409</c:v>
                </c:pt>
                <c:pt idx="20">
                  <c:v>23578</c:v>
                </c:pt>
                <c:pt idx="21">
                  <c:v>19672</c:v>
                </c:pt>
                <c:pt idx="22">
                  <c:v>19803</c:v>
                </c:pt>
                <c:pt idx="23">
                  <c:v>12221</c:v>
                </c:pt>
                <c:pt idx="24">
                  <c:v>7006</c:v>
                </c:pt>
                <c:pt idx="25">
                  <c:v>4388</c:v>
                </c:pt>
                <c:pt idx="26">
                  <c:v>2563</c:v>
                </c:pt>
                <c:pt idx="27">
                  <c:v>1345</c:v>
                </c:pt>
                <c:pt idx="28">
                  <c:v>741</c:v>
                </c:pt>
                <c:pt idx="29">
                  <c:v>459</c:v>
                </c:pt>
                <c:pt idx="30">
                  <c:v>429</c:v>
                </c:pt>
              </c:numCache>
            </c:numRef>
          </c:val>
          <c:smooth val="0"/>
          <c:extLst>
            <c:ext xmlns:c16="http://schemas.microsoft.com/office/drawing/2014/chart" uri="{C3380CC4-5D6E-409C-BE32-E72D297353CC}">
              <c16:uniqueId val="{00000001-6BF1-B847-9DB5-EA4ED6DFBFF9}"/>
            </c:ext>
          </c:extLst>
        </c:ser>
        <c:ser>
          <c:idx val="2"/>
          <c:order val="2"/>
          <c:tx>
            <c:strRef>
              <c:f>'年別　年齢別 (2023)'!$CF$3</c:f>
              <c:strCache>
                <c:ptCount val="1"/>
                <c:pt idx="0">
                  <c:v>妊娠周期数 115,554</c:v>
                </c:pt>
              </c:strCache>
            </c:strRef>
          </c:tx>
          <c:marker>
            <c:symbol val="circle"/>
            <c:size val="7"/>
            <c:spPr>
              <a:solidFill>
                <a:srgbClr val="9BBB59"/>
              </a:solidFill>
              <a:ln>
                <a:solidFill>
                  <a:srgbClr val="99CC00"/>
                </a:solidFill>
                <a:prstDash val="solid"/>
              </a:ln>
            </c:spPr>
          </c:marker>
          <c:cat>
            <c:strRef>
              <c:f>'年別　年齢別 (2023)'!$A$4:$A$34</c:f>
              <c:strCache>
                <c:ptCount val="31"/>
                <c:pt idx="0">
                  <c:v>20以下</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50以上</c:v>
                </c:pt>
              </c:strCache>
            </c:strRef>
          </c:cat>
          <c:val>
            <c:numRef>
              <c:f>'年別　年齢別 (2023)'!$CF$4:$CF$34</c:f>
              <c:numCache>
                <c:formatCode>#,##0_);[Red]\(#,##0\)</c:formatCode>
                <c:ptCount val="31"/>
                <c:pt idx="0">
                  <c:v>5</c:v>
                </c:pt>
                <c:pt idx="1">
                  <c:v>9</c:v>
                </c:pt>
                <c:pt idx="2">
                  <c:v>26</c:v>
                </c:pt>
                <c:pt idx="3">
                  <c:v>78</c:v>
                </c:pt>
                <c:pt idx="4">
                  <c:v>180</c:v>
                </c:pt>
                <c:pt idx="5">
                  <c:v>470</c:v>
                </c:pt>
                <c:pt idx="6">
                  <c:v>957</c:v>
                </c:pt>
                <c:pt idx="7">
                  <c:v>1653</c:v>
                </c:pt>
                <c:pt idx="8">
                  <c:v>2842</c:v>
                </c:pt>
                <c:pt idx="9">
                  <c:v>4277</c:v>
                </c:pt>
                <c:pt idx="10">
                  <c:v>5295</c:v>
                </c:pt>
                <c:pt idx="11">
                  <c:v>6342</c:v>
                </c:pt>
                <c:pt idx="12">
                  <c:v>7224</c:v>
                </c:pt>
                <c:pt idx="13">
                  <c:v>8076</c:v>
                </c:pt>
                <c:pt idx="14">
                  <c:v>9206</c:v>
                </c:pt>
                <c:pt idx="15">
                  <c:v>9559</c:v>
                </c:pt>
                <c:pt idx="16">
                  <c:v>9251</c:v>
                </c:pt>
                <c:pt idx="17">
                  <c:v>9298</c:v>
                </c:pt>
                <c:pt idx="18">
                  <c:v>8957</c:v>
                </c:pt>
                <c:pt idx="19">
                  <c:v>9017</c:v>
                </c:pt>
                <c:pt idx="20">
                  <c:v>7847</c:v>
                </c:pt>
                <c:pt idx="21">
                  <c:v>5763</c:v>
                </c:pt>
                <c:pt idx="22">
                  <c:v>4840</c:v>
                </c:pt>
                <c:pt idx="23">
                  <c:v>2444</c:v>
                </c:pt>
                <c:pt idx="24">
                  <c:v>1077</c:v>
                </c:pt>
                <c:pt idx="25">
                  <c:v>500</c:v>
                </c:pt>
                <c:pt idx="26">
                  <c:v>190</c:v>
                </c:pt>
                <c:pt idx="27">
                  <c:v>82</c:v>
                </c:pt>
                <c:pt idx="28">
                  <c:v>41</c:v>
                </c:pt>
                <c:pt idx="29">
                  <c:v>26</c:v>
                </c:pt>
                <c:pt idx="30">
                  <c:v>22</c:v>
                </c:pt>
              </c:numCache>
            </c:numRef>
          </c:val>
          <c:smooth val="0"/>
          <c:extLst>
            <c:ext xmlns:c16="http://schemas.microsoft.com/office/drawing/2014/chart" uri="{C3380CC4-5D6E-409C-BE32-E72D297353CC}">
              <c16:uniqueId val="{00000002-6BF1-B847-9DB5-EA4ED6DFBFF9}"/>
            </c:ext>
          </c:extLst>
        </c:ser>
        <c:ser>
          <c:idx val="3"/>
          <c:order val="3"/>
          <c:tx>
            <c:strRef>
              <c:f>'年別　年齢別 (2023)'!$CG$3</c:f>
              <c:strCache>
                <c:ptCount val="1"/>
                <c:pt idx="0">
                  <c:v>生産周期数 82,250</c:v>
                </c:pt>
              </c:strCache>
            </c:strRef>
          </c:tx>
          <c:marker>
            <c:symbol val="circle"/>
            <c:size val="7"/>
            <c:spPr>
              <a:solidFill>
                <a:srgbClr val="8064A2"/>
              </a:solidFill>
              <a:ln>
                <a:solidFill>
                  <a:srgbClr val="666699"/>
                </a:solidFill>
                <a:prstDash val="solid"/>
              </a:ln>
            </c:spPr>
          </c:marker>
          <c:cat>
            <c:strRef>
              <c:f>'年別　年齢別 (2023)'!$A$4:$A$34</c:f>
              <c:strCache>
                <c:ptCount val="31"/>
                <c:pt idx="0">
                  <c:v>20以下</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50以上</c:v>
                </c:pt>
              </c:strCache>
            </c:strRef>
          </c:cat>
          <c:val>
            <c:numRef>
              <c:f>'年別　年齢別 (2023)'!$CG$4:$CG$34</c:f>
              <c:numCache>
                <c:formatCode>#,##0_);[Red]\(#,##0\)</c:formatCode>
                <c:ptCount val="31"/>
                <c:pt idx="0">
                  <c:v>4</c:v>
                </c:pt>
                <c:pt idx="1">
                  <c:v>7</c:v>
                </c:pt>
                <c:pt idx="2">
                  <c:v>23</c:v>
                </c:pt>
                <c:pt idx="3">
                  <c:v>60</c:v>
                </c:pt>
                <c:pt idx="4">
                  <c:v>144</c:v>
                </c:pt>
                <c:pt idx="5">
                  <c:v>343</c:v>
                </c:pt>
                <c:pt idx="6">
                  <c:v>754</c:v>
                </c:pt>
                <c:pt idx="7">
                  <c:v>1326</c:v>
                </c:pt>
                <c:pt idx="8">
                  <c:v>2287</c:v>
                </c:pt>
                <c:pt idx="9">
                  <c:v>3437</c:v>
                </c:pt>
                <c:pt idx="10">
                  <c:v>4181</c:v>
                </c:pt>
                <c:pt idx="11">
                  <c:v>5006</c:v>
                </c:pt>
                <c:pt idx="12">
                  <c:v>5685</c:v>
                </c:pt>
                <c:pt idx="13">
                  <c:v>6261</c:v>
                </c:pt>
                <c:pt idx="14">
                  <c:v>7039</c:v>
                </c:pt>
                <c:pt idx="15">
                  <c:v>7206</c:v>
                </c:pt>
                <c:pt idx="16">
                  <c:v>6832</c:v>
                </c:pt>
                <c:pt idx="17">
                  <c:v>6667</c:v>
                </c:pt>
                <c:pt idx="18">
                  <c:v>6231</c:v>
                </c:pt>
                <c:pt idx="19">
                  <c:v>5964</c:v>
                </c:pt>
                <c:pt idx="20">
                  <c:v>4819</c:v>
                </c:pt>
                <c:pt idx="21">
                  <c:v>3383</c:v>
                </c:pt>
                <c:pt idx="22">
                  <c:v>2531</c:v>
                </c:pt>
                <c:pt idx="23">
                  <c:v>1191</c:v>
                </c:pt>
                <c:pt idx="24">
                  <c:v>507</c:v>
                </c:pt>
                <c:pt idx="25">
                  <c:v>202</c:v>
                </c:pt>
                <c:pt idx="26">
                  <c:v>75</c:v>
                </c:pt>
                <c:pt idx="27">
                  <c:v>38</c:v>
                </c:pt>
                <c:pt idx="28">
                  <c:v>22</c:v>
                </c:pt>
                <c:pt idx="29">
                  <c:v>14</c:v>
                </c:pt>
                <c:pt idx="30">
                  <c:v>11</c:v>
                </c:pt>
              </c:numCache>
            </c:numRef>
          </c:val>
          <c:smooth val="0"/>
          <c:extLst>
            <c:ext xmlns:c16="http://schemas.microsoft.com/office/drawing/2014/chart" uri="{C3380CC4-5D6E-409C-BE32-E72D297353CC}">
              <c16:uniqueId val="{00000003-6BF1-B847-9DB5-EA4ED6DFBFF9}"/>
            </c:ext>
          </c:extLst>
        </c:ser>
        <c:dLbls>
          <c:showLegendKey val="0"/>
          <c:showVal val="0"/>
          <c:showCatName val="0"/>
          <c:showSerName val="0"/>
          <c:showPercent val="0"/>
          <c:showBubbleSize val="0"/>
        </c:dLbls>
        <c:marker val="1"/>
        <c:smooth val="0"/>
        <c:axId val="883346784"/>
        <c:axId val="906071680"/>
      </c:lineChart>
      <c:catAx>
        <c:axId val="883346784"/>
        <c:scaling>
          <c:orientation val="minMax"/>
        </c:scaling>
        <c:delete val="0"/>
        <c:axPos val="b"/>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sz="1000" b="1" i="0" u="none" strike="noStrike" baseline="0">
                    <a:solidFill>
                      <a:srgbClr val="000000"/>
                    </a:solidFill>
                    <a:latin typeface="ＭＳ Ｐゴシック"/>
                    <a:ea typeface="ＭＳ Ｐゴシック"/>
                    <a:cs typeface="ＭＳ Ｐゴシック"/>
                  </a:rPr>
                  <a:t>年齢</a:t>
                </a:r>
                <a:r>
                  <a:rPr lang="ja-JP" altLang="en-US" sz="1200" b="0" i="0" u="none" strike="noStrike" baseline="0">
                    <a:solidFill>
                      <a:srgbClr val="000000"/>
                    </a:solidFill>
                    <a:latin typeface="ＭＳ Ｐゴシック"/>
                    <a:ea typeface="ＭＳ Ｐゴシック"/>
                    <a:cs typeface="ＭＳ Ｐゴシック"/>
                  </a:rPr>
                  <a:t>（歳）</a:t>
                </a:r>
              </a:p>
            </c:rich>
          </c:tx>
          <c:layout>
            <c:manualLayout>
              <c:xMode val="edge"/>
              <c:yMode val="edge"/>
              <c:x val="0.46299384059404602"/>
              <c:y val="0.95445026178010495"/>
            </c:manualLayout>
          </c:layout>
          <c:overlay val="0"/>
        </c:title>
        <c:numFmt formatCode="General" sourceLinked="1"/>
        <c:majorTickMark val="out"/>
        <c:minorTickMark val="none"/>
        <c:tickLblPos val="nextTo"/>
        <c:spPr>
          <a:ln w="3175">
            <a:solidFill>
              <a:srgbClr val="808080"/>
            </a:solidFill>
            <a:prstDash val="solid"/>
          </a:ln>
        </c:spPr>
        <c:crossAx val="906071680"/>
        <c:crosses val="autoZero"/>
        <c:auto val="1"/>
        <c:lblAlgn val="ctr"/>
        <c:lblOffset val="100"/>
        <c:noMultiLvlLbl val="0"/>
      </c:catAx>
      <c:valAx>
        <c:axId val="906071680"/>
        <c:scaling>
          <c:orientation val="minMax"/>
          <c:max val="50000"/>
        </c:scaling>
        <c:delete val="0"/>
        <c:axPos val="l"/>
        <c:majorGridlines>
          <c:spPr>
            <a:ln w="3175">
              <a:solidFill>
                <a:srgbClr val="808080"/>
              </a:solidFill>
              <a:prstDash val="solid"/>
            </a:ln>
          </c:spPr>
        </c:majorGridlines>
        <c:title>
          <c:tx>
            <c:rich>
              <a:bodyPr rot="0" vert="wordArtVertRtl"/>
              <a:lstStyle/>
              <a:p>
                <a:pPr algn="ctr">
                  <a:defRPr sz="1000" b="1" i="0" u="none" strike="noStrike" baseline="0">
                    <a:solidFill>
                      <a:srgbClr val="000000"/>
                    </a:solidFill>
                    <a:latin typeface="ＭＳ Ｐゴシック"/>
                    <a:ea typeface="ＭＳ Ｐゴシック"/>
                    <a:cs typeface="ＭＳ Ｐゴシック"/>
                  </a:defRPr>
                </a:pPr>
                <a:r>
                  <a:rPr lang="ja-JP" altLang="en-US"/>
                  <a:t>周期数</a:t>
                </a:r>
              </a:p>
            </c:rich>
          </c:tx>
          <c:layout>
            <c:manualLayout>
              <c:xMode val="edge"/>
              <c:yMode val="edge"/>
              <c:x val="1.3545417375591901E-3"/>
              <c:y val="0.40550006183782"/>
            </c:manualLayout>
          </c:layout>
          <c:overlay val="0"/>
        </c:title>
        <c:numFmt formatCode="#,##0_);[Red]\(#,##0\)" sourceLinked="1"/>
        <c:majorTickMark val="out"/>
        <c:minorTickMark val="none"/>
        <c:tickLblPos val="nextTo"/>
        <c:spPr>
          <a:ln w="3175">
            <a:solidFill>
              <a:srgbClr val="808080"/>
            </a:solidFill>
            <a:prstDash val="solid"/>
          </a:ln>
        </c:spPr>
        <c:crossAx val="883346784"/>
        <c:crosses val="autoZero"/>
        <c:crossBetween val="between"/>
      </c:valAx>
      <c:spPr>
        <a:solidFill>
          <a:srgbClr val="FFFFFF"/>
        </a:solidFill>
        <a:ln w="25400">
          <a:noFill/>
        </a:ln>
      </c:spPr>
    </c:plotArea>
    <c:legend>
      <c:legendPos val="r"/>
      <c:layout>
        <c:manualLayout>
          <c:xMode val="edge"/>
          <c:yMode val="edge"/>
          <c:x val="0.71799100489323298"/>
          <c:y val="4.1725481304365701E-2"/>
          <c:w val="0.21432516915285099"/>
          <c:h val="0.21029228676258399"/>
        </c:manualLayout>
      </c:layout>
      <c:overlay val="0"/>
      <c:spPr>
        <a:noFill/>
        <a:ln w="25400">
          <a:noFill/>
        </a:ln>
      </c:spPr>
    </c:legend>
    <c:plotVisOnly val="1"/>
    <c:dispBlanksAs val="gap"/>
    <c:showDLblsOverMax val="0"/>
  </c:chart>
  <c:spPr>
    <a:noFill/>
    <a:ln w="9525">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7161373139311127E-2"/>
          <c:y val="3.2745591939546598E-2"/>
          <c:w val="0.82047562986882461"/>
          <c:h val="0.85814435034411596"/>
        </c:manualLayout>
      </c:layout>
      <c:lineChart>
        <c:grouping val="standard"/>
        <c:varyColors val="0"/>
        <c:ser>
          <c:idx val="0"/>
          <c:order val="0"/>
          <c:tx>
            <c:strRef>
              <c:f>'年別　年齢別 (2023)'!$EY$3</c:f>
              <c:strCache>
                <c:ptCount val="1"/>
                <c:pt idx="0">
                  <c:v>妊娠率/総ET</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(2023)'!$EY$10:$EY$32</c:f>
              <c:numCache>
                <c:formatCode>0.0%</c:formatCode>
                <c:ptCount val="23"/>
                <c:pt idx="0">
                  <c:v>0.54467842914058051</c:v>
                </c:pt>
                <c:pt idx="1">
                  <c:v>0.5257633587786259</c:v>
                </c:pt>
                <c:pt idx="2">
                  <c:v>0.52348498802726096</c:v>
                </c:pt>
                <c:pt idx="3">
                  <c:v>0.52260508308895404</c:v>
                </c:pt>
                <c:pt idx="4">
                  <c:v>0.51060752169720347</c:v>
                </c:pt>
                <c:pt idx="5">
                  <c:v>0.50071056371387967</c:v>
                </c:pt>
                <c:pt idx="6">
                  <c:v>0.49374615542341604</c:v>
                </c:pt>
                <c:pt idx="7">
                  <c:v>0.48495766528553413</c:v>
                </c:pt>
                <c:pt idx="8">
                  <c:v>0.47783660334267619</c:v>
                </c:pt>
                <c:pt idx="9">
                  <c:v>0.46080794446586965</c:v>
                </c:pt>
                <c:pt idx="10">
                  <c:v>0.44401247900167984</c:v>
                </c:pt>
                <c:pt idx="11">
                  <c:v>0.42674866899210573</c:v>
                </c:pt>
                <c:pt idx="12">
                  <c:v>0.39729430028831225</c:v>
                </c:pt>
                <c:pt idx="13">
                  <c:v>0.36941292146339466</c:v>
                </c:pt>
                <c:pt idx="14">
                  <c:v>0.33281024684027483</c:v>
                </c:pt>
                <c:pt idx="15">
                  <c:v>0.29295445302968687</c:v>
                </c:pt>
                <c:pt idx="16">
                  <c:v>0.24440741301822957</c:v>
                </c:pt>
                <c:pt idx="17">
                  <c:v>0.19998363472710906</c:v>
                </c:pt>
                <c:pt idx="18">
                  <c:v>0.15372537824721666</c:v>
                </c:pt>
                <c:pt idx="19">
                  <c:v>0.11394712853236098</c:v>
                </c:pt>
                <c:pt idx="20">
                  <c:v>7.4131876706983998E-2</c:v>
                </c:pt>
                <c:pt idx="21">
                  <c:v>6.0966542750929366E-2</c:v>
                </c:pt>
                <c:pt idx="22">
                  <c:v>5.5330634278002701E-2</c:v>
                </c:pt>
              </c:numCache>
            </c:numRef>
          </c:val>
          <c:smooth val="0"/>
          <c:extLst>
            <c:ext xmlns:c16="http://schemas.microsoft.com/office/drawing/2014/chart" uri="{C3380CC4-5D6E-409C-BE32-E72D297353CC}">
              <c16:uniqueId val="{00000000-52F4-D648-B843-F5F52A55CF2C}"/>
            </c:ext>
          </c:extLst>
        </c:ser>
        <c:ser>
          <c:idx val="1"/>
          <c:order val="1"/>
          <c:tx>
            <c:strRef>
              <c:f>'年別　年齢別 (2023)'!$EZ$3</c:f>
              <c:strCache>
                <c:ptCount val="1"/>
                <c:pt idx="0">
                  <c:v>妊娠率/総治療</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(2023)'!$EZ$10:$EZ$32</c:f>
              <c:numCache>
                <c:formatCode>0.00%</c:formatCode>
                <c:ptCount val="23"/>
                <c:pt idx="0">
                  <c:v>0.29600989792762139</c:v>
                </c:pt>
                <c:pt idx="1">
                  <c:v>0.28727841501564128</c:v>
                </c:pt>
                <c:pt idx="2">
                  <c:v>0.29408112582781459</c:v>
                </c:pt>
                <c:pt idx="3">
                  <c:v>0.29678717646242453</c:v>
                </c:pt>
                <c:pt idx="4">
                  <c:v>0.29390541740674958</c:v>
                </c:pt>
                <c:pt idx="5">
                  <c:v>0.29273021001615507</c:v>
                </c:pt>
                <c:pt idx="6">
                  <c:v>0.29362272893549568</c:v>
                </c:pt>
                <c:pt idx="7">
                  <c:v>0.2892860980764409</c:v>
                </c:pt>
                <c:pt idx="8">
                  <c:v>0.28489199727672215</c:v>
                </c:pt>
                <c:pt idx="9">
                  <c:v>0.27235946092258595</c:v>
                </c:pt>
                <c:pt idx="10">
                  <c:v>0.25939322566173173</c:v>
                </c:pt>
                <c:pt idx="11">
                  <c:v>0.24400356899175982</c:v>
                </c:pt>
                <c:pt idx="12">
                  <c:v>0.22291075605992733</c:v>
                </c:pt>
                <c:pt idx="13">
                  <c:v>0.19525345921482862</c:v>
                </c:pt>
                <c:pt idx="14">
                  <c:v>0.17229492359037415</c:v>
                </c:pt>
                <c:pt idx="15">
                  <c:v>0.13874043044922721</c:v>
                </c:pt>
                <c:pt idx="16">
                  <c:v>0.10620556482050382</c:v>
                </c:pt>
                <c:pt idx="17">
                  <c:v>8.9876071047696099E-2</c:v>
                </c:pt>
                <c:pt idx="18">
                  <c:v>6.0016717748676514E-2</c:v>
                </c:pt>
                <c:pt idx="19">
                  <c:v>4.1625041625041624E-2</c:v>
                </c:pt>
                <c:pt idx="20">
                  <c:v>2.6038097848430863E-2</c:v>
                </c:pt>
                <c:pt idx="21">
                  <c:v>1.9869154349406348E-2</c:v>
                </c:pt>
                <c:pt idx="22">
                  <c:v>1.7649591046061126E-2</c:v>
                </c:pt>
              </c:numCache>
            </c:numRef>
          </c:val>
          <c:smooth val="0"/>
          <c:extLst>
            <c:ext xmlns:c16="http://schemas.microsoft.com/office/drawing/2014/chart" uri="{C3380CC4-5D6E-409C-BE32-E72D297353CC}">
              <c16:uniqueId val="{00000001-52F4-D648-B843-F5F52A55CF2C}"/>
            </c:ext>
          </c:extLst>
        </c:ser>
        <c:ser>
          <c:idx val="2"/>
          <c:order val="2"/>
          <c:tx>
            <c:strRef>
              <c:f>'年別　年齢別 (2023)'!$FA$3</c:f>
              <c:strCache>
                <c:ptCount val="1"/>
                <c:pt idx="0">
                  <c:v>生産率/総治療</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(2023)'!$FA$10:$FA$32</c:f>
              <c:numCache>
                <c:formatCode>0.00%</c:formatCode>
                <c:ptCount val="23"/>
                <c:pt idx="0">
                  <c:v>0.23321991957933808</c:v>
                </c:pt>
                <c:pt idx="1">
                  <c:v>0.23044838373305526</c:v>
                </c:pt>
                <c:pt idx="2">
                  <c:v>0.23665149006622516</c:v>
                </c:pt>
                <c:pt idx="3">
                  <c:v>0.23849836930122822</c:v>
                </c:pt>
                <c:pt idx="4">
                  <c:v>0.23207149200710481</c:v>
                </c:pt>
                <c:pt idx="5">
                  <c:v>0.2310639279944611</c:v>
                </c:pt>
                <c:pt idx="6">
                  <c:v>0.23106938178270942</c:v>
                </c:pt>
                <c:pt idx="7">
                  <c:v>0.22427194899165384</c:v>
                </c:pt>
                <c:pt idx="8">
                  <c:v>0.21783128055950982</c:v>
                </c:pt>
                <c:pt idx="9">
                  <c:v>0.20531669373450723</c:v>
                </c:pt>
                <c:pt idx="10">
                  <c:v>0.19156572454015253</c:v>
                </c:pt>
                <c:pt idx="11">
                  <c:v>0.17495932399097255</c:v>
                </c:pt>
                <c:pt idx="12">
                  <c:v>0.15506943407495893</c:v>
                </c:pt>
                <c:pt idx="13">
                  <c:v>0.12914402026807562</c:v>
                </c:pt>
                <c:pt idx="14">
                  <c:v>0.10580976637976462</c:v>
                </c:pt>
                <c:pt idx="15">
                  <c:v>8.1443497520342814E-2</c:v>
                </c:pt>
                <c:pt idx="16">
                  <c:v>5.5538488545598175E-2</c:v>
                </c:pt>
                <c:pt idx="17">
                  <c:v>4.3798036259331444E-2</c:v>
                </c:pt>
                <c:pt idx="18">
                  <c:v>2.8252995263304541E-2</c:v>
                </c:pt>
                <c:pt idx="19">
                  <c:v>1.6816516816516816E-2</c:v>
                </c:pt>
                <c:pt idx="20">
                  <c:v>1.0278196519117445E-2</c:v>
                </c:pt>
                <c:pt idx="21">
                  <c:v>9.2076568936273317E-3</c:v>
                </c:pt>
                <c:pt idx="22">
                  <c:v>9.4705122686181663E-3</c:v>
                </c:pt>
              </c:numCache>
            </c:numRef>
          </c:val>
          <c:smooth val="0"/>
          <c:extLst>
            <c:ext xmlns:c16="http://schemas.microsoft.com/office/drawing/2014/chart" uri="{C3380CC4-5D6E-409C-BE32-E72D297353CC}">
              <c16:uniqueId val="{00000002-52F4-D648-B843-F5F52A55CF2C}"/>
            </c:ext>
          </c:extLst>
        </c:ser>
        <c:dLbls>
          <c:showLegendKey val="0"/>
          <c:showVal val="0"/>
          <c:showCatName val="0"/>
          <c:showSerName val="0"/>
          <c:showPercent val="0"/>
          <c:showBubbleSize val="0"/>
        </c:dLbls>
        <c:marker val="1"/>
        <c:smooth val="0"/>
        <c:axId val="909001584"/>
        <c:axId val="909004976"/>
      </c:lineChart>
      <c:lineChart>
        <c:grouping val="standard"/>
        <c:varyColors val="0"/>
        <c:ser>
          <c:idx val="3"/>
          <c:order val="3"/>
          <c:tx>
            <c:strRef>
              <c:f>'年別　年齢別 (2023)'!$FB$3</c:f>
              <c:strCache>
                <c:ptCount val="1"/>
                <c:pt idx="0">
                  <c:v>流産率/総妊娠</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(2023)'!$FB$10:$FB$32</c:f>
              <c:numCache>
                <c:formatCode>0.00%</c:formatCode>
                <c:ptCount val="23"/>
                <c:pt idx="0">
                  <c:v>0.18704284221525602</c:v>
                </c:pt>
                <c:pt idx="1">
                  <c:v>0.16152450090744103</c:v>
                </c:pt>
                <c:pt idx="2">
                  <c:v>0.16396903589021816</c:v>
                </c:pt>
                <c:pt idx="3">
                  <c:v>0.17114800093523497</c:v>
                </c:pt>
                <c:pt idx="4">
                  <c:v>0.18149197355996222</c:v>
                </c:pt>
                <c:pt idx="5">
                  <c:v>0.18290760012614318</c:v>
                </c:pt>
                <c:pt idx="6">
                  <c:v>0.18535437430786267</c:v>
                </c:pt>
                <c:pt idx="7">
                  <c:v>0.19613670133729569</c:v>
                </c:pt>
                <c:pt idx="8">
                  <c:v>0.20932000868998479</c:v>
                </c:pt>
                <c:pt idx="9">
                  <c:v>0.21958363845590542</c:v>
                </c:pt>
                <c:pt idx="10">
                  <c:v>0.22970489676791697</c:v>
                </c:pt>
                <c:pt idx="11">
                  <c:v>0.25435577543557752</c:v>
                </c:pt>
                <c:pt idx="12">
                  <c:v>0.27788321982806741</c:v>
                </c:pt>
                <c:pt idx="13">
                  <c:v>0.30941554840856161</c:v>
                </c:pt>
                <c:pt idx="14">
                  <c:v>0.35631451510131262</c:v>
                </c:pt>
                <c:pt idx="15">
                  <c:v>0.38729828214471629</c:v>
                </c:pt>
                <c:pt idx="16">
                  <c:v>0.44524793388429751</c:v>
                </c:pt>
                <c:pt idx="17">
                  <c:v>0.484860883797054</c:v>
                </c:pt>
                <c:pt idx="18">
                  <c:v>0.49860724233983289</c:v>
                </c:pt>
                <c:pt idx="19">
                  <c:v>0.55200000000000005</c:v>
                </c:pt>
                <c:pt idx="20">
                  <c:v>0.56315789473684208</c:v>
                </c:pt>
                <c:pt idx="21">
                  <c:v>0.52439024390243905</c:v>
                </c:pt>
                <c:pt idx="22">
                  <c:v>0.41463414634146339</c:v>
                </c:pt>
              </c:numCache>
            </c:numRef>
          </c:val>
          <c:smooth val="0"/>
          <c:extLst>
            <c:ext xmlns:c16="http://schemas.microsoft.com/office/drawing/2014/chart" uri="{C3380CC4-5D6E-409C-BE32-E72D297353CC}">
              <c16:uniqueId val="{00000003-52F4-D648-B843-F5F52A55CF2C}"/>
            </c:ext>
          </c:extLst>
        </c:ser>
        <c:dLbls>
          <c:showLegendKey val="0"/>
          <c:showVal val="0"/>
          <c:showCatName val="0"/>
          <c:showSerName val="0"/>
          <c:showPercent val="0"/>
          <c:showBubbleSize val="0"/>
        </c:dLbls>
        <c:marker val="1"/>
        <c:smooth val="0"/>
        <c:axId val="909011760"/>
        <c:axId val="909008368"/>
      </c:lineChart>
      <c:catAx>
        <c:axId val="909001584"/>
        <c:scaling>
          <c:orientation val="minMax"/>
        </c:scaling>
        <c:delete val="0"/>
        <c:axPos val="b"/>
        <c:title>
          <c:tx>
            <c:rich>
              <a:bodyPr/>
              <a:lstStyle/>
              <a:p>
                <a:pPr>
                  <a:defRPr/>
                </a:pPr>
                <a:r>
                  <a:rPr lang="ja-JP" altLang="en-US"/>
                  <a:t>年齢（歳）</a:t>
                </a:r>
              </a:p>
            </c:rich>
          </c:tx>
          <c:overlay val="0"/>
        </c:title>
        <c:numFmt formatCode="General" sourceLinked="0"/>
        <c:majorTickMark val="out"/>
        <c:minorTickMark val="none"/>
        <c:tickLblPos val="nextTo"/>
        <c:crossAx val="909004976"/>
        <c:crosses val="autoZero"/>
        <c:auto val="1"/>
        <c:lblAlgn val="ctr"/>
        <c:lblOffset val="100"/>
        <c:noMultiLvlLbl val="0"/>
      </c:catAx>
      <c:valAx>
        <c:axId val="909004976"/>
        <c:scaling>
          <c:orientation val="minMax"/>
          <c:max val="0.7"/>
        </c:scaling>
        <c:delete val="0"/>
        <c:axPos val="l"/>
        <c:majorGridlines/>
        <c:title>
          <c:tx>
            <c:rich>
              <a:bodyPr rot="0" vert="wordArtVertRtl"/>
              <a:lstStyle/>
              <a:p>
                <a:pPr>
                  <a:defRPr/>
                </a:pPr>
                <a:r>
                  <a:rPr lang="ja-JP" altLang="en-US"/>
                  <a:t>妊娠率・生産率</a:t>
                </a:r>
              </a:p>
            </c:rich>
          </c:tx>
          <c:overlay val="0"/>
        </c:title>
        <c:numFmt formatCode="0.0%" sourceLinked="1"/>
        <c:majorTickMark val="out"/>
        <c:minorTickMark val="none"/>
        <c:tickLblPos val="nextTo"/>
        <c:crossAx val="909001584"/>
        <c:crosses val="autoZero"/>
        <c:crossBetween val="between"/>
      </c:valAx>
      <c:valAx>
        <c:axId val="909008368"/>
        <c:scaling>
          <c:orientation val="minMax"/>
          <c:max val="0.9"/>
        </c:scaling>
        <c:delete val="0"/>
        <c:axPos val="r"/>
        <c:title>
          <c:tx>
            <c:rich>
              <a:bodyPr rot="0" vert="wordArtVertRtl"/>
              <a:lstStyle/>
              <a:p>
                <a:pPr>
                  <a:defRPr/>
                </a:pPr>
                <a:r>
                  <a:rPr lang="ja-JP" altLang="en-US"/>
                  <a:t>流産率</a:t>
                </a:r>
              </a:p>
            </c:rich>
          </c:tx>
          <c:overlay val="0"/>
        </c:title>
        <c:numFmt formatCode="0.00%" sourceLinked="1"/>
        <c:majorTickMark val="out"/>
        <c:minorTickMark val="none"/>
        <c:tickLblPos val="nextTo"/>
        <c:crossAx val="909011760"/>
        <c:crosses val="max"/>
        <c:crossBetween val="between"/>
      </c:valAx>
      <c:catAx>
        <c:axId val="909011760"/>
        <c:scaling>
          <c:orientation val="minMax"/>
        </c:scaling>
        <c:delete val="1"/>
        <c:axPos val="b"/>
        <c:numFmt formatCode="General" sourceLinked="0"/>
        <c:majorTickMark val="out"/>
        <c:minorTickMark val="none"/>
        <c:tickLblPos val="nextTo"/>
        <c:crossAx val="909008368"/>
        <c:crosses val="autoZero"/>
        <c:auto val="1"/>
        <c:lblAlgn val="ctr"/>
        <c:lblOffset val="100"/>
        <c:noMultiLvlLbl val="0"/>
      </c:catAx>
    </c:plotArea>
    <c:legend>
      <c:legendPos val="r"/>
      <c:layout>
        <c:manualLayout>
          <c:xMode val="edge"/>
          <c:yMode val="edge"/>
          <c:x val="0.62834962201405209"/>
          <c:y val="8.4754901937628732E-2"/>
          <c:w val="0.22853058980895674"/>
          <c:h val="0.202346734366013"/>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7161373139311127E-2"/>
          <c:y val="3.2745591939546598E-2"/>
          <c:w val="0.82047562986882461"/>
          <c:h val="0.85814435034411596"/>
        </c:manualLayout>
      </c:layout>
      <c:lineChart>
        <c:grouping val="standard"/>
        <c:varyColors val="0"/>
        <c:ser>
          <c:idx val="0"/>
          <c:order val="0"/>
          <c:tx>
            <c:strRef>
              <c:f>'年別　年齢別 (2023)'!$EY$3</c:f>
              <c:strCache>
                <c:ptCount val="1"/>
                <c:pt idx="0">
                  <c:v>妊娠率/総ET</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(2023)'!$EY$10:$EY$32</c:f>
              <c:numCache>
                <c:formatCode>0.0%</c:formatCode>
                <c:ptCount val="23"/>
                <c:pt idx="0">
                  <c:v>0.54467842914058051</c:v>
                </c:pt>
                <c:pt idx="1">
                  <c:v>0.5257633587786259</c:v>
                </c:pt>
                <c:pt idx="2">
                  <c:v>0.52348498802726096</c:v>
                </c:pt>
                <c:pt idx="3">
                  <c:v>0.52260508308895404</c:v>
                </c:pt>
                <c:pt idx="4">
                  <c:v>0.51060752169720347</c:v>
                </c:pt>
                <c:pt idx="5">
                  <c:v>0.50071056371387967</c:v>
                </c:pt>
                <c:pt idx="6">
                  <c:v>0.49374615542341604</c:v>
                </c:pt>
                <c:pt idx="7">
                  <c:v>0.48495766528553413</c:v>
                </c:pt>
                <c:pt idx="8">
                  <c:v>0.47783660334267619</c:v>
                </c:pt>
                <c:pt idx="9">
                  <c:v>0.46080794446586965</c:v>
                </c:pt>
                <c:pt idx="10">
                  <c:v>0.44401247900167984</c:v>
                </c:pt>
                <c:pt idx="11">
                  <c:v>0.42674866899210573</c:v>
                </c:pt>
                <c:pt idx="12">
                  <c:v>0.39729430028831225</c:v>
                </c:pt>
                <c:pt idx="13">
                  <c:v>0.36941292146339466</c:v>
                </c:pt>
                <c:pt idx="14">
                  <c:v>0.33281024684027483</c:v>
                </c:pt>
                <c:pt idx="15">
                  <c:v>0.29295445302968687</c:v>
                </c:pt>
                <c:pt idx="16">
                  <c:v>0.24440741301822957</c:v>
                </c:pt>
                <c:pt idx="17">
                  <c:v>0.19998363472710906</c:v>
                </c:pt>
                <c:pt idx="18">
                  <c:v>0.15372537824721666</c:v>
                </c:pt>
                <c:pt idx="19">
                  <c:v>0.11394712853236098</c:v>
                </c:pt>
                <c:pt idx="20">
                  <c:v>7.4131876706983998E-2</c:v>
                </c:pt>
                <c:pt idx="21">
                  <c:v>6.0966542750929366E-2</c:v>
                </c:pt>
                <c:pt idx="22">
                  <c:v>5.5330634278002701E-2</c:v>
                </c:pt>
              </c:numCache>
            </c:numRef>
          </c:val>
          <c:smooth val="0"/>
          <c:extLst>
            <c:ext xmlns:c16="http://schemas.microsoft.com/office/drawing/2014/chart" uri="{C3380CC4-5D6E-409C-BE32-E72D297353CC}">
              <c16:uniqueId val="{00000000-9697-4849-98CC-BCD605D2A166}"/>
            </c:ext>
          </c:extLst>
        </c:ser>
        <c:ser>
          <c:idx val="1"/>
          <c:order val="1"/>
          <c:tx>
            <c:strRef>
              <c:f>'年別　年齢別 (2023)'!$EZ$3</c:f>
              <c:strCache>
                <c:ptCount val="1"/>
                <c:pt idx="0">
                  <c:v>妊娠率/総治療</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(2023)'!$EZ$10:$EZ$32</c:f>
              <c:numCache>
                <c:formatCode>0.00%</c:formatCode>
                <c:ptCount val="23"/>
                <c:pt idx="0">
                  <c:v>0.29600989792762139</c:v>
                </c:pt>
                <c:pt idx="1">
                  <c:v>0.28727841501564128</c:v>
                </c:pt>
                <c:pt idx="2">
                  <c:v>0.29408112582781459</c:v>
                </c:pt>
                <c:pt idx="3">
                  <c:v>0.29678717646242453</c:v>
                </c:pt>
                <c:pt idx="4">
                  <c:v>0.29390541740674958</c:v>
                </c:pt>
                <c:pt idx="5">
                  <c:v>0.29273021001615507</c:v>
                </c:pt>
                <c:pt idx="6">
                  <c:v>0.29362272893549568</c:v>
                </c:pt>
                <c:pt idx="7">
                  <c:v>0.2892860980764409</c:v>
                </c:pt>
                <c:pt idx="8">
                  <c:v>0.28489199727672215</c:v>
                </c:pt>
                <c:pt idx="9">
                  <c:v>0.27235946092258595</c:v>
                </c:pt>
                <c:pt idx="10">
                  <c:v>0.25939322566173173</c:v>
                </c:pt>
                <c:pt idx="11">
                  <c:v>0.24400356899175982</c:v>
                </c:pt>
                <c:pt idx="12">
                  <c:v>0.22291075605992733</c:v>
                </c:pt>
                <c:pt idx="13">
                  <c:v>0.19525345921482862</c:v>
                </c:pt>
                <c:pt idx="14">
                  <c:v>0.17229492359037415</c:v>
                </c:pt>
                <c:pt idx="15">
                  <c:v>0.13874043044922721</c:v>
                </c:pt>
                <c:pt idx="16">
                  <c:v>0.10620556482050382</c:v>
                </c:pt>
                <c:pt idx="17">
                  <c:v>8.9876071047696099E-2</c:v>
                </c:pt>
                <c:pt idx="18">
                  <c:v>6.0016717748676514E-2</c:v>
                </c:pt>
                <c:pt idx="19">
                  <c:v>4.1625041625041624E-2</c:v>
                </c:pt>
                <c:pt idx="20">
                  <c:v>2.6038097848430863E-2</c:v>
                </c:pt>
                <c:pt idx="21">
                  <c:v>1.9869154349406348E-2</c:v>
                </c:pt>
                <c:pt idx="22">
                  <c:v>1.7649591046061126E-2</c:v>
                </c:pt>
              </c:numCache>
            </c:numRef>
          </c:val>
          <c:smooth val="0"/>
          <c:extLst>
            <c:ext xmlns:c16="http://schemas.microsoft.com/office/drawing/2014/chart" uri="{C3380CC4-5D6E-409C-BE32-E72D297353CC}">
              <c16:uniqueId val="{00000001-9697-4849-98CC-BCD605D2A166}"/>
            </c:ext>
          </c:extLst>
        </c:ser>
        <c:ser>
          <c:idx val="2"/>
          <c:order val="2"/>
          <c:tx>
            <c:strRef>
              <c:f>'年別　年齢別 (2023)'!$FA$3</c:f>
              <c:strCache>
                <c:ptCount val="1"/>
                <c:pt idx="0">
                  <c:v>生産率/総治療</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(2023)'!$FA$10:$FA$32</c:f>
              <c:numCache>
                <c:formatCode>0.00%</c:formatCode>
                <c:ptCount val="23"/>
                <c:pt idx="0">
                  <c:v>0.23321991957933808</c:v>
                </c:pt>
                <c:pt idx="1">
                  <c:v>0.23044838373305526</c:v>
                </c:pt>
                <c:pt idx="2">
                  <c:v>0.23665149006622516</c:v>
                </c:pt>
                <c:pt idx="3">
                  <c:v>0.23849836930122822</c:v>
                </c:pt>
                <c:pt idx="4">
                  <c:v>0.23207149200710481</c:v>
                </c:pt>
                <c:pt idx="5">
                  <c:v>0.2310639279944611</c:v>
                </c:pt>
                <c:pt idx="6">
                  <c:v>0.23106938178270942</c:v>
                </c:pt>
                <c:pt idx="7">
                  <c:v>0.22427194899165384</c:v>
                </c:pt>
                <c:pt idx="8">
                  <c:v>0.21783128055950982</c:v>
                </c:pt>
                <c:pt idx="9">
                  <c:v>0.20531669373450723</c:v>
                </c:pt>
                <c:pt idx="10">
                  <c:v>0.19156572454015253</c:v>
                </c:pt>
                <c:pt idx="11">
                  <c:v>0.17495932399097255</c:v>
                </c:pt>
                <c:pt idx="12">
                  <c:v>0.15506943407495893</c:v>
                </c:pt>
                <c:pt idx="13">
                  <c:v>0.12914402026807562</c:v>
                </c:pt>
                <c:pt idx="14">
                  <c:v>0.10580976637976462</c:v>
                </c:pt>
                <c:pt idx="15">
                  <c:v>8.1443497520342814E-2</c:v>
                </c:pt>
                <c:pt idx="16">
                  <c:v>5.5538488545598175E-2</c:v>
                </c:pt>
                <c:pt idx="17">
                  <c:v>4.3798036259331444E-2</c:v>
                </c:pt>
                <c:pt idx="18">
                  <c:v>2.8252995263304541E-2</c:v>
                </c:pt>
                <c:pt idx="19">
                  <c:v>1.6816516816516816E-2</c:v>
                </c:pt>
                <c:pt idx="20">
                  <c:v>1.0278196519117445E-2</c:v>
                </c:pt>
                <c:pt idx="21">
                  <c:v>9.2076568936273317E-3</c:v>
                </c:pt>
                <c:pt idx="22">
                  <c:v>9.4705122686181663E-3</c:v>
                </c:pt>
              </c:numCache>
            </c:numRef>
          </c:val>
          <c:smooth val="0"/>
          <c:extLst>
            <c:ext xmlns:c16="http://schemas.microsoft.com/office/drawing/2014/chart" uri="{C3380CC4-5D6E-409C-BE32-E72D297353CC}">
              <c16:uniqueId val="{00000002-9697-4849-98CC-BCD605D2A166}"/>
            </c:ext>
          </c:extLst>
        </c:ser>
        <c:dLbls>
          <c:showLegendKey val="0"/>
          <c:showVal val="0"/>
          <c:showCatName val="0"/>
          <c:showSerName val="0"/>
          <c:showPercent val="0"/>
          <c:showBubbleSize val="0"/>
        </c:dLbls>
        <c:marker val="1"/>
        <c:smooth val="0"/>
        <c:axId val="909001584"/>
        <c:axId val="909004976"/>
      </c:lineChart>
      <c:lineChart>
        <c:grouping val="standard"/>
        <c:varyColors val="0"/>
        <c:ser>
          <c:idx val="3"/>
          <c:order val="3"/>
          <c:tx>
            <c:strRef>
              <c:f>'年別　年齢別 (2023)'!$FB$3</c:f>
              <c:strCache>
                <c:ptCount val="1"/>
                <c:pt idx="0">
                  <c:v>流産率/総妊娠</c:v>
                </c:pt>
              </c:strCache>
            </c:strRef>
          </c:tx>
          <c:marker>
            <c:symbol val="circle"/>
            <c:size val="9"/>
          </c:marker>
          <c:cat>
            <c:numRef>
              <c:f>'年別　年齢別 (2023)'!$CL$10:$CL$32</c:f>
              <c:numCache>
                <c:formatCode>General</c:formatCode>
                <c:ptCount val="23"/>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numCache>
            </c:numRef>
          </c:cat>
          <c:val>
            <c:numRef>
              <c:f>'年別　年齢別 (2023)'!$FB$10:$FB$32</c:f>
              <c:numCache>
                <c:formatCode>0.00%</c:formatCode>
                <c:ptCount val="23"/>
                <c:pt idx="0">
                  <c:v>0.18704284221525602</c:v>
                </c:pt>
                <c:pt idx="1">
                  <c:v>0.16152450090744103</c:v>
                </c:pt>
                <c:pt idx="2">
                  <c:v>0.16396903589021816</c:v>
                </c:pt>
                <c:pt idx="3">
                  <c:v>0.17114800093523497</c:v>
                </c:pt>
                <c:pt idx="4">
                  <c:v>0.18149197355996222</c:v>
                </c:pt>
                <c:pt idx="5">
                  <c:v>0.18290760012614318</c:v>
                </c:pt>
                <c:pt idx="6">
                  <c:v>0.18535437430786267</c:v>
                </c:pt>
                <c:pt idx="7">
                  <c:v>0.19613670133729569</c:v>
                </c:pt>
                <c:pt idx="8">
                  <c:v>0.20932000868998479</c:v>
                </c:pt>
                <c:pt idx="9">
                  <c:v>0.21958363845590542</c:v>
                </c:pt>
                <c:pt idx="10">
                  <c:v>0.22970489676791697</c:v>
                </c:pt>
                <c:pt idx="11">
                  <c:v>0.25435577543557752</c:v>
                </c:pt>
                <c:pt idx="12">
                  <c:v>0.27788321982806741</c:v>
                </c:pt>
                <c:pt idx="13">
                  <c:v>0.30941554840856161</c:v>
                </c:pt>
                <c:pt idx="14">
                  <c:v>0.35631451510131262</c:v>
                </c:pt>
                <c:pt idx="15">
                  <c:v>0.38729828214471629</c:v>
                </c:pt>
                <c:pt idx="16">
                  <c:v>0.44524793388429751</c:v>
                </c:pt>
                <c:pt idx="17">
                  <c:v>0.484860883797054</c:v>
                </c:pt>
                <c:pt idx="18">
                  <c:v>0.49860724233983289</c:v>
                </c:pt>
                <c:pt idx="19">
                  <c:v>0.55200000000000005</c:v>
                </c:pt>
                <c:pt idx="20">
                  <c:v>0.56315789473684208</c:v>
                </c:pt>
                <c:pt idx="21">
                  <c:v>0.52439024390243905</c:v>
                </c:pt>
                <c:pt idx="22">
                  <c:v>0.41463414634146339</c:v>
                </c:pt>
              </c:numCache>
            </c:numRef>
          </c:val>
          <c:smooth val="0"/>
          <c:extLst>
            <c:ext xmlns:c16="http://schemas.microsoft.com/office/drawing/2014/chart" uri="{C3380CC4-5D6E-409C-BE32-E72D297353CC}">
              <c16:uniqueId val="{00000003-9697-4849-98CC-BCD605D2A166}"/>
            </c:ext>
          </c:extLst>
        </c:ser>
        <c:dLbls>
          <c:showLegendKey val="0"/>
          <c:showVal val="0"/>
          <c:showCatName val="0"/>
          <c:showSerName val="0"/>
          <c:showPercent val="0"/>
          <c:showBubbleSize val="0"/>
        </c:dLbls>
        <c:marker val="1"/>
        <c:smooth val="0"/>
        <c:axId val="909011760"/>
        <c:axId val="909008368"/>
      </c:lineChart>
      <c:catAx>
        <c:axId val="909001584"/>
        <c:scaling>
          <c:orientation val="minMax"/>
        </c:scaling>
        <c:delete val="0"/>
        <c:axPos val="b"/>
        <c:title>
          <c:tx>
            <c:rich>
              <a:bodyPr/>
              <a:lstStyle/>
              <a:p>
                <a:pPr>
                  <a:defRPr/>
                </a:pPr>
                <a:r>
                  <a:rPr lang="ja-JP" altLang="en-US"/>
                  <a:t>年齢（歳）</a:t>
                </a:r>
              </a:p>
            </c:rich>
          </c:tx>
          <c:overlay val="0"/>
        </c:title>
        <c:numFmt formatCode="General" sourceLinked="0"/>
        <c:majorTickMark val="out"/>
        <c:minorTickMark val="none"/>
        <c:tickLblPos val="nextTo"/>
        <c:crossAx val="909004976"/>
        <c:crosses val="autoZero"/>
        <c:auto val="1"/>
        <c:lblAlgn val="ctr"/>
        <c:lblOffset val="100"/>
        <c:noMultiLvlLbl val="0"/>
      </c:catAx>
      <c:valAx>
        <c:axId val="909004976"/>
        <c:scaling>
          <c:orientation val="minMax"/>
          <c:max val="1"/>
        </c:scaling>
        <c:delete val="0"/>
        <c:axPos val="l"/>
        <c:majorGridlines/>
        <c:title>
          <c:tx>
            <c:rich>
              <a:bodyPr rot="0" vert="wordArtVertRtl"/>
              <a:lstStyle/>
              <a:p>
                <a:pPr>
                  <a:defRPr/>
                </a:pPr>
                <a:r>
                  <a:rPr lang="ja-JP" altLang="en-US" sz="1000" b="1" i="0" u="none" strike="noStrike" kern="1200" baseline="0">
                    <a:solidFill>
                      <a:prstClr val="black"/>
                    </a:solidFill>
                  </a:rPr>
                  <a:t>妊娠率・生産率・流産率</a:t>
                </a:r>
              </a:p>
            </c:rich>
          </c:tx>
          <c:overlay val="0"/>
        </c:title>
        <c:numFmt formatCode="0%" sourceLinked="0"/>
        <c:majorTickMark val="out"/>
        <c:minorTickMark val="none"/>
        <c:tickLblPos val="nextTo"/>
        <c:crossAx val="909001584"/>
        <c:crosses val="autoZero"/>
        <c:crossBetween val="between"/>
      </c:valAx>
      <c:valAx>
        <c:axId val="909008368"/>
        <c:scaling>
          <c:orientation val="minMax"/>
        </c:scaling>
        <c:delete val="1"/>
        <c:axPos val="r"/>
        <c:numFmt formatCode="0.00%" sourceLinked="1"/>
        <c:majorTickMark val="out"/>
        <c:minorTickMark val="none"/>
        <c:tickLblPos val="nextTo"/>
        <c:crossAx val="909011760"/>
        <c:crosses val="max"/>
        <c:crossBetween val="between"/>
      </c:valAx>
      <c:catAx>
        <c:axId val="909011760"/>
        <c:scaling>
          <c:orientation val="minMax"/>
        </c:scaling>
        <c:delete val="1"/>
        <c:axPos val="b"/>
        <c:numFmt formatCode="General" sourceLinked="0"/>
        <c:majorTickMark val="out"/>
        <c:minorTickMark val="none"/>
        <c:tickLblPos val="nextTo"/>
        <c:crossAx val="909008368"/>
        <c:crosses val="autoZero"/>
        <c:auto val="1"/>
        <c:lblAlgn val="ctr"/>
        <c:lblOffset val="100"/>
        <c:noMultiLvlLbl val="0"/>
      </c:catAx>
    </c:plotArea>
    <c:legend>
      <c:legendPos val="r"/>
      <c:layout>
        <c:manualLayout>
          <c:xMode val="edge"/>
          <c:yMode val="edge"/>
          <c:x val="0.62834962201405209"/>
          <c:y val="8.4754901937628732E-2"/>
          <c:w val="0.15323224261771701"/>
          <c:h val="0.202346734366013"/>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6448047931869"/>
          <c:y val="0.24570817519514868"/>
          <c:w val="0.73384597573445076"/>
          <c:h val="0.70084621479710763"/>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6375362207433"/>
          <c:y val="0.15875156598873905"/>
          <c:w val="0.62178054790606752"/>
          <c:h val="0.64959944162239724"/>
        </c:manualLayout>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AF-4DA0-9C83-DEB357B08A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AF-4DA0-9C83-DEB357B08A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AF-4DA0-9C83-DEB357B08A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AF-4DA0-9C83-DEB357B08A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2AF-4DA0-9C83-DEB357B08A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2AF-4DA0-9C83-DEB357B08A39}"/>
              </c:ext>
            </c:extLst>
          </c:dPt>
          <c:dPt>
            <c:idx val="6"/>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D-72AF-4DA0-9C83-DEB357B08A39}"/>
              </c:ext>
            </c:extLst>
          </c:dPt>
          <c:dPt>
            <c:idx val="7"/>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F-72AF-4DA0-9C83-DEB357B08A3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2AF-4DA0-9C83-DEB357B08A39}"/>
              </c:ext>
            </c:extLst>
          </c:dPt>
          <c:dLbls>
            <c:dLbl>
              <c:idx val="0"/>
              <c:layout>
                <c:manualLayout>
                  <c:x val="-3.1900647527751853E-2"/>
                  <c:y val="1.22364528656607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AF-4DA0-9C83-DEB357B08A39}"/>
                </c:ext>
              </c:extLst>
            </c:dLbl>
            <c:dLbl>
              <c:idx val="1"/>
              <c:layout>
                <c:manualLayout>
                  <c:x val="-9.6893932070785713E-2"/>
                  <c:y val="0.102623758694651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2AF-4DA0-9C83-DEB357B08A39}"/>
                </c:ext>
              </c:extLst>
            </c:dLbl>
            <c:dLbl>
              <c:idx val="2"/>
              <c:layout>
                <c:manualLayout>
                  <c:x val="-0.17224973911827091"/>
                  <c:y val="4.0794773025389121E-2"/>
                </c:manualLayout>
              </c:layout>
              <c:showLegendKey val="0"/>
              <c:showVal val="0"/>
              <c:showCatName val="1"/>
              <c:showSerName val="0"/>
              <c:showPercent val="1"/>
              <c:showBubbleSize val="0"/>
              <c:extLst>
                <c:ext xmlns:c15="http://schemas.microsoft.com/office/drawing/2012/chart" uri="{CE6537A1-D6FC-4f65-9D91-7224C49458BB}">
                  <c15:layout>
                    <c:manualLayout>
                      <c:w val="0.23753025445545328"/>
                      <c:h val="0.23469074935635159"/>
                    </c:manualLayout>
                  </c15:layout>
                </c:ext>
                <c:ext xmlns:c16="http://schemas.microsoft.com/office/drawing/2014/chart" uri="{C3380CC4-5D6E-409C-BE32-E72D297353CC}">
                  <c16:uniqueId val="{00000005-72AF-4DA0-9C83-DEB357B08A39}"/>
                </c:ext>
              </c:extLst>
            </c:dLbl>
            <c:dLbl>
              <c:idx val="3"/>
              <c:layout>
                <c:manualLayout>
                  <c:x val="-2.976410617119318E-2"/>
                  <c:y val="-3.910015305166158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9635090450458823"/>
                      <c:h val="0.18247671148446065"/>
                    </c:manualLayout>
                  </c15:layout>
                </c:ext>
                <c:ext xmlns:c16="http://schemas.microsoft.com/office/drawing/2014/chart" uri="{C3380CC4-5D6E-409C-BE32-E72D297353CC}">
                  <c16:uniqueId val="{00000007-72AF-4DA0-9C83-DEB357B08A39}"/>
                </c:ext>
              </c:extLst>
            </c:dLbl>
            <c:dLbl>
              <c:idx val="4"/>
              <c:layout>
                <c:manualLayout>
                  <c:x val="-8.8299433829737262E-2"/>
                  <c:y val="-5.8587765198909111E-2"/>
                </c:manualLayout>
              </c:layout>
              <c:tx>
                <c:rich>
                  <a:bodyPr/>
                  <a:lstStyle/>
                  <a:p>
                    <a:r>
                      <a:rPr lang="en-US" altLang="ja-JP" baseline="0" dirty="0"/>
                      <a:t>FSH+</a:t>
                    </a:r>
                  </a:p>
                  <a:p>
                    <a:r>
                      <a:rPr lang="en-US" altLang="ja-JP" baseline="0" dirty="0"/>
                      <a:t>GnRH-ago. </a:t>
                    </a:r>
                    <a:fld id="{C1EE0F0B-33F8-477E-A023-A33EAB97533A}" type="PERCENTAGE">
                      <a:rPr lang="en-US" altLang="ja-JP" baseline="0" smtClean="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2539496288895439"/>
                      <c:h val="0.23496317042350928"/>
                    </c:manualLayout>
                  </c15:layout>
                  <c15:dlblFieldTable/>
                  <c15:showDataLabelsRange val="0"/>
                </c:ext>
                <c:ext xmlns:c16="http://schemas.microsoft.com/office/drawing/2014/chart" uri="{C3380CC4-5D6E-409C-BE32-E72D297353CC}">
                  <c16:uniqueId val="{00000009-72AF-4DA0-9C83-DEB357B08A39}"/>
                </c:ext>
              </c:extLst>
            </c:dLbl>
            <c:dLbl>
              <c:idx val="5"/>
              <c:layout>
                <c:manualLayout>
                  <c:x val="0.14798377930939829"/>
                  <c:y val="-0.19713200518697199"/>
                </c:manualLayout>
              </c:layout>
              <c:tx>
                <c:rich>
                  <a:bodyPr/>
                  <a:lstStyle/>
                  <a:p>
                    <a:r>
                      <a:rPr lang="en-US" altLang="ja-JP" baseline="0" dirty="0" err="1"/>
                      <a:t>FSH+GnRH-ant</a:t>
                    </a:r>
                    <a:r>
                      <a:rPr lang="en-US" altLang="ja-JP" baseline="0" dirty="0"/>
                      <a:t>.
</a:t>
                    </a:r>
                    <a:fld id="{F8943434-7BBD-E840-9E74-FC6094E7838A}"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9111728642092038"/>
                      <c:h val="0.15420014621999342"/>
                    </c:manualLayout>
                  </c15:layout>
                  <c15:dlblFieldTable/>
                  <c15:showDataLabelsRange val="0"/>
                </c:ext>
                <c:ext xmlns:c16="http://schemas.microsoft.com/office/drawing/2014/chart" uri="{C3380CC4-5D6E-409C-BE32-E72D297353CC}">
                  <c16:uniqueId val="{0000000B-72AF-4DA0-9C83-DEB357B08A39}"/>
                </c:ext>
              </c:extLst>
            </c:dLbl>
            <c:dLbl>
              <c:idx val="6"/>
              <c:layout>
                <c:manualLayout>
                  <c:x val="1.4512653587740426E-2"/>
                  <c:y val="0.130143980969136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2AF-4DA0-9C83-DEB357B08A39}"/>
                </c:ext>
              </c:extLst>
            </c:dLbl>
            <c:dLbl>
              <c:idx val="7"/>
              <c:layout>
                <c:manualLayout>
                  <c:x val="4.4159366981990169E-4"/>
                  <c:y val="1.35277266918742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2AF-4DA0-9C83-DEB357B08A39}"/>
                </c:ext>
              </c:extLst>
            </c:dLbl>
            <c:dLbl>
              <c:idx val="8"/>
              <c:layout>
                <c:manualLayout>
                  <c:x val="-4.8721126916693031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2AF-4DA0-9C83-DEB357B08A3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'周期管理方法の内訳（採卵）'!$F$3:$F$11</c:f>
              <c:strCache>
                <c:ptCount val="9"/>
                <c:pt idx="0">
                  <c:v>自然</c:v>
                </c:pt>
                <c:pt idx="1">
                  <c:v>CC</c:v>
                </c:pt>
                <c:pt idx="2">
                  <c:v>CC＋FSH</c:v>
                </c:pt>
                <c:pt idx="3">
                  <c:v>FSH</c:v>
                </c:pt>
                <c:pt idx="4">
                  <c:v>FSH＋ago.</c:v>
                </c:pt>
                <c:pt idx="5">
                  <c:v>FSH＋ant.</c:v>
                </c:pt>
                <c:pt idx="6">
                  <c:v>PPOS</c:v>
                </c:pt>
                <c:pt idx="7">
                  <c:v>AI</c:v>
                </c:pt>
                <c:pt idx="8">
                  <c:v>その他</c:v>
                </c:pt>
              </c:strCache>
            </c:strRef>
          </c:cat>
          <c:val>
            <c:numRef>
              <c:f>'周期管理方法の内訳（採卵）'!$G$3:$G$11</c:f>
              <c:numCache>
                <c:formatCode>#,##0</c:formatCode>
                <c:ptCount val="9"/>
                <c:pt idx="0">
                  <c:v>13699</c:v>
                </c:pt>
                <c:pt idx="1">
                  <c:v>27060</c:v>
                </c:pt>
                <c:pt idx="2">
                  <c:v>42082</c:v>
                </c:pt>
                <c:pt idx="3">
                  <c:v>10305</c:v>
                </c:pt>
                <c:pt idx="4">
                  <c:v>25174</c:v>
                </c:pt>
                <c:pt idx="5">
                  <c:v>62025</c:v>
                </c:pt>
                <c:pt idx="6">
                  <c:v>32830</c:v>
                </c:pt>
                <c:pt idx="7">
                  <c:v>26345</c:v>
                </c:pt>
                <c:pt idx="8">
                  <c:v>35776</c:v>
                </c:pt>
              </c:numCache>
            </c:numRef>
          </c:val>
          <c:extLst>
            <c:ext xmlns:c16="http://schemas.microsoft.com/office/drawing/2014/chart" uri="{C3380CC4-5D6E-409C-BE32-E72D297353CC}">
              <c16:uniqueId val="{00000012-72AF-4DA0-9C83-DEB357B08A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47035245387716"/>
          <c:y val="0.27078328419472769"/>
          <c:w val="0.40253687173223518"/>
          <c:h val="0.66050064164514644"/>
        </c:manualLayout>
      </c:layout>
      <c:pieChart>
        <c:varyColors val="1"/>
        <c:ser>
          <c:idx val="0"/>
          <c:order val="0"/>
          <c:spPr>
            <a:ln>
              <a:solidFill>
                <a:schemeClr val="bg1"/>
              </a:solidFill>
            </a:ln>
          </c:spPr>
          <c:dPt>
            <c:idx val="0"/>
            <c:bubble3D val="0"/>
            <c:spPr>
              <a:solidFill>
                <a:schemeClr val="accent1"/>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406-40D5-BFFC-DD6A539138F0}"/>
              </c:ext>
            </c:extLst>
          </c:dPt>
          <c:dPt>
            <c:idx val="1"/>
            <c:bubble3D val="0"/>
            <c:spPr>
              <a:solidFill>
                <a:schemeClr val="accent2"/>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406-40D5-BFFC-DD6A539138F0}"/>
              </c:ext>
            </c:extLst>
          </c:dPt>
          <c:dPt>
            <c:idx val="2"/>
            <c:bubble3D val="0"/>
            <c:spPr>
              <a:solidFill>
                <a:schemeClr val="accent3"/>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406-40D5-BFFC-DD6A539138F0}"/>
              </c:ext>
            </c:extLst>
          </c:dPt>
          <c:dPt>
            <c:idx val="3"/>
            <c:bubble3D val="0"/>
            <c:spPr>
              <a:solidFill>
                <a:schemeClr val="accent4"/>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406-40D5-BFFC-DD6A539138F0}"/>
              </c:ext>
            </c:extLst>
          </c:dPt>
          <c:dPt>
            <c:idx val="4"/>
            <c:bubble3D val="0"/>
            <c:spPr>
              <a:solidFill>
                <a:schemeClr val="accent5"/>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406-40D5-BFFC-DD6A539138F0}"/>
              </c:ext>
            </c:extLst>
          </c:dPt>
          <c:dPt>
            <c:idx val="5"/>
            <c:bubble3D val="0"/>
            <c:spPr>
              <a:solidFill>
                <a:schemeClr val="accent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406-40D5-BFFC-DD6A539138F0}"/>
              </c:ext>
            </c:extLst>
          </c:dPt>
          <c:dPt>
            <c:idx val="6"/>
            <c:bubble3D val="0"/>
            <c:spPr>
              <a:solidFill>
                <a:schemeClr val="bg1">
                  <a:lumMod val="50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406-40D5-BFFC-DD6A539138F0}"/>
              </c:ext>
            </c:extLst>
          </c:dPt>
          <c:dPt>
            <c:idx val="7"/>
            <c:bubble3D val="0"/>
            <c:spPr>
              <a:solidFill>
                <a:srgbClr val="FFCCCC"/>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F406-40D5-BFFC-DD6A539138F0}"/>
              </c:ext>
            </c:extLst>
          </c:dPt>
          <c:dPt>
            <c:idx val="8"/>
            <c:bubble3D val="0"/>
            <c:spPr>
              <a:solidFill>
                <a:schemeClr val="accent3">
                  <a:lumMod val="60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F406-40D5-BFFC-DD6A539138F0}"/>
              </c:ext>
            </c:extLst>
          </c:dPt>
          <c:dLbls>
            <c:dLbl>
              <c:idx val="0"/>
              <c:layout>
                <c:manualLayout>
                  <c:x val="-1.6755358958503636E-2"/>
                  <c:y val="5.3634405587478715E-2"/>
                </c:manualLayout>
              </c:layout>
              <c:tx>
                <c:rich>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fld id="{F397BE58-6784-4EC9-A385-EC8CB0A6ECEE}" type="CATEGORYNAME">
                      <a:rPr lang="ja-JP" altLang="en-US" sz="2000" b="0">
                        <a:solidFill>
                          <a:schemeClr val="tx1"/>
                        </a:solidFill>
                      </a:rPr>
                      <a:pPr>
                        <a:defRPr sz="2000" b="0">
                          <a:solidFill>
                            <a:schemeClr val="tx1"/>
                          </a:solidFill>
                        </a:defRPr>
                      </a:pPr>
                      <a:t>[分類名]</a:t>
                    </a:fld>
                    <a:endParaRPr lang="ja-JP" altLang="en-US" sz="2000" b="0" baseline="0">
                      <a:solidFill>
                        <a:schemeClr val="tx1"/>
                      </a:solidFill>
                    </a:endParaRPr>
                  </a:p>
                  <a:p>
                    <a:pPr>
                      <a:defRPr sz="2000" b="0">
                        <a:solidFill>
                          <a:schemeClr val="tx1"/>
                        </a:solidFill>
                      </a:defRPr>
                    </a:pPr>
                    <a:fld id="{BCFC193E-6FC1-489C-9DAC-28CAAA49F219}" type="PERCENTAGE">
                      <a:rPr lang="en-US" altLang="ja-JP" sz="2000" b="0" baseline="0">
                        <a:solidFill>
                          <a:schemeClr val="tx1"/>
                        </a:solidFill>
                      </a:rPr>
                      <a:pPr>
                        <a:defRPr sz="2000" b="0">
                          <a:solidFill>
                            <a:schemeClr val="tx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8.8227984377489285E-2"/>
                      <c:h val="0.17195171026156941"/>
                    </c:manualLayout>
                  </c15:layout>
                  <c15:dlblFieldTable/>
                  <c15:showDataLabelsRange val="0"/>
                </c:ext>
                <c:ext xmlns:c16="http://schemas.microsoft.com/office/drawing/2014/chart" uri="{C3380CC4-5D6E-409C-BE32-E72D297353CC}">
                  <c16:uniqueId val="{00000001-F406-40D5-BFFC-DD6A539138F0}"/>
                </c:ext>
              </c:extLst>
            </c:dLbl>
            <c:dLbl>
              <c:idx val="1"/>
              <c:layout>
                <c:manualLayout>
                  <c:x val="-6.0370156036039624E-2"/>
                  <c:y val="0.15367202887869993"/>
                </c:manualLayout>
              </c:layout>
              <c:tx>
                <c:rich>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fld id="{968E9472-76A5-4C3A-A950-110637C455BE}" type="CATEGORYNAME">
                      <a:rPr lang="en-US" altLang="ja-JP" sz="2000" b="0">
                        <a:solidFill>
                          <a:schemeClr val="tx1"/>
                        </a:solidFill>
                      </a:rPr>
                      <a:pPr>
                        <a:defRPr sz="2000" b="0">
                          <a:solidFill>
                            <a:schemeClr val="tx1"/>
                          </a:solidFill>
                        </a:defRPr>
                      </a:pPr>
                      <a:t>[分類名]</a:t>
                    </a:fld>
                    <a:r>
                      <a:rPr lang="en-US" altLang="ja-JP" sz="2000" b="0" baseline="0">
                        <a:solidFill>
                          <a:schemeClr val="tx1"/>
                        </a:solidFill>
                      </a:rPr>
                      <a:t> </a:t>
                    </a:r>
                    <a:fld id="{074D5926-44EF-4B14-BE45-A9639A793964}" type="PERCENTAGE">
                      <a:rPr lang="en-US" altLang="ja-JP" sz="2000" b="0" baseline="0">
                        <a:solidFill>
                          <a:schemeClr val="tx1"/>
                        </a:solidFill>
                      </a:rPr>
                      <a:pPr>
                        <a:defRPr sz="2000" b="0">
                          <a:solidFill>
                            <a:schemeClr val="tx1"/>
                          </a:solidFill>
                        </a:defRPr>
                      </a:pPr>
                      <a:t>[パーセンテージ]</a:t>
                    </a:fld>
                    <a:endParaRPr lang="en-US" altLang="ja-JP" sz="2000" b="0" baseline="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6.616799509503371E-2"/>
                      <c:h val="0.16581504776691647"/>
                    </c:manualLayout>
                  </c15:layout>
                  <c15:dlblFieldTable/>
                  <c15:showDataLabelsRange val="0"/>
                </c:ext>
                <c:ext xmlns:c16="http://schemas.microsoft.com/office/drawing/2014/chart" uri="{C3380CC4-5D6E-409C-BE32-E72D297353CC}">
                  <c16:uniqueId val="{00000003-F406-40D5-BFFC-DD6A539138F0}"/>
                </c:ext>
              </c:extLst>
            </c:dLbl>
            <c:dLbl>
              <c:idx val="2"/>
              <c:layout>
                <c:manualLayout>
                  <c:x val="-0.14431070941060165"/>
                  <c:y val="6.710058959086046E-2"/>
                </c:manualLayout>
              </c:layout>
              <c:tx>
                <c:rich>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r>
                      <a:rPr lang="en-US" altLang="ja-JP" sz="2000" b="0" baseline="0">
                        <a:latin typeface="+mn-lt"/>
                      </a:rPr>
                      <a:t>CC</a:t>
                    </a:r>
                    <a:r>
                      <a:rPr lang="ja-JP" altLang="en-US" sz="2000" b="0" baseline="0">
                        <a:latin typeface="+mn-lt"/>
                      </a:rPr>
                      <a:t>＋</a:t>
                    </a:r>
                    <a:r>
                      <a:rPr lang="en-US" altLang="ja-JP" sz="2000" b="0" baseline="0">
                        <a:latin typeface="+mn-lt"/>
                      </a:rPr>
                      <a:t>FSH </a:t>
                    </a:r>
                  </a:p>
                  <a:p>
                    <a:pPr>
                      <a:defRPr sz="2000" b="0">
                        <a:solidFill>
                          <a:schemeClr val="tx1"/>
                        </a:solidFill>
                      </a:defRPr>
                    </a:pPr>
                    <a:fld id="{73213190-AFFE-472F-B98B-9C51FC7E9999}" type="PERCENTAGE">
                      <a:rPr lang="en-US" altLang="ja-JP" sz="2000" b="0" baseline="0">
                        <a:solidFill>
                          <a:schemeClr val="tx1"/>
                        </a:solidFill>
                        <a:latin typeface="+mn-lt"/>
                      </a:rPr>
                      <a:pPr>
                        <a:defRPr sz="2000" b="0">
                          <a:solidFill>
                            <a:schemeClr val="tx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17136996587472508"/>
                      <c:h val="0.17680093991612522"/>
                    </c:manualLayout>
                  </c15:layout>
                  <c15:dlblFieldTable/>
                  <c15:showDataLabelsRange val="0"/>
                </c:ext>
                <c:ext xmlns:c16="http://schemas.microsoft.com/office/drawing/2014/chart" uri="{C3380CC4-5D6E-409C-BE32-E72D297353CC}">
                  <c16:uniqueId val="{00000005-F406-40D5-BFFC-DD6A539138F0}"/>
                </c:ext>
              </c:extLst>
            </c:dLbl>
            <c:dLbl>
              <c:idx val="3"/>
              <c:layout>
                <c:manualLayout>
                  <c:x val="5.9937284777920657E-3"/>
                  <c:y val="-1.1616444593186941E-2"/>
                </c:manualLayout>
              </c:layout>
              <c:tx>
                <c:rich>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fld id="{D34B34AE-E066-40FD-A5CD-96EB2DE4C544}" type="CATEGORYNAME">
                      <a:rPr lang="en-US" altLang="ja-JP" sz="2000"/>
                      <a:pPr>
                        <a:defRPr sz="2000" b="0">
                          <a:solidFill>
                            <a:schemeClr val="tx1"/>
                          </a:solidFill>
                        </a:defRPr>
                      </a:pPr>
                      <a:t>[分類名]</a:t>
                    </a:fld>
                    <a:endParaRPr lang="en-US" altLang="ja-JP" sz="2000" baseline="0"/>
                  </a:p>
                  <a:p>
                    <a:pPr>
                      <a:defRPr sz="2000" b="0">
                        <a:solidFill>
                          <a:schemeClr val="tx1"/>
                        </a:solidFill>
                      </a:defRPr>
                    </a:pPr>
                    <a:r>
                      <a:rPr lang="en-US" altLang="ja-JP" sz="2000" baseline="0"/>
                      <a:t> </a:t>
                    </a:r>
                    <a:fld id="{7B6C501D-9EE5-4BA1-B444-0112D3B7C78C}" type="PERCENTAGE">
                      <a:rPr lang="en-US" altLang="ja-JP" sz="2000" baseline="0"/>
                      <a:pPr>
                        <a:defRPr sz="2000" b="0">
                          <a:solidFill>
                            <a:schemeClr val="tx1"/>
                          </a:solidFill>
                        </a:defRPr>
                      </a:pPr>
                      <a:t>[パーセンテージ]</a:t>
                    </a:fld>
                    <a:endParaRPr lang="en-US" altLang="ja-JP" sz="2000"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406-40D5-BFFC-DD6A539138F0}"/>
                </c:ext>
              </c:extLst>
            </c:dLbl>
            <c:dLbl>
              <c:idx val="4"/>
              <c:layout>
                <c:manualLayout>
                  <c:x val="-3.6061406797172874E-2"/>
                  <c:y val="-3.7946376528047963E-2"/>
                </c:manualLayout>
              </c:layout>
              <c:tx>
                <c:rich>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r>
                      <a:rPr lang="en-US" altLang="ja-JP" sz="2000" baseline="0" dirty="0"/>
                      <a:t>FSH+</a:t>
                    </a:r>
                  </a:p>
                  <a:p>
                    <a:pPr>
                      <a:defRPr sz="2000" b="0">
                        <a:solidFill>
                          <a:schemeClr val="tx1"/>
                        </a:solidFill>
                      </a:defRPr>
                    </a:pPr>
                    <a:r>
                      <a:rPr lang="en-US" altLang="ja-JP" sz="2000" baseline="0" dirty="0"/>
                      <a:t>GnRH-ago. </a:t>
                    </a:r>
                  </a:p>
                  <a:p>
                    <a:pPr>
                      <a:defRPr sz="2000" b="0">
                        <a:solidFill>
                          <a:schemeClr val="tx1"/>
                        </a:solidFill>
                      </a:defRPr>
                    </a:pPr>
                    <a:r>
                      <a:rPr lang="en-US" altLang="ja-JP" sz="2000" baseline="0" dirty="0"/>
                      <a:t> </a:t>
                    </a:r>
                    <a:fld id="{8F5EEE7B-3EA6-40B7-A7E6-D4258CA802D1}" type="PERCENTAGE">
                      <a:rPr lang="en-US" altLang="ja-JP" sz="2000" baseline="0"/>
                      <a:pPr>
                        <a:defRPr sz="2000" b="0">
                          <a:solidFill>
                            <a:schemeClr val="tx1"/>
                          </a:solidFill>
                        </a:defRPr>
                      </a:pPr>
                      <a:t>[パーセンテージ]</a:t>
                    </a:fld>
                    <a:endParaRPr lang="en-US" altLang="ja-JP" sz="2000"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15464388621100345"/>
                      <c:h val="0.21410476623959837"/>
                    </c:manualLayout>
                  </c15:layout>
                  <c15:dlblFieldTable/>
                  <c15:showDataLabelsRange val="0"/>
                </c:ext>
                <c:ext xmlns:c16="http://schemas.microsoft.com/office/drawing/2014/chart" uri="{C3380CC4-5D6E-409C-BE32-E72D297353CC}">
                  <c16:uniqueId val="{00000009-F406-40D5-BFFC-DD6A539138F0}"/>
                </c:ext>
              </c:extLst>
            </c:dLbl>
            <c:dLbl>
              <c:idx val="5"/>
              <c:layout>
                <c:manualLayout>
                  <c:x val="2.3583811680192291E-2"/>
                  <c:y val="-0.16498993963782696"/>
                </c:manualLayout>
              </c:layout>
              <c:tx>
                <c:rich>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r>
                      <a:rPr lang="en-US" altLang="ja-JP" sz="2000" baseline="0" dirty="0"/>
                      <a:t>FSH</a:t>
                    </a:r>
                    <a:r>
                      <a:rPr lang="ja-JP" altLang="en-US" sz="2000" baseline="0" dirty="0"/>
                      <a:t>＋</a:t>
                    </a:r>
                    <a:r>
                      <a:rPr lang="en-US" altLang="ja-JP" sz="2000" baseline="0" dirty="0"/>
                      <a:t>GnRH-ant.</a:t>
                    </a:r>
                  </a:p>
                  <a:p>
                    <a:pPr>
                      <a:defRPr sz="2000" b="0">
                        <a:solidFill>
                          <a:schemeClr val="tx1"/>
                        </a:solidFill>
                      </a:defRPr>
                    </a:pPr>
                    <a:r>
                      <a:rPr lang="en-US" altLang="ja-JP" sz="2000" baseline="0" dirty="0"/>
                      <a:t> </a:t>
                    </a:r>
                    <a:fld id="{A25E77D3-33BA-49DA-87A8-3276FA5E2A38}" type="PERCENTAGE">
                      <a:rPr lang="en-US" altLang="ja-JP" sz="2000" baseline="0"/>
                      <a:pPr>
                        <a:defRPr sz="2000" b="0">
                          <a:solidFill>
                            <a:schemeClr val="tx1"/>
                          </a:solidFill>
                        </a:defRPr>
                      </a:pPr>
                      <a:t>[パーセンテージ]</a:t>
                    </a:fld>
                    <a:endParaRPr lang="en-US" altLang="ja-JP" sz="2000" baseline="0" dirty="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406-40D5-BFFC-DD6A539138F0}"/>
                </c:ext>
              </c:extLst>
            </c:dLbl>
            <c:dLbl>
              <c:idx val="6"/>
              <c:layout>
                <c:manualLayout>
                  <c:x val="2.1659383998567473E-2"/>
                  <c:y val="7.7080536869015198E-2"/>
                </c:manualLayout>
              </c:layout>
              <c:tx>
                <c:rich>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fld id="{FDDF7A3D-12D6-4554-9925-3A00ED33BDFE}" type="CATEGORYNAME">
                      <a:rPr lang="en-US" altLang="ja-JP" sz="2000"/>
                      <a:pPr>
                        <a:defRPr sz="2000" b="0">
                          <a:solidFill>
                            <a:schemeClr val="tx1"/>
                          </a:solidFill>
                        </a:defRPr>
                      </a:pPr>
                      <a:t>[分類名]</a:t>
                    </a:fld>
                    <a:endParaRPr lang="en-US" altLang="ja-JP" sz="2000" baseline="0"/>
                  </a:p>
                  <a:p>
                    <a:pPr>
                      <a:defRPr sz="2000" b="0">
                        <a:solidFill>
                          <a:schemeClr val="tx1"/>
                        </a:solidFill>
                      </a:defRPr>
                    </a:pPr>
                    <a:fld id="{CFC73795-D681-4920-A793-9B40295A6C74}" type="PERCENTAGE">
                      <a:rPr lang="en-US" altLang="ja-JP" sz="2000" baseline="0"/>
                      <a:pPr>
                        <a:defRPr sz="2000" b="0">
                          <a:solidFill>
                            <a:schemeClr val="tx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406-40D5-BFFC-DD6A539138F0}"/>
                </c:ext>
              </c:extLst>
            </c:dLbl>
            <c:dLbl>
              <c:idx val="7"/>
              <c:layout>
                <c:manualLayout>
                  <c:x val="-5.5456011660761663E-4"/>
                  <c:y val="2.3670669053047249E-2"/>
                </c:manualLayout>
              </c:layout>
              <c:tx>
                <c:rich>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fld id="{5B2DF79C-4D88-4DB1-BA0E-5906042D2BB1}" type="CATEGORYNAME">
                      <a:rPr lang="en-US" altLang="ja-JP" sz="2000"/>
                      <a:pPr>
                        <a:defRPr sz="2000" b="0">
                          <a:solidFill>
                            <a:schemeClr val="tx1"/>
                          </a:solidFill>
                        </a:defRPr>
                      </a:pPr>
                      <a:t>[分類名]</a:t>
                    </a:fld>
                    <a:endParaRPr lang="en-US" altLang="ja-JP" sz="2000" baseline="0"/>
                  </a:p>
                  <a:p>
                    <a:pPr>
                      <a:defRPr sz="2000" b="0">
                        <a:solidFill>
                          <a:schemeClr val="tx1"/>
                        </a:solidFill>
                      </a:defRPr>
                    </a:pPr>
                    <a:fld id="{C4783290-E93F-4E6C-A2A3-243D64FFE982}" type="PERCENTAGE">
                      <a:rPr lang="en-US" altLang="ja-JP" sz="2000" baseline="0"/>
                      <a:pPr>
                        <a:defRPr sz="2000" b="0">
                          <a:solidFill>
                            <a:schemeClr val="tx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406-40D5-BFFC-DD6A539138F0}"/>
                </c:ext>
              </c:extLst>
            </c:dLbl>
            <c:dLbl>
              <c:idx val="8"/>
              <c:layout>
                <c:manualLayout>
                  <c:x val="-2.6094529384648877E-2"/>
                  <c:y val="-9.1958390783191506E-3"/>
                </c:manualLayout>
              </c:layout>
              <c:tx>
                <c:rich>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fld id="{48D4225C-0D9E-45FF-8943-B516202DE0B4}" type="CATEGORYNAME">
                      <a:rPr lang="ja-JP" altLang="en-US" sz="2000"/>
                      <a:pPr>
                        <a:defRPr sz="2000" b="0">
                          <a:solidFill>
                            <a:schemeClr val="tx1"/>
                          </a:solidFill>
                        </a:defRPr>
                      </a:pPr>
                      <a:t>[分類名]</a:t>
                    </a:fld>
                    <a:endParaRPr lang="ja-JP" altLang="en-US" sz="2000" baseline="0"/>
                  </a:p>
                  <a:p>
                    <a:pPr>
                      <a:defRPr sz="2000" b="0">
                        <a:solidFill>
                          <a:schemeClr val="tx1"/>
                        </a:solidFill>
                      </a:defRPr>
                    </a:pPr>
                    <a:r>
                      <a:rPr lang="ja-JP" altLang="en-US" sz="2000" baseline="0"/>
                      <a:t> </a:t>
                    </a:r>
                    <a:fld id="{1679B519-7414-4ABB-8BF9-6D4D8BD8DF44}" type="PERCENTAGE">
                      <a:rPr lang="en-US" altLang="ja-JP" sz="2000" baseline="0"/>
                      <a:pPr>
                        <a:defRPr sz="2000" b="0">
                          <a:solidFill>
                            <a:schemeClr val="tx1"/>
                          </a:solidFill>
                        </a:defRPr>
                      </a:pPr>
                      <a:t>[パーセンテージ]</a:t>
                    </a:fld>
                    <a:endParaRPr lang="ja-JP" altLang="en-US" sz="2000" baseline="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406-40D5-BFFC-DD6A539138F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'周期管理方法の内訳（採卵）'!$F$5:$F$13</c:f>
              <c:strCache>
                <c:ptCount val="9"/>
                <c:pt idx="0">
                  <c:v>自然</c:v>
                </c:pt>
                <c:pt idx="1">
                  <c:v>CC</c:v>
                </c:pt>
                <c:pt idx="2">
                  <c:v>CC＋FSH</c:v>
                </c:pt>
                <c:pt idx="3">
                  <c:v>FSH</c:v>
                </c:pt>
                <c:pt idx="4">
                  <c:v>FSH＋ago.</c:v>
                </c:pt>
                <c:pt idx="5">
                  <c:v>FSH＋ant.</c:v>
                </c:pt>
                <c:pt idx="6">
                  <c:v>PPOS</c:v>
                </c:pt>
                <c:pt idx="7">
                  <c:v>AI</c:v>
                </c:pt>
                <c:pt idx="8">
                  <c:v>その他</c:v>
                </c:pt>
              </c:strCache>
            </c:strRef>
          </c:cat>
          <c:val>
            <c:numRef>
              <c:f>'周期管理方法の内訳（採卵）'!$G$5:$G$13</c:f>
              <c:numCache>
                <c:formatCode>General</c:formatCode>
                <c:ptCount val="9"/>
                <c:pt idx="0">
                  <c:v>11710</c:v>
                </c:pt>
                <c:pt idx="1">
                  <c:v>23024</c:v>
                </c:pt>
                <c:pt idx="2">
                  <c:v>43126</c:v>
                </c:pt>
                <c:pt idx="3">
                  <c:v>10147</c:v>
                </c:pt>
                <c:pt idx="4">
                  <c:v>25639</c:v>
                </c:pt>
                <c:pt idx="5">
                  <c:v>60446</c:v>
                </c:pt>
                <c:pt idx="6">
                  <c:v>45933</c:v>
                </c:pt>
                <c:pt idx="7">
                  <c:v>28423</c:v>
                </c:pt>
                <c:pt idx="8">
                  <c:v>33217</c:v>
                </c:pt>
              </c:numCache>
            </c:numRef>
          </c:val>
          <c:extLst>
            <c:ext xmlns:c16="http://schemas.microsoft.com/office/drawing/2014/chart" uri="{C3380CC4-5D6E-409C-BE32-E72D297353CC}">
              <c16:uniqueId val="{00000012-F406-40D5-BFFC-DD6A539138F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21563111561829E-2"/>
          <c:y val="0.27631822043150178"/>
          <c:w val="0.92363822867733647"/>
          <c:h val="0.65932432251273676"/>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70086D-BF1D-D847-92F1-1136977889A2}" type="datetimeFigureOut">
              <a:rPr kumimoji="1" lang="ja-JP" altLang="en-US" smtClean="0"/>
              <a:t>2025/8/21</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49158-2CB4-E94E-8C2C-CA1CB1AD028D}" type="slidenum">
              <a:rPr kumimoji="1" lang="ja-JP" altLang="en-US" smtClean="0"/>
              <a:t>‹#›</a:t>
            </a:fld>
            <a:endParaRPr kumimoji="1" lang="ja-JP" altLang="en-US"/>
          </a:p>
        </p:txBody>
      </p:sp>
    </p:spTree>
    <p:extLst>
      <p:ext uri="{BB962C8B-B14F-4D97-AF65-F5344CB8AC3E}">
        <p14:creationId xmlns:p14="http://schemas.microsoft.com/office/powerpoint/2010/main" val="64958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E4F85-875D-B34B-A8D2-531BB87092C5}" type="datetimeFigureOut">
              <a:rPr kumimoji="1" lang="ja-JP" altLang="en-US" smtClean="0"/>
              <a:t>2025/8/21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3AD04-C895-E64B-98A3-6E66D84609AC}" type="slidenum">
              <a:rPr kumimoji="1" lang="ja-JP" altLang="en-US" smtClean="0"/>
              <a:t>‹#›</a:t>
            </a:fld>
            <a:endParaRPr kumimoji="1" lang="ja-JP" altLang="en-US"/>
          </a:p>
        </p:txBody>
      </p:sp>
    </p:spTree>
    <p:extLst>
      <p:ext uri="{BB962C8B-B14F-4D97-AF65-F5344CB8AC3E}">
        <p14:creationId xmlns:p14="http://schemas.microsoft.com/office/powerpoint/2010/main" val="7342727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143FE0A-6BF1-3A46-A7F4-06A95DF19B05}" type="datetime1">
              <a:rPr lang="ja-JP" altLang="en-US"/>
              <a:pPr>
                <a:defRPr/>
              </a:pPr>
              <a:t>2025/8/21</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547C045-D777-1C46-994F-3A8C1CF5C014}" type="slidenum">
              <a:rPr lang="ja-JP" altLang="en-US"/>
              <a:pPr>
                <a:defRPr/>
              </a:pPr>
              <a:t>‹#›</a:t>
            </a:fld>
            <a:endParaRPr lang="ja-JP" altLang="en-US"/>
          </a:p>
        </p:txBody>
      </p:sp>
    </p:spTree>
    <p:extLst>
      <p:ext uri="{BB962C8B-B14F-4D97-AF65-F5344CB8AC3E}">
        <p14:creationId xmlns:p14="http://schemas.microsoft.com/office/powerpoint/2010/main" val="318440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3185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A582BD7-4A48-E444-A0FE-A0FA85DFBE0B}" type="datetime1">
              <a:rPr lang="ja-JP" altLang="en-US"/>
              <a:pPr>
                <a:defRPr/>
              </a:pPr>
              <a:t>2025/8/21</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C387915-5EB6-C74F-9752-7F963D1473D2}" type="slidenum">
              <a:rPr lang="ja-JP" altLang="en-US"/>
              <a:pPr>
                <a:defRPr/>
              </a:pPr>
              <a:t>‹#›</a:t>
            </a:fld>
            <a:endParaRPr lang="ja-JP" altLang="en-US"/>
          </a:p>
        </p:txBody>
      </p:sp>
    </p:spTree>
    <p:extLst>
      <p:ext uri="{BB962C8B-B14F-4D97-AF65-F5344CB8AC3E}">
        <p14:creationId xmlns:p14="http://schemas.microsoft.com/office/powerpoint/2010/main" val="29719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37E856-C146-894F-8DF6-B678B76C7F2E}" type="datetime1">
              <a:rPr lang="ja-JP" altLang="en-US"/>
              <a:pPr>
                <a:defRPr/>
              </a:pPr>
              <a:t>2025/8/21</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F968597-3A4D-074E-A571-F042AB44DAAF}" type="slidenum">
              <a:rPr lang="ja-JP" altLang="en-US"/>
              <a:pPr>
                <a:defRPr/>
              </a:pPr>
              <a:t>‹#›</a:t>
            </a:fld>
            <a:endParaRPr lang="ja-JP" altLang="en-US"/>
          </a:p>
        </p:txBody>
      </p:sp>
    </p:spTree>
    <p:extLst>
      <p:ext uri="{BB962C8B-B14F-4D97-AF65-F5344CB8AC3E}">
        <p14:creationId xmlns:p14="http://schemas.microsoft.com/office/powerpoint/2010/main" val="711793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21EA30-E90D-1167-014E-76AF955B0D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D9B1526-8B08-3D36-0491-30470D726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EAE8DEB-3E1A-7933-14F0-0C123A6E5BA1}"/>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5" name="フッター プレースホルダー 4">
            <a:extLst>
              <a:ext uri="{FF2B5EF4-FFF2-40B4-BE49-F238E27FC236}">
                <a16:creationId xmlns:a16="http://schemas.microsoft.com/office/drawing/2014/main" id="{0C27C508-4427-C708-7AA2-5A9F5F7308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233A41-B0A7-D126-4DB1-64E1B8075061}"/>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428206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0F787-14C3-64A3-8705-95C01D791F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AB733F-0657-4EE6-10C9-4950120A72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B345A5-0873-69A8-58A2-736B909C9784}"/>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5" name="フッター プレースホルダー 4">
            <a:extLst>
              <a:ext uri="{FF2B5EF4-FFF2-40B4-BE49-F238E27FC236}">
                <a16:creationId xmlns:a16="http://schemas.microsoft.com/office/drawing/2014/main" id="{AFE5325B-5395-04F4-A618-873132CB19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4A816F-679C-4CF0-45A2-B57C10E1A7D2}"/>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170289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9F8C2-1D4C-38B9-A496-60ED5610EF3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6951E7-A698-F8E2-D0F9-FF8B1A037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EBEC9B-BF04-784F-0640-AA54A208982C}"/>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5" name="フッター プレースホルダー 4">
            <a:extLst>
              <a:ext uri="{FF2B5EF4-FFF2-40B4-BE49-F238E27FC236}">
                <a16:creationId xmlns:a16="http://schemas.microsoft.com/office/drawing/2014/main" id="{FD79A209-0E30-F920-A895-1B5FD5A091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DF2E49-2F59-7D85-EB92-0288F08E66E0}"/>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14928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E65693-E8FF-0BF5-9292-FEC74750228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3F981F-DAF3-02E0-0EF8-8FE539A9F11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70CDCAD-3C8D-6B04-8C24-8B24EB26ABD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662CAFA-CDB7-EE5D-0A35-C12C6B7E545C}"/>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6" name="フッター プレースホルダー 5">
            <a:extLst>
              <a:ext uri="{FF2B5EF4-FFF2-40B4-BE49-F238E27FC236}">
                <a16:creationId xmlns:a16="http://schemas.microsoft.com/office/drawing/2014/main" id="{A5365C15-189D-1239-7D99-098AD86A61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260D21C-E420-10C7-6E7B-FF5154067DD5}"/>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242992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2DAAB-F367-8A50-84E5-B6339F0BE2C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526B5F-66C6-9990-C940-5677BFA5F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5B564B-7173-3C0F-A309-A0761C425AF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BDC66-F7A6-FF50-718E-2FA731FE68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02660D7-A0E6-A7EE-1E43-E9EF36753CF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6143B5-7261-8857-11E3-0122332FC019}"/>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8" name="フッター プレースホルダー 7">
            <a:extLst>
              <a:ext uri="{FF2B5EF4-FFF2-40B4-BE49-F238E27FC236}">
                <a16:creationId xmlns:a16="http://schemas.microsoft.com/office/drawing/2014/main" id="{485A3B08-211E-6E2D-F31A-2C064672614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F7F311B-C721-EFC9-733E-8B5F5024C9E8}"/>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200390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2231D-D2B0-3DAC-C5C8-A72CCD331E5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4060C98-B236-47FF-B2CF-175C9B323443}"/>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4" name="フッター プレースホルダー 3">
            <a:extLst>
              <a:ext uri="{FF2B5EF4-FFF2-40B4-BE49-F238E27FC236}">
                <a16:creationId xmlns:a16="http://schemas.microsoft.com/office/drawing/2014/main" id="{137986C5-24B7-749C-6B1D-A33EF33AD55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FABE592-0EC4-1CF7-E717-9DEA2CD6B977}"/>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144904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A7177CC-237F-4D10-AEBB-B55E4387E4EC}"/>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3" name="フッター プレースホルダー 2">
            <a:extLst>
              <a:ext uri="{FF2B5EF4-FFF2-40B4-BE49-F238E27FC236}">
                <a16:creationId xmlns:a16="http://schemas.microsoft.com/office/drawing/2014/main" id="{2D524F7D-4120-37E8-1684-C439FFC974B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007D8C-28FC-A95C-433E-F72DEFA0BFF2}"/>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3554577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3CC623-1845-AA6C-6ED7-15D4EC15FC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DD77D2-94CB-FBDA-ED95-91702736D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041CBB-00A6-8BEA-8974-CD4B2FBD3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59B2339-950F-C735-F58C-069F202D47ED}"/>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6" name="フッター プレースホルダー 5">
            <a:extLst>
              <a:ext uri="{FF2B5EF4-FFF2-40B4-BE49-F238E27FC236}">
                <a16:creationId xmlns:a16="http://schemas.microsoft.com/office/drawing/2014/main" id="{D4E1495C-A4ED-4851-D3F8-51E495B25D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B0D041-8F7C-9A3C-64B3-2980C8EB7281}"/>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182707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3185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C0C8630-6DC4-0C49-A11D-4D9083514E08}" type="datetime1">
              <a:rPr lang="ja-JP" altLang="en-US"/>
              <a:pPr>
                <a:defRPr/>
              </a:pPr>
              <a:t>2025/8/21</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92A49FC-54CD-DC42-B742-BF1C929D7F51}" type="slidenum">
              <a:rPr lang="ja-JP" altLang="en-US"/>
              <a:pPr>
                <a:defRPr/>
              </a:pPr>
              <a:t>‹#›</a:t>
            </a:fld>
            <a:endParaRPr lang="ja-JP" altLang="en-US"/>
          </a:p>
        </p:txBody>
      </p:sp>
    </p:spTree>
    <p:extLst>
      <p:ext uri="{BB962C8B-B14F-4D97-AF65-F5344CB8AC3E}">
        <p14:creationId xmlns:p14="http://schemas.microsoft.com/office/powerpoint/2010/main" val="2341681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3160F-FC76-F2C4-CBBA-2AE9CA513A4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3992551-A318-5804-7300-F926428DC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247BD81-C967-E148-B95E-08C4DAB4B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72ADAE6-0FB8-F213-A80C-E2C4CD4F8A06}"/>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6" name="フッター プレースホルダー 5">
            <a:extLst>
              <a:ext uri="{FF2B5EF4-FFF2-40B4-BE49-F238E27FC236}">
                <a16:creationId xmlns:a16="http://schemas.microsoft.com/office/drawing/2014/main" id="{10D8166D-FEBE-AAF2-48B0-55AC474257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1ADB38-9F78-01C4-6132-C603782727F6}"/>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2350980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CCAF01-AE2D-2A45-D6CB-794F8C09788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826BAC-5818-276E-A3C9-DBFE668676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4785E1-8F6B-72B6-C8CC-EAD258064B8B}"/>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5" name="フッター プレースホルダー 4">
            <a:extLst>
              <a:ext uri="{FF2B5EF4-FFF2-40B4-BE49-F238E27FC236}">
                <a16:creationId xmlns:a16="http://schemas.microsoft.com/office/drawing/2014/main" id="{67D87041-49D7-5710-4A1B-0E69E5D7FA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D14D37-65C9-9E4F-83A1-CF162A9F478F}"/>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107535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721EAF0-D008-E557-DD5F-E68B2A052AE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E07D02-2C10-3D82-E6FB-57F78195E72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3723B9-720A-DE24-0A46-6149F8BE09A5}"/>
              </a:ext>
            </a:extLst>
          </p:cNvPr>
          <p:cNvSpPr>
            <a:spLocks noGrp="1"/>
          </p:cNvSpPr>
          <p:nvPr>
            <p:ph type="dt" sz="half" idx="10"/>
          </p:nvPr>
        </p:nvSpPr>
        <p:spPr/>
        <p:txBody>
          <a:bodyPr/>
          <a:lstStyle/>
          <a:p>
            <a:fld id="{A38E1A2D-3EDB-B147-A905-C4EDEE489B99}" type="datetimeFigureOut">
              <a:rPr kumimoji="1" lang="ja-JP" altLang="en-US" smtClean="0"/>
              <a:t>2025/8/21</a:t>
            </a:fld>
            <a:endParaRPr kumimoji="1" lang="ja-JP" altLang="en-US"/>
          </a:p>
        </p:txBody>
      </p:sp>
      <p:sp>
        <p:nvSpPr>
          <p:cNvPr id="5" name="フッター プレースホルダー 4">
            <a:extLst>
              <a:ext uri="{FF2B5EF4-FFF2-40B4-BE49-F238E27FC236}">
                <a16:creationId xmlns:a16="http://schemas.microsoft.com/office/drawing/2014/main" id="{AF5EBC17-31FB-5F84-259D-3414D1EE70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FBE323-DAD9-7669-FD77-CCAE42B12075}"/>
              </a:ext>
            </a:extLst>
          </p:cNvPr>
          <p:cNvSpPr>
            <a:spLocks noGrp="1"/>
          </p:cNvSpPr>
          <p:nvPr>
            <p:ph type="sldNum" sz="quarter" idx="12"/>
          </p:nvPr>
        </p:nvSpPr>
        <p:spPr/>
        <p:txBody>
          <a:body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247359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7A3F58A-833D-F54D-A708-A8B86B89E75B}" type="datetime1">
              <a:rPr lang="ja-JP" altLang="en-US"/>
              <a:pPr>
                <a:defRPr/>
              </a:pPr>
              <a:t>2025/8/21</a:t>
            </a:fld>
            <a:endParaRPr lang="ja-JP" altLang="en-US"/>
          </a:p>
        </p:txBody>
      </p:sp>
      <p:sp>
        <p:nvSpPr>
          <p:cNvPr id="5"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3A1EA48-2E13-244B-BD9B-260598D7E28C}" type="slidenum">
              <a:rPr lang="ja-JP" altLang="en-US"/>
              <a:pPr>
                <a:defRPr/>
              </a:pPr>
              <a:t>‹#›</a:t>
            </a:fld>
            <a:endParaRPr lang="ja-JP" altLang="en-US"/>
          </a:p>
        </p:txBody>
      </p:sp>
    </p:spTree>
    <p:extLst>
      <p:ext uri="{BB962C8B-B14F-4D97-AF65-F5344CB8AC3E}">
        <p14:creationId xmlns:p14="http://schemas.microsoft.com/office/powerpoint/2010/main" val="260857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3185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04F1A33C-982A-3342-9855-962E915C3881}" type="datetime1">
              <a:rPr lang="ja-JP" altLang="en-US"/>
              <a:pPr>
                <a:defRPr/>
              </a:pPr>
              <a:t>2025/8/21</a:t>
            </a:fld>
            <a:endParaRPr lang="ja-JP" altLang="en-US"/>
          </a:p>
        </p:txBody>
      </p:sp>
      <p:sp>
        <p:nvSpPr>
          <p:cNvPr id="6"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A8A62D8-E750-9342-AB8E-24D7EBCEA384}" type="slidenum">
              <a:rPr lang="ja-JP" altLang="en-US"/>
              <a:pPr>
                <a:defRPr/>
              </a:pPr>
              <a:t>‹#›</a:t>
            </a:fld>
            <a:endParaRPr lang="ja-JP" altLang="en-US"/>
          </a:p>
        </p:txBody>
      </p:sp>
    </p:spTree>
    <p:extLst>
      <p:ext uri="{BB962C8B-B14F-4D97-AF65-F5344CB8AC3E}">
        <p14:creationId xmlns:p14="http://schemas.microsoft.com/office/powerpoint/2010/main" val="27639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3185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049AC61-42BE-3A42-A323-6696DEBA05F2}" type="datetime1">
              <a:rPr lang="ja-JP" altLang="en-US"/>
              <a:pPr>
                <a:defRPr/>
              </a:pPr>
              <a:t>2025/8/21</a:t>
            </a:fld>
            <a:endParaRPr lang="ja-JP" altLang="en-US"/>
          </a:p>
        </p:txBody>
      </p:sp>
      <p:sp>
        <p:nvSpPr>
          <p:cNvPr id="8"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1DCEEAC-8A3D-5C4D-9046-76DE094A0130}" type="slidenum">
              <a:rPr lang="ja-JP" altLang="en-US"/>
              <a:pPr>
                <a:defRPr/>
              </a:pPr>
              <a:t>‹#›</a:t>
            </a:fld>
            <a:endParaRPr lang="ja-JP" altLang="en-US"/>
          </a:p>
        </p:txBody>
      </p:sp>
    </p:spTree>
    <p:extLst>
      <p:ext uri="{BB962C8B-B14F-4D97-AF65-F5344CB8AC3E}">
        <p14:creationId xmlns:p14="http://schemas.microsoft.com/office/powerpoint/2010/main" val="373418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3185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C08E729-5226-504D-9357-C9AF4B7D91B7}" type="datetime1">
              <a:rPr lang="ja-JP" altLang="en-US"/>
              <a:pPr>
                <a:defRPr/>
              </a:pPr>
              <a:t>2025/8/21</a:t>
            </a:fld>
            <a:endParaRPr lang="ja-JP" altLang="en-US"/>
          </a:p>
        </p:txBody>
      </p:sp>
      <p:sp>
        <p:nvSpPr>
          <p:cNvPr id="4"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D417DA4-C412-424A-84CA-95E6B75CD7FD}" type="slidenum">
              <a:rPr lang="ja-JP" altLang="en-US"/>
              <a:pPr>
                <a:defRPr/>
              </a:pPr>
              <a:t>‹#›</a:t>
            </a:fld>
            <a:endParaRPr lang="ja-JP" altLang="en-US"/>
          </a:p>
        </p:txBody>
      </p:sp>
    </p:spTree>
    <p:extLst>
      <p:ext uri="{BB962C8B-B14F-4D97-AF65-F5344CB8AC3E}">
        <p14:creationId xmlns:p14="http://schemas.microsoft.com/office/powerpoint/2010/main" val="317633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CBE6BB4-3801-944D-B8AC-064123C8B319}" type="datetime1">
              <a:rPr lang="ja-JP" altLang="en-US"/>
              <a:pPr>
                <a:defRPr/>
              </a:pPr>
              <a:t>2025/8/21</a:t>
            </a:fld>
            <a:endParaRPr lang="ja-JP" altLang="en-US"/>
          </a:p>
        </p:txBody>
      </p:sp>
      <p:sp>
        <p:nvSpPr>
          <p:cNvPr id="3"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9061749-9D3C-FD4A-A435-2849B8D749F5}" type="slidenum">
              <a:rPr lang="ja-JP" altLang="en-US"/>
              <a:pPr>
                <a:defRPr/>
              </a:pPr>
              <a:t>‹#›</a:t>
            </a:fld>
            <a:endParaRPr lang="ja-JP" altLang="en-US"/>
          </a:p>
        </p:txBody>
      </p:sp>
    </p:spTree>
    <p:extLst>
      <p:ext uri="{BB962C8B-B14F-4D97-AF65-F5344CB8AC3E}">
        <p14:creationId xmlns:p14="http://schemas.microsoft.com/office/powerpoint/2010/main" val="14584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2C5F61-E79F-F44D-AAE9-1E7A61C7F742}" type="datetime1">
              <a:rPr lang="ja-JP" altLang="en-US"/>
              <a:pPr>
                <a:defRPr/>
              </a:pPr>
              <a:t>2025/8/21</a:t>
            </a:fld>
            <a:endParaRPr lang="ja-JP" altLang="en-US"/>
          </a:p>
        </p:txBody>
      </p:sp>
      <p:sp>
        <p:nvSpPr>
          <p:cNvPr id="6"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D126D30-0A7F-8546-A3AA-D42C842C1EAA}" type="slidenum">
              <a:rPr lang="ja-JP" altLang="en-US"/>
              <a:pPr>
                <a:defRPr/>
              </a:pPr>
              <a:t>‹#›</a:t>
            </a:fld>
            <a:endParaRPr lang="ja-JP" altLang="en-US"/>
          </a:p>
        </p:txBody>
      </p:sp>
    </p:spTree>
    <p:extLst>
      <p:ext uri="{BB962C8B-B14F-4D97-AF65-F5344CB8AC3E}">
        <p14:creationId xmlns:p14="http://schemas.microsoft.com/office/powerpoint/2010/main" val="178637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5036405-4948-5640-A919-33A6490C3EC9}" type="datetime1">
              <a:rPr lang="ja-JP" altLang="en-US"/>
              <a:pPr>
                <a:defRPr/>
              </a:pPr>
              <a:t>2025/8/21</a:t>
            </a:fld>
            <a:endParaRPr lang="ja-JP" altLang="en-US"/>
          </a:p>
        </p:txBody>
      </p:sp>
      <p:sp>
        <p:nvSpPr>
          <p:cNvPr id="6" name="フッター プレースホルダ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5288235-0BF7-C84A-9E17-A55AD1C7B639}" type="slidenum">
              <a:rPr lang="ja-JP" altLang="en-US"/>
              <a:pPr>
                <a:defRPr/>
              </a:pPr>
              <a:t>‹#›</a:t>
            </a:fld>
            <a:endParaRPr lang="ja-JP" altLang="en-US"/>
          </a:p>
        </p:txBody>
      </p:sp>
    </p:spTree>
    <p:extLst>
      <p:ext uri="{BB962C8B-B14F-4D97-AF65-F5344CB8AC3E}">
        <p14:creationId xmlns:p14="http://schemas.microsoft.com/office/powerpoint/2010/main" val="23075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テキスト プレースホルダ 2"/>
          <p:cNvSpPr>
            <a:spLocks noGrp="1"/>
          </p:cNvSpPr>
          <p:nvPr>
            <p:ph type="body" idx="1"/>
          </p:nvPr>
        </p:nvSpPr>
        <p:spPr bwMode="auto">
          <a:xfrm>
            <a:off x="402167" y="1192214"/>
            <a:ext cx="11370733" cy="5057775"/>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B002538D-06BD-3B47-9F27-117B7FA4B943}" type="datetime1">
              <a:rPr lang="ja-JP" altLang="en-US"/>
              <a:pPr>
                <a:defRPr/>
              </a:pPr>
              <a:t>2025/8/21</a:t>
            </a:fld>
            <a:endParaRPr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A4BDDB1A-F396-1045-8199-48308CD65D61}" type="slidenum">
              <a:rPr lang="ja-JP" altLang="en-US"/>
              <a:pPr>
                <a:defRPr/>
              </a:pPr>
              <a:t>‹#›</a:t>
            </a:fld>
            <a:endParaRPr lang="ja-JP" altLang="en-US"/>
          </a:p>
        </p:txBody>
      </p:sp>
      <p:sp>
        <p:nvSpPr>
          <p:cNvPr id="3" name="タイトル プレースホルダー 2">
            <a:extLst>
              <a:ext uri="{FF2B5EF4-FFF2-40B4-BE49-F238E27FC236}">
                <a16:creationId xmlns:a16="http://schemas.microsoft.com/office/drawing/2014/main" id="{AD14CB5F-29B2-B0F8-C935-4F30AC66C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7" name="フッター プレースホルダー 6">
            <a:extLst>
              <a:ext uri="{FF2B5EF4-FFF2-40B4-BE49-F238E27FC236}">
                <a16:creationId xmlns:a16="http://schemas.microsoft.com/office/drawing/2014/main" id="{3DEC3625-1887-7E85-5711-2D304100B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pic>
        <p:nvPicPr>
          <p:cNvPr id="8" name="図 6" descr="jsog_logo.gif">
            <a:extLst>
              <a:ext uri="{FF2B5EF4-FFF2-40B4-BE49-F238E27FC236}">
                <a16:creationId xmlns:a16="http://schemas.microsoft.com/office/drawing/2014/main" id="{D813AC8D-C197-6812-CE21-CA4B7498438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189663"/>
            <a:ext cx="608012" cy="60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C3A13F0-E77E-6B8E-8E70-50267A8E4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857D04-0F1C-7177-F1B2-60D40AAAE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FB84FA-5ACA-1B12-626C-4CA25D381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E1A2D-3EDB-B147-A905-C4EDEE489B99}" type="datetimeFigureOut">
              <a:rPr kumimoji="1" lang="ja-JP" altLang="en-US" smtClean="0"/>
              <a:t>2025/8/21</a:t>
            </a:fld>
            <a:endParaRPr kumimoji="1" lang="ja-JP" altLang="en-US"/>
          </a:p>
        </p:txBody>
      </p:sp>
      <p:sp>
        <p:nvSpPr>
          <p:cNvPr id="5" name="フッター プレースホルダー 4">
            <a:extLst>
              <a:ext uri="{FF2B5EF4-FFF2-40B4-BE49-F238E27FC236}">
                <a16:creationId xmlns:a16="http://schemas.microsoft.com/office/drawing/2014/main" id="{D8B995A1-16B7-0398-2850-CB129EE1A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E6E2E57-DF4F-E5F4-24DC-0E7710F18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18F34-A397-B14C-ADB0-8F0D3CAC2FF2}" type="slidenum">
              <a:rPr kumimoji="1" lang="ja-JP" altLang="en-US" smtClean="0"/>
              <a:t>‹#›</a:t>
            </a:fld>
            <a:endParaRPr kumimoji="1" lang="ja-JP" altLang="en-US"/>
          </a:p>
        </p:txBody>
      </p:sp>
    </p:spTree>
    <p:extLst>
      <p:ext uri="{BB962C8B-B14F-4D97-AF65-F5344CB8AC3E}">
        <p14:creationId xmlns:p14="http://schemas.microsoft.com/office/powerpoint/2010/main" val="2427995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 Id="rId5" Type="http://schemas.openxmlformats.org/officeDocument/2006/relationships/chart" Target="../charts/chart15.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3F8DF-A7CA-C6B7-1D59-956AD4AF745F}"/>
              </a:ext>
            </a:extLst>
          </p:cNvPr>
          <p:cNvSpPr>
            <a:spLocks noGrp="1"/>
          </p:cNvSpPr>
          <p:nvPr>
            <p:ph type="title"/>
          </p:nvPr>
        </p:nvSpPr>
        <p:spPr>
          <a:xfrm>
            <a:off x="1981200" y="2044281"/>
            <a:ext cx="8229600" cy="831850"/>
          </a:xfrm>
        </p:spPr>
        <p:txBody>
          <a:bodyPr>
            <a:normAutofit fontScale="90000"/>
          </a:bodyPr>
          <a:lstStyle/>
          <a:p>
            <a:r>
              <a:rPr lang="en-US" altLang="ja-JP" dirty="0"/>
              <a:t>2023</a:t>
            </a:r>
            <a:r>
              <a:rPr lang="ja-JP" altLang="en-US"/>
              <a:t>年</a:t>
            </a:r>
            <a:br>
              <a:rPr lang="en-US" altLang="ja-JP" dirty="0"/>
            </a:br>
            <a:r>
              <a:rPr lang="ja-JP" altLang="en-US" sz="4000"/>
              <a:t>体外受精・胚移植等の臨床実施成績</a:t>
            </a:r>
            <a:endParaRPr kumimoji="1" lang="ja-JP" altLang="en-US"/>
          </a:p>
        </p:txBody>
      </p:sp>
    </p:spTree>
    <p:extLst>
      <p:ext uri="{BB962C8B-B14F-4D97-AF65-F5344CB8AC3E}">
        <p14:creationId xmlns:p14="http://schemas.microsoft.com/office/powerpoint/2010/main" val="378437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1FCBA030-6BCF-EBF5-48A9-46C02B18E294}"/>
              </a:ext>
            </a:extLst>
          </p:cNvPr>
          <p:cNvGraphicFramePr>
            <a:graphicFrameLocks/>
          </p:cNvGraphicFramePr>
          <p:nvPr/>
        </p:nvGraphicFramePr>
        <p:xfrm>
          <a:off x="1001220" y="788277"/>
          <a:ext cx="4773048" cy="5874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FE01FBCF-0CED-7638-4947-9739C5D8D127}"/>
              </a:ext>
            </a:extLst>
          </p:cNvPr>
          <p:cNvGraphicFramePr>
            <a:graphicFrameLocks/>
          </p:cNvGraphicFramePr>
          <p:nvPr/>
        </p:nvGraphicFramePr>
        <p:xfrm>
          <a:off x="228726" y="1634015"/>
          <a:ext cx="5723467" cy="469586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185DB1F1-30AB-E726-9E11-A3F0A9CCFC92}"/>
              </a:ext>
            </a:extLst>
          </p:cNvPr>
          <p:cNvSpPr txBox="1"/>
          <p:nvPr/>
        </p:nvSpPr>
        <p:spPr>
          <a:xfrm>
            <a:off x="753419" y="6443593"/>
            <a:ext cx="116204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Aromatase Inhibitor</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を含む周期管理法</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PPOS</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法は全胚凍結のため、新鮮周期による妊娠はなし</a:t>
            </a:r>
          </a:p>
        </p:txBody>
      </p:sp>
      <p:sp>
        <p:nvSpPr>
          <p:cNvPr id="3" name="テキスト ボックス 2">
            <a:extLst>
              <a:ext uri="{FF2B5EF4-FFF2-40B4-BE49-F238E27FC236}">
                <a16:creationId xmlns:a16="http://schemas.microsoft.com/office/drawing/2014/main" id="{C58993C9-4B28-69DF-A4AC-663899F8E814}"/>
              </a:ext>
            </a:extLst>
          </p:cNvPr>
          <p:cNvSpPr txBox="1"/>
          <p:nvPr/>
        </p:nvSpPr>
        <p:spPr>
          <a:xfrm>
            <a:off x="524808" y="1370637"/>
            <a:ext cx="1244725"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2022</a:t>
            </a:r>
            <a:r>
              <a:rPr kumimoji="1" lang="ja-JP" altLang="en-US"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p>
        </p:txBody>
      </p:sp>
      <p:sp>
        <p:nvSpPr>
          <p:cNvPr id="7" name="テキスト ボックス 6">
            <a:extLst>
              <a:ext uri="{FF2B5EF4-FFF2-40B4-BE49-F238E27FC236}">
                <a16:creationId xmlns:a16="http://schemas.microsoft.com/office/drawing/2014/main" id="{BD618BF7-8013-C03F-65CA-6F284D49ACDE}"/>
              </a:ext>
            </a:extLst>
          </p:cNvPr>
          <p:cNvSpPr txBox="1"/>
          <p:nvPr/>
        </p:nvSpPr>
        <p:spPr>
          <a:xfrm>
            <a:off x="6239808" y="1365596"/>
            <a:ext cx="1244725"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p>
        </p:txBody>
      </p:sp>
      <p:sp>
        <p:nvSpPr>
          <p:cNvPr id="8" name="タイトル 3">
            <a:extLst>
              <a:ext uri="{FF2B5EF4-FFF2-40B4-BE49-F238E27FC236}">
                <a16:creationId xmlns:a16="http://schemas.microsoft.com/office/drawing/2014/main" id="{EFCDA8F7-41BB-A683-B8FA-91FB93D5CB60}"/>
              </a:ext>
            </a:extLst>
          </p:cNvPr>
          <p:cNvSpPr txBox="1">
            <a:spLocks/>
          </p:cNvSpPr>
          <p:nvPr/>
        </p:nvSpPr>
        <p:spPr>
          <a:xfrm>
            <a:off x="105708" y="-109625"/>
            <a:ext cx="12268200" cy="1325563"/>
          </a:xfrm>
          <a:prstGeom prst="rect">
            <a:avLst/>
          </a:prstGeom>
        </p:spPr>
        <p:txBody>
          <a:bodyPr vert="horz" lIns="91440" tIns="45720" rIns="91440" bIns="45720" rtlCol="0" anchor="ctr">
            <a:normAutofit/>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3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新鮮胚移植ー妊娠周期における周期管理方法の内訳</a:t>
            </a:r>
            <a:endParaRPr kumimoji="1" lang="ja-JP" altLang="en-US" sz="3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aphicFrame>
        <p:nvGraphicFramePr>
          <p:cNvPr id="2" name="グラフ 1">
            <a:extLst>
              <a:ext uri="{FF2B5EF4-FFF2-40B4-BE49-F238E27FC236}">
                <a16:creationId xmlns:a16="http://schemas.microsoft.com/office/drawing/2014/main" id="{5F928F97-7EEC-BB05-5149-E1301F8E3B32}"/>
              </a:ext>
            </a:extLst>
          </p:cNvPr>
          <p:cNvGraphicFramePr>
            <a:graphicFrameLocks/>
          </p:cNvGraphicFramePr>
          <p:nvPr/>
        </p:nvGraphicFramePr>
        <p:xfrm>
          <a:off x="4627416" y="1634016"/>
          <a:ext cx="7857192" cy="46958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867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5F56B96B-F30C-1FE9-F11F-E1E907CC89EE}"/>
              </a:ext>
            </a:extLst>
          </p:cNvPr>
          <p:cNvGraphicFramePr>
            <a:graphicFrameLocks/>
          </p:cNvGraphicFramePr>
          <p:nvPr/>
        </p:nvGraphicFramePr>
        <p:xfrm>
          <a:off x="762000" y="1027905"/>
          <a:ext cx="5190065" cy="5448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0D042B3-8850-6F29-F22D-84BEE1EF593C}"/>
              </a:ext>
            </a:extLst>
          </p:cNvPr>
          <p:cNvGraphicFramePr>
            <a:graphicFrameLocks/>
          </p:cNvGraphicFramePr>
          <p:nvPr/>
        </p:nvGraphicFramePr>
        <p:xfrm>
          <a:off x="0" y="1027905"/>
          <a:ext cx="6062134" cy="6279579"/>
        </p:xfrm>
        <a:graphic>
          <a:graphicData uri="http://schemas.openxmlformats.org/drawingml/2006/chart">
            <c:chart xmlns:c="http://schemas.openxmlformats.org/drawingml/2006/chart" xmlns:r="http://schemas.openxmlformats.org/officeDocument/2006/relationships" r:id="rId3"/>
          </a:graphicData>
        </a:graphic>
      </p:graphicFrame>
      <p:sp>
        <p:nvSpPr>
          <p:cNvPr id="10" name="タイトル 1">
            <a:extLst>
              <a:ext uri="{FF2B5EF4-FFF2-40B4-BE49-F238E27FC236}">
                <a16:creationId xmlns:a16="http://schemas.microsoft.com/office/drawing/2014/main" id="{B7C695AC-94BD-3F74-4D3F-C3C43B629A60}"/>
              </a:ext>
            </a:extLst>
          </p:cNvPr>
          <p:cNvSpPr txBox="1">
            <a:spLocks/>
          </p:cNvSpPr>
          <p:nvPr/>
        </p:nvSpPr>
        <p:spPr>
          <a:xfrm>
            <a:off x="80437" y="-14288"/>
            <a:ext cx="12319000" cy="1325563"/>
          </a:xfrm>
          <a:prstGeom prst="rect">
            <a:avLst/>
          </a:prstGeom>
        </p:spPr>
        <p:txBody>
          <a:bodyPr vert="horz" lIns="91440" tIns="45720" rIns="91440" bIns="45720" rtlCol="0" anchor="ctr">
            <a:normAutofit/>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3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凍結融解胚移植</a:t>
            </a:r>
            <a:r>
              <a:rPr kumimoji="1" lang="ja-JP" altLang="en-US" sz="3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周期における周期管理方法の内訳</a:t>
            </a:r>
          </a:p>
        </p:txBody>
      </p:sp>
      <p:sp>
        <p:nvSpPr>
          <p:cNvPr id="4" name="テキスト ボックス 3">
            <a:extLst>
              <a:ext uri="{FF2B5EF4-FFF2-40B4-BE49-F238E27FC236}">
                <a16:creationId xmlns:a16="http://schemas.microsoft.com/office/drawing/2014/main" id="{70FC4ECA-66A8-12E4-73AB-B555713A016D}"/>
              </a:ext>
            </a:extLst>
          </p:cNvPr>
          <p:cNvSpPr txBox="1"/>
          <p:nvPr/>
        </p:nvSpPr>
        <p:spPr>
          <a:xfrm>
            <a:off x="1094063" y="1163026"/>
            <a:ext cx="3874008"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凍結融解胚移植周期全体</a:t>
            </a:r>
          </a:p>
        </p:txBody>
      </p:sp>
      <p:sp>
        <p:nvSpPr>
          <p:cNvPr id="2" name="テキスト ボックス 1">
            <a:extLst>
              <a:ext uri="{FF2B5EF4-FFF2-40B4-BE49-F238E27FC236}">
                <a16:creationId xmlns:a16="http://schemas.microsoft.com/office/drawing/2014/main" id="{8E2CCB6A-3843-D417-257B-DF3F2D93DC66}"/>
              </a:ext>
            </a:extLst>
          </p:cNvPr>
          <p:cNvSpPr txBox="1"/>
          <p:nvPr/>
        </p:nvSpPr>
        <p:spPr>
          <a:xfrm>
            <a:off x="6581477" y="1163026"/>
            <a:ext cx="387400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500" b="1" dirty="0">
                <a:solidFill>
                  <a:prstClr val="black"/>
                </a:solidFill>
                <a:latin typeface="游ゴシック" panose="020F0502020204030204"/>
                <a:ea typeface="游ゴシック" panose="020B0400000000000000" pitchFamily="50" charset="-128"/>
              </a:rPr>
              <a:t>妊娠周期</a:t>
            </a:r>
            <a:endParaRPr kumimoji="1" lang="ja-JP" altLang="en-US"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aphicFrame>
        <p:nvGraphicFramePr>
          <p:cNvPr id="7" name="グラフ 6">
            <a:extLst>
              <a:ext uri="{FF2B5EF4-FFF2-40B4-BE49-F238E27FC236}">
                <a16:creationId xmlns:a16="http://schemas.microsoft.com/office/drawing/2014/main" id="{855AE732-4212-93C2-5F7B-4CF0456C7599}"/>
              </a:ext>
            </a:extLst>
          </p:cNvPr>
          <p:cNvGraphicFramePr>
            <a:graphicFrameLocks/>
          </p:cNvGraphicFramePr>
          <p:nvPr/>
        </p:nvGraphicFramePr>
        <p:xfrm>
          <a:off x="-299055" y="1651175"/>
          <a:ext cx="6331557" cy="46955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7523F6FC-898F-2E17-B97C-35420C37D1E4}"/>
              </a:ext>
            </a:extLst>
          </p:cNvPr>
          <p:cNvGraphicFramePr>
            <a:graphicFrameLocks/>
          </p:cNvGraphicFramePr>
          <p:nvPr/>
        </p:nvGraphicFramePr>
        <p:xfrm>
          <a:off x="5302841" y="1716194"/>
          <a:ext cx="6431280" cy="4695575"/>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4E1F5CDE-ACE5-78C5-8063-13DDDD233897}"/>
              </a:ext>
            </a:extLst>
          </p:cNvPr>
          <p:cNvSpPr txBox="1"/>
          <p:nvPr/>
        </p:nvSpPr>
        <p:spPr>
          <a:xfrm>
            <a:off x="908304" y="6247512"/>
            <a:ext cx="45768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Aromatase Inhibitor</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を含む周期管理法</a:t>
            </a:r>
          </a:p>
        </p:txBody>
      </p:sp>
    </p:spTree>
    <p:extLst>
      <p:ext uri="{BB962C8B-B14F-4D97-AF65-F5344CB8AC3E}">
        <p14:creationId xmlns:p14="http://schemas.microsoft.com/office/powerpoint/2010/main" val="361679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9DC2AC0-AAD8-4D02-D04D-961AFDA4BA00}"/>
              </a:ext>
            </a:extLst>
          </p:cNvPr>
          <p:cNvGraphicFramePr>
            <a:graphicFrameLocks noGrp="1"/>
          </p:cNvGraphicFramePr>
          <p:nvPr/>
        </p:nvGraphicFramePr>
        <p:xfrm>
          <a:off x="1581426" y="1192214"/>
          <a:ext cx="9012217" cy="5057775"/>
        </p:xfrm>
        <a:graphic>
          <a:graphicData uri="http://schemas.openxmlformats.org/drawingml/2006/table">
            <a:tbl>
              <a:tblPr>
                <a:solidFill>
                  <a:schemeClr val="bg1"/>
                </a:solidFill>
              </a:tblPr>
              <a:tblGrid>
                <a:gridCol w="1351437">
                  <a:extLst>
                    <a:ext uri="{9D8B030D-6E8A-4147-A177-3AD203B41FA5}">
                      <a16:colId xmlns:a16="http://schemas.microsoft.com/office/drawing/2014/main" val="396873425"/>
                    </a:ext>
                  </a:extLst>
                </a:gridCol>
                <a:gridCol w="7660780">
                  <a:extLst>
                    <a:ext uri="{9D8B030D-6E8A-4147-A177-3AD203B41FA5}">
                      <a16:colId xmlns:a16="http://schemas.microsoft.com/office/drawing/2014/main" val="1410739164"/>
                    </a:ext>
                  </a:extLst>
                </a:gridCol>
              </a:tblGrid>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ART</a:t>
                      </a:r>
                    </a:p>
                  </a:txBody>
                  <a:tcPr marL="92607" marR="7420" marT="71236" marB="71236"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l" fontAlgn="ctr"/>
                      <a:r>
                        <a:rPr lang="zh-TW"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生殖補助医療</a:t>
                      </a:r>
                    </a:p>
                  </a:txBody>
                  <a:tcPr marL="92607" marR="7420" marT="71236" marB="71236"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450339829"/>
                  </a:ext>
                </a:extLst>
              </a:tr>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ET</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胚移植</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44474171"/>
                  </a:ext>
                </a:extLst>
              </a:tr>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FET</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zh-TW" altLang="en-US" sz="1100" b="0" i="0" u="none" strike="noStrike" cap="none" spc="0" dirty="0">
                          <a:solidFill>
                            <a:schemeClr val="tx1"/>
                          </a:solidFill>
                          <a:effectLst/>
                          <a:latin typeface="游ゴシック" panose="020B0400000000000000" pitchFamily="50" charset="-128"/>
                          <a:ea typeface="游ゴシック" panose="020B0400000000000000" pitchFamily="50" charset="-128"/>
                        </a:rPr>
                        <a:t>凍結融解胚移植</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64334025"/>
                  </a:ext>
                </a:extLst>
              </a:tr>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GIFT</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配偶子（卵子・精子）卵管内移植</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211769271"/>
                  </a:ext>
                </a:extLst>
              </a:tr>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ICSI</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zh-TW"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顕微授精（卵細胞質内精子注入法）</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140519090"/>
                  </a:ext>
                </a:extLst>
              </a:tr>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IVF</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体外受精</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226841455"/>
                  </a:ext>
                </a:extLst>
              </a:tr>
              <a:tr h="337185">
                <a:tc>
                  <a:txBody>
                    <a:bodyPr/>
                    <a:lstStyle/>
                    <a:p>
                      <a:pPr algn="l" fontAlgn="ctr"/>
                      <a:r>
                        <a:rPr lang="en-US" sz="1100" b="0" i="0" u="none" strike="noStrike" cap="none" spc="0">
                          <a:solidFill>
                            <a:schemeClr val="tx1"/>
                          </a:solidFill>
                          <a:effectLst/>
                          <a:latin typeface="游ゴシック" panose="020B0400000000000000" pitchFamily="50" charset="-128"/>
                          <a:ea typeface="游ゴシック" panose="020B0400000000000000" pitchFamily="50" charset="-128"/>
                        </a:rPr>
                        <a:t>SPLIT</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en-US" altLang="ja-JP" sz="1100" b="0" i="0" u="none" strike="noStrike" cap="none" spc="0">
                          <a:solidFill>
                            <a:schemeClr val="tx1"/>
                          </a:solidFill>
                          <a:effectLst/>
                          <a:latin typeface="游ゴシック" panose="020B0400000000000000" pitchFamily="50" charset="-128"/>
                          <a:ea typeface="游ゴシック" panose="020B0400000000000000" pitchFamily="50" charset="-128"/>
                        </a:rPr>
                        <a:t>1</a:t>
                      </a: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回の採卵で採取できた卵子を</a:t>
                      </a:r>
                      <a:r>
                        <a:rPr lang="en-US" altLang="ja-JP" sz="1100" b="0" i="0" u="none" strike="noStrike" cap="none" spc="0">
                          <a:solidFill>
                            <a:schemeClr val="tx1"/>
                          </a:solidFill>
                          <a:effectLst/>
                          <a:latin typeface="游ゴシック" panose="020B0400000000000000" pitchFamily="50" charset="-128"/>
                          <a:ea typeface="游ゴシック" panose="020B0400000000000000" pitchFamily="50" charset="-128"/>
                        </a:rPr>
                        <a:t>2</a:t>
                      </a: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つのグループに分け、</a:t>
                      </a:r>
                      <a:r>
                        <a:rPr lang="en-US" altLang="ja-JP" sz="1100" b="0" i="0" u="none" strike="noStrike" cap="none" spc="0">
                          <a:solidFill>
                            <a:schemeClr val="tx1"/>
                          </a:solidFill>
                          <a:effectLst/>
                          <a:latin typeface="游ゴシック" panose="020B0400000000000000" pitchFamily="50" charset="-128"/>
                          <a:ea typeface="游ゴシック" panose="020B0400000000000000" pitchFamily="50" charset="-128"/>
                        </a:rPr>
                        <a:t>IVF</a:t>
                      </a: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と</a:t>
                      </a:r>
                      <a:r>
                        <a:rPr lang="en-US" altLang="ja-JP" sz="1100" b="0" i="0" u="none" strike="noStrike" cap="none" spc="0">
                          <a:solidFill>
                            <a:schemeClr val="tx1"/>
                          </a:solidFill>
                          <a:effectLst/>
                          <a:latin typeface="游ゴシック" panose="020B0400000000000000" pitchFamily="50" charset="-128"/>
                          <a:ea typeface="游ゴシック" panose="020B0400000000000000" pitchFamily="50" charset="-128"/>
                        </a:rPr>
                        <a:t>ICSI</a:t>
                      </a: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を行う方法</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89946064"/>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移植周期数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胚移植が実施された周期数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38477186"/>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採卵周期数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dirty="0">
                          <a:solidFill>
                            <a:schemeClr val="tx1"/>
                          </a:solidFill>
                          <a:effectLst/>
                          <a:latin typeface="游ゴシック" panose="020B0400000000000000" pitchFamily="50" charset="-128"/>
                          <a:ea typeface="游ゴシック" panose="020B0400000000000000" pitchFamily="50" charset="-128"/>
                        </a:rPr>
                        <a:t>採卵が実施された周期数（新鮮胚移植周期・全胚凍結周期・胚が得られなかった周期を含む）</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382439634"/>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生産周期数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dirty="0">
                          <a:solidFill>
                            <a:schemeClr val="tx1"/>
                          </a:solidFill>
                          <a:effectLst/>
                          <a:latin typeface="游ゴシック" panose="020B0400000000000000" pitchFamily="50" charset="-128"/>
                          <a:ea typeface="游ゴシック" panose="020B0400000000000000" pitchFamily="50" charset="-128"/>
                        </a:rPr>
                        <a:t>出産（生産）に至った周期数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38670284"/>
                  </a:ext>
                </a:extLst>
              </a:tr>
              <a:tr h="337185">
                <a:tc>
                  <a:txBody>
                    <a:bodyPr/>
                    <a:lstStyle/>
                    <a:p>
                      <a:pPr algn="l" fontAlgn="ctr"/>
                      <a:r>
                        <a:rPr lang="zh-TW"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全胚凍結周期</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採卵後周期のうち新鮮胚移植をすることなく全胚凍結を実施した周期</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09144537"/>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総治療周期数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dirty="0">
                          <a:solidFill>
                            <a:schemeClr val="tx1"/>
                          </a:solidFill>
                          <a:effectLst/>
                          <a:latin typeface="游ゴシック" panose="020B0400000000000000" pitchFamily="50" charset="-128"/>
                          <a:ea typeface="游ゴシック" panose="020B0400000000000000" pitchFamily="50" charset="-128"/>
                        </a:rPr>
                        <a:t>実施されたすべての周期数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910801487"/>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胎嚢</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妊娠初期に妊卵の外周が環状の構造として超音波断層像に描出される部分をいう</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35487132"/>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多胎</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l" fontAlgn="ctr"/>
                      <a:r>
                        <a:rPr lang="en-US" altLang="ja-JP" sz="1100" b="0" i="0" u="none" strike="noStrike" cap="none" spc="0" dirty="0">
                          <a:solidFill>
                            <a:schemeClr val="tx1"/>
                          </a:solidFill>
                          <a:effectLst/>
                          <a:latin typeface="游ゴシック" panose="020B0400000000000000" pitchFamily="50" charset="-128"/>
                          <a:ea typeface="游ゴシック" panose="020B0400000000000000" pitchFamily="50" charset="-128"/>
                        </a:rPr>
                        <a:t>2</a:t>
                      </a:r>
                      <a:r>
                        <a:rPr lang="ja-JP" altLang="en-US" sz="1100" b="0" i="0" u="none" strike="noStrike" cap="none" spc="0" dirty="0">
                          <a:solidFill>
                            <a:schemeClr val="tx1"/>
                          </a:solidFill>
                          <a:effectLst/>
                          <a:latin typeface="游ゴシック" panose="020B0400000000000000" pitchFamily="50" charset="-128"/>
                          <a:ea typeface="游ゴシック" panose="020B0400000000000000" pitchFamily="50" charset="-128"/>
                        </a:rPr>
                        <a:t>つ以上の胎芽・胎児が同時に子宮内に存在する状態</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92158603"/>
                  </a:ext>
                </a:extLst>
              </a:tr>
              <a:tr h="337185">
                <a:tc>
                  <a:txBody>
                    <a:bodyPr/>
                    <a:lstStyle/>
                    <a:p>
                      <a:pPr algn="l" fontAlgn="ctr"/>
                      <a:r>
                        <a:rPr lang="ja-JP" altLang="en-US" sz="1100" b="0" i="0" u="none" strike="noStrike" cap="none" spc="0">
                          <a:solidFill>
                            <a:schemeClr val="tx1"/>
                          </a:solidFill>
                          <a:effectLst/>
                          <a:latin typeface="游ゴシック" panose="020B0400000000000000" pitchFamily="50" charset="-128"/>
                          <a:ea typeface="游ゴシック" panose="020B0400000000000000" pitchFamily="50" charset="-128"/>
                        </a:rPr>
                        <a:t>妊娠周期数</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l" fontAlgn="ctr"/>
                      <a:r>
                        <a:rPr lang="ja-JP" altLang="en-US" sz="1100" b="0" i="0" u="none" strike="noStrike" cap="none" spc="0" dirty="0">
                          <a:solidFill>
                            <a:schemeClr val="tx1"/>
                          </a:solidFill>
                          <a:effectLst/>
                          <a:latin typeface="游ゴシック" panose="020B0400000000000000" pitchFamily="50" charset="-128"/>
                          <a:ea typeface="游ゴシック" panose="020B0400000000000000" pitchFamily="50" charset="-128"/>
                        </a:rPr>
                        <a:t>妊娠が成立した周期数（胎嚢が確認された周期）</a:t>
                      </a:r>
                    </a:p>
                  </a:txBody>
                  <a:tcPr marL="92607" marR="7420" marT="71236" marB="71236"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975567908"/>
                  </a:ext>
                </a:extLst>
              </a:tr>
            </a:tbl>
          </a:graphicData>
        </a:graphic>
      </p:graphicFrame>
      <p:sp>
        <p:nvSpPr>
          <p:cNvPr id="4" name="テキスト ボックス 3">
            <a:extLst>
              <a:ext uri="{FF2B5EF4-FFF2-40B4-BE49-F238E27FC236}">
                <a16:creationId xmlns:a16="http://schemas.microsoft.com/office/drawing/2014/main" id="{BC3285D6-3D19-0D2F-9B48-91A294CA679B}"/>
              </a:ext>
            </a:extLst>
          </p:cNvPr>
          <p:cNvSpPr txBox="1"/>
          <p:nvPr/>
        </p:nvSpPr>
        <p:spPr>
          <a:xfrm>
            <a:off x="3021696" y="223290"/>
            <a:ext cx="6359433" cy="769441"/>
          </a:xfrm>
          <a:prstGeom prst="rect">
            <a:avLst/>
          </a:prstGeom>
          <a:noFill/>
        </p:spPr>
        <p:txBody>
          <a:bodyPr wrap="none" rtlCol="0">
            <a:spAutoFit/>
          </a:bodyPr>
          <a:lstStyle/>
          <a:p>
            <a:r>
              <a:rPr kumimoji="1" lang="en-US" altLang="ja-JP" sz="4400" dirty="0">
                <a:latin typeface="游ゴシック" panose="020B0400000000000000" pitchFamily="50" charset="-128"/>
                <a:ea typeface="游ゴシック" panose="020B0400000000000000" pitchFamily="50" charset="-128"/>
              </a:rPr>
              <a:t>ART</a:t>
            </a:r>
            <a:r>
              <a:rPr kumimoji="1" lang="ja-JP" altLang="en-US" sz="4400" dirty="0">
                <a:latin typeface="游ゴシック" panose="020B0400000000000000" pitchFamily="50" charset="-128"/>
                <a:ea typeface="游ゴシック" panose="020B0400000000000000" pitchFamily="50" charset="-128"/>
              </a:rPr>
              <a:t>データブック用語集</a:t>
            </a:r>
            <a:endParaRPr kumimoji="1" lang="en-US" altLang="ja-JP" sz="4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9913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1C3ADF4-BCFC-E747-B9B9-5D77CF7626FE}"/>
              </a:ext>
            </a:extLst>
          </p:cNvPr>
          <p:cNvSpPr txBox="1"/>
          <p:nvPr/>
        </p:nvSpPr>
        <p:spPr>
          <a:xfrm>
            <a:off x="3671777" y="2753833"/>
            <a:ext cx="5250155" cy="369332"/>
          </a:xfrm>
          <a:prstGeom prst="rect">
            <a:avLst/>
          </a:prstGeom>
          <a:noFill/>
        </p:spPr>
        <p:txBody>
          <a:bodyPr wrap="none" rtlCol="0">
            <a:spAutoFit/>
          </a:bodyPr>
          <a:lstStyle/>
          <a:p>
            <a:r>
              <a:rPr kumimoji="1" lang="ja-JP" altLang="en-US"/>
              <a:t>付録</a:t>
            </a:r>
            <a:r>
              <a:rPr kumimoji="1" lang="en-US" altLang="ja-JP" dirty="0"/>
              <a:t>1</a:t>
            </a:r>
            <a:r>
              <a:rPr kumimoji="1" lang="ja-JP" altLang="en-US"/>
              <a:t>　令和</a:t>
            </a:r>
            <a:r>
              <a:rPr kumimoji="1" lang="en-US" altLang="ja-JP" dirty="0"/>
              <a:t>7</a:t>
            </a:r>
            <a:r>
              <a:rPr kumimoji="1" lang="ja-JP" altLang="en-US"/>
              <a:t>年度　登録・調査小委員会報告（抜粋）</a:t>
            </a:r>
            <a:endParaRPr kumimoji="1" lang="en-US" altLang="ja-JP" dirty="0"/>
          </a:p>
        </p:txBody>
      </p:sp>
    </p:spTree>
    <p:extLst>
      <p:ext uri="{BB962C8B-B14F-4D97-AF65-F5344CB8AC3E}">
        <p14:creationId xmlns:p14="http://schemas.microsoft.com/office/powerpoint/2010/main" val="265341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自動的に生成された説明">
            <a:extLst>
              <a:ext uri="{FF2B5EF4-FFF2-40B4-BE49-F238E27FC236}">
                <a16:creationId xmlns:a16="http://schemas.microsoft.com/office/drawing/2014/main" id="{452B8ADE-490F-6EA5-540C-5B3F25D569E2}"/>
              </a:ext>
            </a:extLst>
          </p:cNvPr>
          <p:cNvPicPr>
            <a:picLocks noChangeAspect="1"/>
          </p:cNvPicPr>
          <p:nvPr/>
        </p:nvPicPr>
        <p:blipFill>
          <a:blip r:embed="rId2"/>
          <a:stretch>
            <a:fillRect/>
          </a:stretch>
        </p:blipFill>
        <p:spPr>
          <a:xfrm>
            <a:off x="947067" y="0"/>
            <a:ext cx="4849565" cy="6858000"/>
          </a:xfrm>
          <a:prstGeom prst="rect">
            <a:avLst/>
          </a:prstGeom>
        </p:spPr>
      </p:pic>
      <p:pic>
        <p:nvPicPr>
          <p:cNvPr id="7" name="図 6" descr="白い背景に黒い文字が書かれた紙&#10;&#10;低い精度で自動的に生成された説明">
            <a:extLst>
              <a:ext uri="{FF2B5EF4-FFF2-40B4-BE49-F238E27FC236}">
                <a16:creationId xmlns:a16="http://schemas.microsoft.com/office/drawing/2014/main" id="{D38C4C8B-F549-F240-3E80-08F6AF0EF289}"/>
              </a:ext>
            </a:extLst>
          </p:cNvPr>
          <p:cNvPicPr>
            <a:picLocks noChangeAspect="1"/>
          </p:cNvPicPr>
          <p:nvPr/>
        </p:nvPicPr>
        <p:blipFill>
          <a:blip r:embed="rId3"/>
          <a:stretch>
            <a:fillRect/>
          </a:stretch>
        </p:blipFill>
        <p:spPr>
          <a:xfrm>
            <a:off x="6528717" y="0"/>
            <a:ext cx="4849565" cy="6858000"/>
          </a:xfrm>
          <a:prstGeom prst="rect">
            <a:avLst/>
          </a:prstGeom>
        </p:spPr>
      </p:pic>
    </p:spTree>
    <p:extLst>
      <p:ext uri="{BB962C8B-B14F-4D97-AF65-F5344CB8AC3E}">
        <p14:creationId xmlns:p14="http://schemas.microsoft.com/office/powerpoint/2010/main" val="289483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白い背景に黒い文字が書かれた紙&#10;&#10;中程度の精度で自動的に生成された説明">
            <a:extLst>
              <a:ext uri="{FF2B5EF4-FFF2-40B4-BE49-F238E27FC236}">
                <a16:creationId xmlns:a16="http://schemas.microsoft.com/office/drawing/2014/main" id="{B661117C-F2DE-8C4F-B9E0-8D4290121F26}"/>
              </a:ext>
            </a:extLst>
          </p:cNvPr>
          <p:cNvPicPr>
            <a:picLocks noChangeAspect="1"/>
          </p:cNvPicPr>
          <p:nvPr/>
        </p:nvPicPr>
        <p:blipFill>
          <a:blip r:embed="rId2"/>
          <a:stretch>
            <a:fillRect/>
          </a:stretch>
        </p:blipFill>
        <p:spPr>
          <a:xfrm>
            <a:off x="1156617" y="0"/>
            <a:ext cx="4849565" cy="6858000"/>
          </a:xfrm>
          <a:prstGeom prst="rect">
            <a:avLst/>
          </a:prstGeom>
        </p:spPr>
      </p:pic>
      <p:pic>
        <p:nvPicPr>
          <p:cNvPr id="7" name="図 6" descr="テーブル&#10;&#10;自動的に生成された説明">
            <a:extLst>
              <a:ext uri="{FF2B5EF4-FFF2-40B4-BE49-F238E27FC236}">
                <a16:creationId xmlns:a16="http://schemas.microsoft.com/office/drawing/2014/main" id="{8748050D-75A5-A566-119D-456904D22881}"/>
              </a:ext>
            </a:extLst>
          </p:cNvPr>
          <p:cNvPicPr>
            <a:picLocks noChangeAspect="1"/>
          </p:cNvPicPr>
          <p:nvPr/>
        </p:nvPicPr>
        <p:blipFill>
          <a:blip r:embed="rId3"/>
          <a:stretch>
            <a:fillRect/>
          </a:stretch>
        </p:blipFill>
        <p:spPr>
          <a:xfrm>
            <a:off x="6366792" y="0"/>
            <a:ext cx="4849565" cy="6858000"/>
          </a:xfrm>
          <a:prstGeom prst="rect">
            <a:avLst/>
          </a:prstGeom>
        </p:spPr>
      </p:pic>
    </p:spTree>
    <p:extLst>
      <p:ext uri="{BB962C8B-B14F-4D97-AF65-F5344CB8AC3E}">
        <p14:creationId xmlns:p14="http://schemas.microsoft.com/office/powerpoint/2010/main" val="17658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DB6FE75-1EB2-73D0-9584-FE524EBF1FB0}"/>
              </a:ext>
            </a:extLst>
          </p:cNvPr>
          <p:cNvPicPr>
            <a:picLocks noChangeAspect="1"/>
          </p:cNvPicPr>
          <p:nvPr/>
        </p:nvPicPr>
        <p:blipFill>
          <a:blip r:embed="rId2"/>
          <a:srcRect l="503" t="6033" r="48096" b="55870"/>
          <a:stretch>
            <a:fillRect/>
          </a:stretch>
        </p:blipFill>
        <p:spPr>
          <a:xfrm>
            <a:off x="1852177" y="1075594"/>
            <a:ext cx="2903930" cy="1520892"/>
          </a:xfrm>
          <a:prstGeom prst="rect">
            <a:avLst/>
          </a:prstGeom>
        </p:spPr>
      </p:pic>
      <p:pic>
        <p:nvPicPr>
          <p:cNvPr id="7" name="図 6">
            <a:extLst>
              <a:ext uri="{FF2B5EF4-FFF2-40B4-BE49-F238E27FC236}">
                <a16:creationId xmlns:a16="http://schemas.microsoft.com/office/drawing/2014/main" id="{309CB67D-D557-4D08-E63D-13F984DC3EF5}"/>
              </a:ext>
            </a:extLst>
          </p:cNvPr>
          <p:cNvPicPr>
            <a:picLocks noChangeAspect="1"/>
          </p:cNvPicPr>
          <p:nvPr/>
        </p:nvPicPr>
        <p:blipFill>
          <a:blip r:embed="rId3"/>
          <a:srcRect l="1457" t="5548" r="4200" b="55794"/>
          <a:stretch>
            <a:fillRect/>
          </a:stretch>
        </p:blipFill>
        <p:spPr>
          <a:xfrm>
            <a:off x="748221" y="2511430"/>
            <a:ext cx="4836585" cy="2804570"/>
          </a:xfrm>
          <a:prstGeom prst="rect">
            <a:avLst/>
          </a:prstGeom>
        </p:spPr>
      </p:pic>
      <p:pic>
        <p:nvPicPr>
          <p:cNvPr id="10" name="図 9">
            <a:extLst>
              <a:ext uri="{FF2B5EF4-FFF2-40B4-BE49-F238E27FC236}">
                <a16:creationId xmlns:a16="http://schemas.microsoft.com/office/drawing/2014/main" id="{AEE0DB6A-D5B7-8F65-4BB2-73C32CB5F952}"/>
              </a:ext>
            </a:extLst>
          </p:cNvPr>
          <p:cNvPicPr>
            <a:picLocks noChangeAspect="1"/>
          </p:cNvPicPr>
          <p:nvPr/>
        </p:nvPicPr>
        <p:blipFill>
          <a:blip r:embed="rId4"/>
          <a:srcRect t="4469" r="36042"/>
          <a:stretch>
            <a:fillRect/>
          </a:stretch>
        </p:blipFill>
        <p:spPr>
          <a:xfrm>
            <a:off x="6607195" y="805552"/>
            <a:ext cx="4971116" cy="5246896"/>
          </a:xfrm>
          <a:prstGeom prst="rect">
            <a:avLst/>
          </a:prstGeom>
        </p:spPr>
      </p:pic>
    </p:spTree>
    <p:extLst>
      <p:ext uri="{BB962C8B-B14F-4D97-AF65-F5344CB8AC3E}">
        <p14:creationId xmlns:p14="http://schemas.microsoft.com/office/powerpoint/2010/main" val="302161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3B7490F-D664-24E1-A8BC-37388A6DBD3F}"/>
              </a:ext>
            </a:extLst>
          </p:cNvPr>
          <p:cNvPicPr>
            <a:picLocks noChangeAspect="1"/>
          </p:cNvPicPr>
          <p:nvPr/>
        </p:nvPicPr>
        <p:blipFill>
          <a:blip r:embed="rId2"/>
          <a:srcRect t="3759" r="30287" b="12841"/>
          <a:stretch>
            <a:fillRect/>
          </a:stretch>
        </p:blipFill>
        <p:spPr>
          <a:xfrm>
            <a:off x="1831820" y="569198"/>
            <a:ext cx="3378418" cy="5719603"/>
          </a:xfrm>
          <a:prstGeom prst="rect">
            <a:avLst/>
          </a:prstGeom>
        </p:spPr>
      </p:pic>
      <p:pic>
        <p:nvPicPr>
          <p:cNvPr id="7" name="図 6">
            <a:extLst>
              <a:ext uri="{FF2B5EF4-FFF2-40B4-BE49-F238E27FC236}">
                <a16:creationId xmlns:a16="http://schemas.microsoft.com/office/drawing/2014/main" id="{E962A34B-45BF-2928-4910-71A321FE4B6B}"/>
              </a:ext>
            </a:extLst>
          </p:cNvPr>
          <p:cNvPicPr>
            <a:picLocks noChangeAspect="1"/>
          </p:cNvPicPr>
          <p:nvPr/>
        </p:nvPicPr>
        <p:blipFill>
          <a:blip r:embed="rId3"/>
          <a:srcRect t="3937" r="35733" b="21343"/>
          <a:stretch>
            <a:fillRect/>
          </a:stretch>
        </p:blipFill>
        <p:spPr>
          <a:xfrm>
            <a:off x="7471644" y="619828"/>
            <a:ext cx="3114532" cy="5124322"/>
          </a:xfrm>
          <a:prstGeom prst="rect">
            <a:avLst/>
          </a:prstGeom>
        </p:spPr>
      </p:pic>
    </p:spTree>
    <p:extLst>
      <p:ext uri="{BB962C8B-B14F-4D97-AF65-F5344CB8AC3E}">
        <p14:creationId xmlns:p14="http://schemas.microsoft.com/office/powerpoint/2010/main" val="114123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31E4589-C5FC-B98A-012F-25A942DC2319}"/>
              </a:ext>
            </a:extLst>
          </p:cNvPr>
          <p:cNvSpPr txBox="1"/>
          <p:nvPr/>
        </p:nvSpPr>
        <p:spPr>
          <a:xfrm>
            <a:off x="6096000" y="5809714"/>
            <a:ext cx="5516254" cy="369332"/>
          </a:xfrm>
          <a:prstGeom prst="rect">
            <a:avLst/>
          </a:prstGeom>
          <a:noFill/>
        </p:spPr>
        <p:txBody>
          <a:bodyPr wrap="none" rtlCol="0">
            <a:spAutoFit/>
          </a:bodyPr>
          <a:lstStyle/>
          <a:p>
            <a:r>
              <a:rPr lang="ja-JP" altLang="en-US"/>
              <a:t>（</a:t>
            </a:r>
            <a:r>
              <a:rPr kumimoji="1" lang="ja-JP" altLang="en-US"/>
              <a:t>詳しくは「日本産科婦人科学会誌」を参照してください）</a:t>
            </a:r>
            <a:endParaRPr kumimoji="1" lang="en-US" altLang="ja-JP" dirty="0"/>
          </a:p>
        </p:txBody>
      </p:sp>
      <p:pic>
        <p:nvPicPr>
          <p:cNvPr id="6" name="図 5">
            <a:extLst>
              <a:ext uri="{FF2B5EF4-FFF2-40B4-BE49-F238E27FC236}">
                <a16:creationId xmlns:a16="http://schemas.microsoft.com/office/drawing/2014/main" id="{7C45FD4F-C272-E86F-388D-0AF2B15C85A0}"/>
              </a:ext>
            </a:extLst>
          </p:cNvPr>
          <p:cNvPicPr>
            <a:picLocks noChangeAspect="1"/>
          </p:cNvPicPr>
          <p:nvPr/>
        </p:nvPicPr>
        <p:blipFill>
          <a:blip r:embed="rId2"/>
          <a:srcRect t="2205" r="32820" b="63669"/>
          <a:stretch>
            <a:fillRect/>
          </a:stretch>
        </p:blipFill>
        <p:spPr>
          <a:xfrm>
            <a:off x="4219080" y="605570"/>
            <a:ext cx="3967561" cy="2852157"/>
          </a:xfrm>
          <a:prstGeom prst="rect">
            <a:avLst/>
          </a:prstGeom>
        </p:spPr>
      </p:pic>
      <p:pic>
        <p:nvPicPr>
          <p:cNvPr id="8" name="図 7">
            <a:extLst>
              <a:ext uri="{FF2B5EF4-FFF2-40B4-BE49-F238E27FC236}">
                <a16:creationId xmlns:a16="http://schemas.microsoft.com/office/drawing/2014/main" id="{7CF7BEA2-073A-9370-E66B-6B25384E1708}"/>
              </a:ext>
            </a:extLst>
          </p:cNvPr>
          <p:cNvPicPr>
            <a:picLocks noChangeAspect="1"/>
          </p:cNvPicPr>
          <p:nvPr/>
        </p:nvPicPr>
        <p:blipFill>
          <a:blip r:embed="rId3"/>
          <a:srcRect b="72796"/>
          <a:stretch>
            <a:fillRect/>
          </a:stretch>
        </p:blipFill>
        <p:spPr>
          <a:xfrm>
            <a:off x="3427417" y="3165274"/>
            <a:ext cx="5563160" cy="2141621"/>
          </a:xfrm>
          <a:prstGeom prst="rect">
            <a:avLst/>
          </a:prstGeom>
        </p:spPr>
      </p:pic>
    </p:spTree>
    <p:extLst>
      <p:ext uri="{BB962C8B-B14F-4D97-AF65-F5344CB8AC3E}">
        <p14:creationId xmlns:p14="http://schemas.microsoft.com/office/powerpoint/2010/main" val="185632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27072-B046-C441-6743-8E837458C3AC}"/>
              </a:ext>
            </a:extLst>
          </p:cNvPr>
          <p:cNvSpPr>
            <a:spLocks noGrp="1"/>
          </p:cNvSpPr>
          <p:nvPr>
            <p:ph type="title"/>
          </p:nvPr>
        </p:nvSpPr>
        <p:spPr/>
        <p:txBody>
          <a:bodyPr/>
          <a:lstStyle/>
          <a:p>
            <a:r>
              <a:rPr kumimoji="1" lang="ja-JP" altLang="en-US">
                <a:latin typeface="Yu Gothic" charset="-128"/>
                <a:ea typeface="Yu Gothic" charset="-128"/>
                <a:cs typeface="Yu Gothic" charset="-128"/>
              </a:rPr>
              <a:t>年別　治療周期数</a:t>
            </a:r>
            <a:endParaRPr kumimoji="1" lang="ja-JP" altLang="en-US"/>
          </a:p>
        </p:txBody>
      </p:sp>
      <p:graphicFrame>
        <p:nvGraphicFramePr>
          <p:cNvPr id="7" name="コンテンツ プレースホルダー 6">
            <a:extLst>
              <a:ext uri="{FF2B5EF4-FFF2-40B4-BE49-F238E27FC236}">
                <a16:creationId xmlns:a16="http://schemas.microsoft.com/office/drawing/2014/main" id="{8DD0AF4A-D50E-4E14-A681-F950AF516452}"/>
              </a:ext>
            </a:extLst>
          </p:cNvPr>
          <p:cNvGraphicFramePr>
            <a:graphicFrameLocks noGrp="1"/>
          </p:cNvGraphicFramePr>
          <p:nvPr>
            <p:ph idx="1"/>
          </p:nvPr>
        </p:nvGraphicFramePr>
        <p:xfrm>
          <a:off x="401638" y="1192213"/>
          <a:ext cx="11371262" cy="505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645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F6546-DA90-2EF6-DBD6-D48C459BA89C}"/>
              </a:ext>
            </a:extLst>
          </p:cNvPr>
          <p:cNvSpPr>
            <a:spLocks noGrp="1"/>
          </p:cNvSpPr>
          <p:nvPr>
            <p:ph type="title"/>
          </p:nvPr>
        </p:nvSpPr>
        <p:spPr/>
        <p:txBody>
          <a:bodyPr/>
          <a:lstStyle/>
          <a:p>
            <a:r>
              <a:rPr kumimoji="1" lang="ja-JP" altLang="en-US">
                <a:latin typeface="Yu Gothic" charset="-128"/>
                <a:ea typeface="Yu Gothic" charset="-128"/>
                <a:cs typeface="Yu Gothic" charset="-128"/>
              </a:rPr>
              <a:t>年別　出生児数</a:t>
            </a:r>
            <a:endParaRPr kumimoji="1" lang="ja-JP" altLang="en-US"/>
          </a:p>
        </p:txBody>
      </p:sp>
      <p:graphicFrame>
        <p:nvGraphicFramePr>
          <p:cNvPr id="6" name="コンテンツ プレースホルダー 5">
            <a:extLst>
              <a:ext uri="{FF2B5EF4-FFF2-40B4-BE49-F238E27FC236}">
                <a16:creationId xmlns:a16="http://schemas.microsoft.com/office/drawing/2014/main" id="{1F823FD2-2004-4974-959B-133D205A54E1}"/>
              </a:ext>
            </a:extLst>
          </p:cNvPr>
          <p:cNvGraphicFramePr>
            <a:graphicFrameLocks noGrp="1"/>
          </p:cNvGraphicFramePr>
          <p:nvPr>
            <p:ph idx="1"/>
          </p:nvPr>
        </p:nvGraphicFramePr>
        <p:xfrm>
          <a:off x="401638" y="1192213"/>
          <a:ext cx="11371262" cy="505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479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64CDD-DC61-1F42-A36F-AAE23C7C2A12}"/>
              </a:ext>
            </a:extLst>
          </p:cNvPr>
          <p:cNvSpPr>
            <a:spLocks noGrp="1"/>
          </p:cNvSpPr>
          <p:nvPr>
            <p:ph type="title"/>
          </p:nvPr>
        </p:nvSpPr>
        <p:spPr/>
        <p:txBody>
          <a:bodyPr/>
          <a:lstStyle/>
          <a:p>
            <a:r>
              <a:rPr lang="ja-JP" altLang="en-US">
                <a:latin typeface="Yu Gothic" charset="-128"/>
                <a:ea typeface="Yu Gothic" charset="-128"/>
                <a:cs typeface="Yu Gothic" charset="-128"/>
              </a:rPr>
              <a:t>年別　周期数</a:t>
            </a:r>
            <a:endParaRPr kumimoji="1" lang="ja-JP" altLang="en-US"/>
          </a:p>
        </p:txBody>
      </p:sp>
      <p:graphicFrame>
        <p:nvGraphicFramePr>
          <p:cNvPr id="6" name="コンテンツ プレースホルダー 5">
            <a:extLst>
              <a:ext uri="{FF2B5EF4-FFF2-40B4-BE49-F238E27FC236}">
                <a16:creationId xmlns:a16="http://schemas.microsoft.com/office/drawing/2014/main" id="{AA52746F-03E5-4854-BF35-F2EAFBC36212}"/>
              </a:ext>
            </a:extLst>
          </p:cNvPr>
          <p:cNvGraphicFramePr>
            <a:graphicFrameLocks noGrp="1"/>
          </p:cNvGraphicFramePr>
          <p:nvPr>
            <p:ph idx="1"/>
            <p:extLst>
              <p:ext uri="{D42A27DB-BD31-4B8C-83A1-F6EECF244321}">
                <p14:modId xmlns:p14="http://schemas.microsoft.com/office/powerpoint/2010/main" val="3550609778"/>
              </p:ext>
            </p:extLst>
          </p:nvPr>
        </p:nvGraphicFramePr>
        <p:xfrm>
          <a:off x="2589887" y="1170785"/>
          <a:ext cx="7012225" cy="5312996"/>
        </p:xfrm>
        <a:graphic>
          <a:graphicData uri="http://schemas.openxmlformats.org/drawingml/2006/table">
            <a:tbl>
              <a:tblPr>
                <a:tableStyleId>{5C22544A-7EE6-4342-B048-85BDC9FD1C3A}</a:tableStyleId>
              </a:tblPr>
              <a:tblGrid>
                <a:gridCol w="384561">
                  <a:extLst>
                    <a:ext uri="{9D8B030D-6E8A-4147-A177-3AD203B41FA5}">
                      <a16:colId xmlns:a16="http://schemas.microsoft.com/office/drawing/2014/main" val="3427952142"/>
                    </a:ext>
                  </a:extLst>
                </a:gridCol>
                <a:gridCol w="402587">
                  <a:extLst>
                    <a:ext uri="{9D8B030D-6E8A-4147-A177-3AD203B41FA5}">
                      <a16:colId xmlns:a16="http://schemas.microsoft.com/office/drawing/2014/main" val="2668184870"/>
                    </a:ext>
                  </a:extLst>
                </a:gridCol>
                <a:gridCol w="402587">
                  <a:extLst>
                    <a:ext uri="{9D8B030D-6E8A-4147-A177-3AD203B41FA5}">
                      <a16:colId xmlns:a16="http://schemas.microsoft.com/office/drawing/2014/main" val="1325136427"/>
                    </a:ext>
                  </a:extLst>
                </a:gridCol>
                <a:gridCol w="402587">
                  <a:extLst>
                    <a:ext uri="{9D8B030D-6E8A-4147-A177-3AD203B41FA5}">
                      <a16:colId xmlns:a16="http://schemas.microsoft.com/office/drawing/2014/main" val="415842428"/>
                    </a:ext>
                  </a:extLst>
                </a:gridCol>
                <a:gridCol w="402587">
                  <a:extLst>
                    <a:ext uri="{9D8B030D-6E8A-4147-A177-3AD203B41FA5}">
                      <a16:colId xmlns:a16="http://schemas.microsoft.com/office/drawing/2014/main" val="2782531259"/>
                    </a:ext>
                  </a:extLst>
                </a:gridCol>
                <a:gridCol w="402587">
                  <a:extLst>
                    <a:ext uri="{9D8B030D-6E8A-4147-A177-3AD203B41FA5}">
                      <a16:colId xmlns:a16="http://schemas.microsoft.com/office/drawing/2014/main" val="3208013366"/>
                    </a:ext>
                  </a:extLst>
                </a:gridCol>
                <a:gridCol w="402587">
                  <a:extLst>
                    <a:ext uri="{9D8B030D-6E8A-4147-A177-3AD203B41FA5}">
                      <a16:colId xmlns:a16="http://schemas.microsoft.com/office/drawing/2014/main" val="1321738365"/>
                    </a:ext>
                  </a:extLst>
                </a:gridCol>
                <a:gridCol w="450657">
                  <a:extLst>
                    <a:ext uri="{9D8B030D-6E8A-4147-A177-3AD203B41FA5}">
                      <a16:colId xmlns:a16="http://schemas.microsoft.com/office/drawing/2014/main" val="3741230162"/>
                    </a:ext>
                  </a:extLst>
                </a:gridCol>
                <a:gridCol w="456666">
                  <a:extLst>
                    <a:ext uri="{9D8B030D-6E8A-4147-A177-3AD203B41FA5}">
                      <a16:colId xmlns:a16="http://schemas.microsoft.com/office/drawing/2014/main" val="1427941014"/>
                    </a:ext>
                  </a:extLst>
                </a:gridCol>
                <a:gridCol w="402587">
                  <a:extLst>
                    <a:ext uri="{9D8B030D-6E8A-4147-A177-3AD203B41FA5}">
                      <a16:colId xmlns:a16="http://schemas.microsoft.com/office/drawing/2014/main" val="1126643772"/>
                    </a:ext>
                  </a:extLst>
                </a:gridCol>
                <a:gridCol w="402587">
                  <a:extLst>
                    <a:ext uri="{9D8B030D-6E8A-4147-A177-3AD203B41FA5}">
                      <a16:colId xmlns:a16="http://schemas.microsoft.com/office/drawing/2014/main" val="1501000758"/>
                    </a:ext>
                  </a:extLst>
                </a:gridCol>
                <a:gridCol w="402587">
                  <a:extLst>
                    <a:ext uri="{9D8B030D-6E8A-4147-A177-3AD203B41FA5}">
                      <a16:colId xmlns:a16="http://schemas.microsoft.com/office/drawing/2014/main" val="3427028975"/>
                    </a:ext>
                  </a:extLst>
                </a:gridCol>
                <a:gridCol w="402587">
                  <a:extLst>
                    <a:ext uri="{9D8B030D-6E8A-4147-A177-3AD203B41FA5}">
                      <a16:colId xmlns:a16="http://schemas.microsoft.com/office/drawing/2014/main" val="3306817606"/>
                    </a:ext>
                  </a:extLst>
                </a:gridCol>
                <a:gridCol w="456666">
                  <a:extLst>
                    <a:ext uri="{9D8B030D-6E8A-4147-A177-3AD203B41FA5}">
                      <a16:colId xmlns:a16="http://schemas.microsoft.com/office/drawing/2014/main" val="429305448"/>
                    </a:ext>
                  </a:extLst>
                </a:gridCol>
                <a:gridCol w="432631">
                  <a:extLst>
                    <a:ext uri="{9D8B030D-6E8A-4147-A177-3AD203B41FA5}">
                      <a16:colId xmlns:a16="http://schemas.microsoft.com/office/drawing/2014/main" val="1545956745"/>
                    </a:ext>
                  </a:extLst>
                </a:gridCol>
                <a:gridCol w="402587">
                  <a:extLst>
                    <a:ext uri="{9D8B030D-6E8A-4147-A177-3AD203B41FA5}">
                      <a16:colId xmlns:a16="http://schemas.microsoft.com/office/drawing/2014/main" val="3350416229"/>
                    </a:ext>
                  </a:extLst>
                </a:gridCol>
                <a:gridCol w="402587">
                  <a:extLst>
                    <a:ext uri="{9D8B030D-6E8A-4147-A177-3AD203B41FA5}">
                      <a16:colId xmlns:a16="http://schemas.microsoft.com/office/drawing/2014/main" val="3314561265"/>
                    </a:ext>
                  </a:extLst>
                </a:gridCol>
              </a:tblGrid>
              <a:tr h="148883">
                <a:tc>
                  <a:txBody>
                    <a:bodyPr/>
                    <a:lstStyle/>
                    <a:p>
                      <a:pPr algn="ct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gridSpan="6">
                  <a:txBody>
                    <a:bodyPr/>
                    <a:lstStyle/>
                    <a:p>
                      <a:pPr algn="ctr" fontAlgn="b"/>
                      <a:r>
                        <a:rPr lang="en" sz="600" u="none" strike="noStrike" dirty="0">
                          <a:effectLst/>
                          <a:latin typeface="+mj-lt"/>
                        </a:rPr>
                        <a:t>IVF（</a:t>
                      </a:r>
                      <a:r>
                        <a:rPr lang="ja-JP" altLang="en-US" sz="600" u="none" strike="noStrike">
                          <a:effectLst/>
                          <a:latin typeface="+mj-lt"/>
                        </a:rPr>
                        <a:t>その他を含む）</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b"/>
                      <a:r>
                        <a:rPr lang="en" sz="600" u="none" strike="noStrike" dirty="0">
                          <a:effectLst/>
                          <a:latin typeface="+mj-lt"/>
                        </a:rPr>
                        <a:t>ICSI（SPLIT</a:t>
                      </a:r>
                      <a:r>
                        <a:rPr lang="ja-JP" altLang="en-US" sz="600" u="none" strike="noStrike">
                          <a:effectLst/>
                          <a:latin typeface="+mj-lt"/>
                        </a:rPr>
                        <a:t>を含む）</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ja-JP" altLang="en-US" sz="600" u="none" strike="noStrike">
                          <a:effectLst/>
                          <a:latin typeface="+mj-lt"/>
                        </a:rPr>
                        <a:t>凍結融解胚（卵）</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9543390"/>
                  </a:ext>
                </a:extLst>
              </a:tr>
              <a:tr h="187167">
                <a:tc>
                  <a:txBody>
                    <a:bodyPr/>
                    <a:lstStyle/>
                    <a:p>
                      <a:pPr algn="ctr" fontAlgn="ctr"/>
                      <a:r>
                        <a:rPr lang="ja-JP" altLang="en-US" sz="600" u="none" strike="noStrike">
                          <a:effectLst/>
                          <a:latin typeface="+mj-lt"/>
                        </a:rPr>
                        <a:t>西暦</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治療周期数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採卵周期数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全凍結周期</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移植周期数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妊娠周期数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出生児数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治療周期数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採卵周期数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全凍結周期</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移植周期数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妊娠周期数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出生児数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治療周期数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移植周期数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妊娠周期数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ctr" fontAlgn="ctr"/>
                      <a:r>
                        <a:rPr lang="ja-JP" altLang="en-US" sz="600" u="none" strike="noStrike">
                          <a:effectLst/>
                          <a:latin typeface="+mj-lt"/>
                        </a:rPr>
                        <a:t>出生児数</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008815792"/>
                  </a:ext>
                </a:extLst>
              </a:tr>
              <a:tr h="127614">
                <a:tc>
                  <a:txBody>
                    <a:bodyPr/>
                    <a:lstStyle/>
                    <a:p>
                      <a:pPr algn="ctr" fontAlgn="b"/>
                      <a:r>
                        <a:rPr lang="en-US" altLang="ja-JP" sz="600" u="none" strike="noStrike" dirty="0">
                          <a:effectLst/>
                          <a:latin typeface="+mj-lt"/>
                        </a:rPr>
                        <a:t>1985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1,195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1,195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862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001301616"/>
                  </a:ext>
                </a:extLst>
              </a:tr>
              <a:tr h="127614">
                <a:tc>
                  <a:txBody>
                    <a:bodyPr/>
                    <a:lstStyle/>
                    <a:p>
                      <a:pPr algn="ctr" fontAlgn="b"/>
                      <a:r>
                        <a:rPr lang="en-US" altLang="ja-JP" sz="600" u="none" strike="noStrike" dirty="0">
                          <a:effectLst/>
                          <a:latin typeface="+mj-lt"/>
                        </a:rPr>
                        <a:t>1986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752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752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556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34430355"/>
                  </a:ext>
                </a:extLst>
              </a:tr>
              <a:tr h="127614">
                <a:tc>
                  <a:txBody>
                    <a:bodyPr/>
                    <a:lstStyle/>
                    <a:p>
                      <a:pPr algn="ctr" fontAlgn="b"/>
                      <a:r>
                        <a:rPr lang="en-US" altLang="ja-JP" sz="600" u="none" strike="noStrike" dirty="0">
                          <a:effectLst/>
                          <a:latin typeface="+mj-lt"/>
                        </a:rPr>
                        <a:t>1987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1,503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1,503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1,070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1813344137"/>
                  </a:ext>
                </a:extLst>
              </a:tr>
              <a:tr h="127614">
                <a:tc>
                  <a:txBody>
                    <a:bodyPr/>
                    <a:lstStyle/>
                    <a:p>
                      <a:pPr algn="ctr" fontAlgn="b"/>
                      <a:r>
                        <a:rPr lang="en-US" altLang="ja-JP" sz="600" u="none" strike="noStrike" dirty="0">
                          <a:effectLst/>
                          <a:latin typeface="+mj-lt"/>
                        </a:rPr>
                        <a:t>1988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1,702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1,665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592399445"/>
                  </a:ext>
                </a:extLst>
              </a:tr>
              <a:tr h="127614">
                <a:tc>
                  <a:txBody>
                    <a:bodyPr/>
                    <a:lstStyle/>
                    <a:p>
                      <a:pPr algn="ctr" fontAlgn="b"/>
                      <a:r>
                        <a:rPr lang="en-US" altLang="ja-JP" sz="600" u="none" strike="noStrike" dirty="0">
                          <a:effectLst/>
                          <a:latin typeface="+mj-lt"/>
                        </a:rPr>
                        <a:t>1989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4,218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2,968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580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446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459854381"/>
                  </a:ext>
                </a:extLst>
              </a:tr>
              <a:tr h="127614">
                <a:tc>
                  <a:txBody>
                    <a:bodyPr/>
                    <a:lstStyle/>
                    <a:p>
                      <a:pPr algn="ctr" fontAlgn="b"/>
                      <a:r>
                        <a:rPr lang="en-US" altLang="ja-JP" sz="600" u="none" strike="noStrike" dirty="0">
                          <a:effectLst/>
                          <a:latin typeface="+mj-lt"/>
                        </a:rPr>
                        <a:t>1990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7,405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6,892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5,361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1,178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1,031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788690341"/>
                  </a:ext>
                </a:extLst>
              </a:tr>
              <a:tr h="127614">
                <a:tc>
                  <a:txBody>
                    <a:bodyPr/>
                    <a:lstStyle/>
                    <a:p>
                      <a:pPr algn="ctr" fontAlgn="b"/>
                      <a:r>
                        <a:rPr lang="en-US" altLang="ja-JP" sz="600" u="none" strike="noStrike" dirty="0">
                          <a:effectLst/>
                          <a:latin typeface="+mj-lt"/>
                        </a:rPr>
                        <a:t>1991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11,177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10,581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8,473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2,015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1,661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369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352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992158467"/>
                  </a:ext>
                </a:extLst>
              </a:tr>
              <a:tr h="127614">
                <a:tc>
                  <a:txBody>
                    <a:bodyPr/>
                    <a:lstStyle/>
                    <a:p>
                      <a:pPr algn="ctr" fontAlgn="b"/>
                      <a:r>
                        <a:rPr lang="en-US" altLang="ja-JP" sz="600" u="none" strike="noStrike" dirty="0">
                          <a:effectLst/>
                          <a:latin typeface="+mj-lt"/>
                        </a:rPr>
                        <a:t>1992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17,404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16,381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12,250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2,525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963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936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553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530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144577102"/>
                  </a:ext>
                </a:extLst>
              </a:tr>
              <a:tr h="127614">
                <a:tc>
                  <a:txBody>
                    <a:bodyPr/>
                    <a:lstStyle/>
                    <a:p>
                      <a:pPr algn="ctr" fontAlgn="b"/>
                      <a:r>
                        <a:rPr lang="en-US" altLang="ja-JP" sz="600" u="none" strike="noStrike" dirty="0">
                          <a:effectLst/>
                          <a:latin typeface="+mj-lt"/>
                        </a:rPr>
                        <a:t>1993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21,287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20,345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15,565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3,730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3,334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2,608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1,271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1804437026"/>
                  </a:ext>
                </a:extLst>
              </a:tr>
              <a:tr h="127614">
                <a:tc>
                  <a:txBody>
                    <a:bodyPr/>
                    <a:lstStyle/>
                    <a:p>
                      <a:pPr algn="ctr" fontAlgn="b"/>
                      <a:r>
                        <a:rPr lang="en-US" altLang="ja-JP" sz="600" u="none" strike="noStrike" dirty="0">
                          <a:effectLst/>
                          <a:latin typeface="+mj-lt"/>
                        </a:rPr>
                        <a:t>1994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25,157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24,033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18,690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4,069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3,734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5,510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5,339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759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1,303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1,112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558169352"/>
                  </a:ext>
                </a:extLst>
              </a:tr>
              <a:tr h="127614">
                <a:tc>
                  <a:txBody>
                    <a:bodyPr/>
                    <a:lstStyle/>
                    <a:p>
                      <a:pPr algn="ctr" fontAlgn="b"/>
                      <a:r>
                        <a:rPr lang="en-US" altLang="ja-JP" sz="600" u="none" strike="noStrike" dirty="0">
                          <a:effectLst/>
                          <a:latin typeface="+mj-lt"/>
                        </a:rPr>
                        <a:t>1995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26,648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24,694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18,905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4,246</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3,810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9,820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9,054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7,722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1,732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1,579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1,426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323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534449237"/>
                  </a:ext>
                </a:extLst>
              </a:tr>
              <a:tr h="127614">
                <a:tc>
                  <a:txBody>
                    <a:bodyPr/>
                    <a:lstStyle/>
                    <a:p>
                      <a:pPr algn="ctr" fontAlgn="b"/>
                      <a:r>
                        <a:rPr lang="en-US" altLang="ja-JP" sz="600" u="none" strike="noStrike" dirty="0">
                          <a:effectLst/>
                          <a:latin typeface="+mj-lt"/>
                        </a:rPr>
                        <a:t>1996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27,338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26,385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21,492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4,818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4,436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13,438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13,044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11,269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2,799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2,588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2,900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153414168"/>
                  </a:ext>
                </a:extLst>
              </a:tr>
              <a:tr h="127614">
                <a:tc>
                  <a:txBody>
                    <a:bodyPr/>
                    <a:lstStyle/>
                    <a:p>
                      <a:pPr algn="ctr" fontAlgn="b"/>
                      <a:r>
                        <a:rPr lang="en-US" altLang="ja-JP" sz="600" u="none" strike="noStrike" dirty="0">
                          <a:effectLst/>
                          <a:latin typeface="+mj-lt"/>
                        </a:rPr>
                        <a:t>1997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32,247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30,733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24,768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5,730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5,060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16,573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16,376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14,275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3,495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3,249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5,208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4,958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1,086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242243725"/>
                  </a:ext>
                </a:extLst>
              </a:tr>
              <a:tr h="127614">
                <a:tc>
                  <a:txBody>
                    <a:bodyPr/>
                    <a:lstStyle/>
                    <a:p>
                      <a:pPr algn="ctr" fontAlgn="b"/>
                      <a:r>
                        <a:rPr lang="en-US" altLang="ja-JP" sz="600" u="none" strike="noStrike" dirty="0">
                          <a:effectLst/>
                          <a:latin typeface="+mj-lt"/>
                        </a:rPr>
                        <a:t>1998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34,929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33,670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27,436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6,255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5,851</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18,657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18,266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15,505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3,952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3,701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8,132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7,643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1,748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1,567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366340461"/>
                  </a:ext>
                </a:extLst>
              </a:tr>
              <a:tr h="127614">
                <a:tc>
                  <a:txBody>
                    <a:bodyPr/>
                    <a:lstStyle/>
                    <a:p>
                      <a:pPr algn="ctr" fontAlgn="b"/>
                      <a:r>
                        <a:rPr lang="en-US" altLang="ja-JP" sz="600" u="none" strike="noStrike" dirty="0">
                          <a:effectLst/>
                          <a:latin typeface="+mj-lt"/>
                        </a:rPr>
                        <a:t>1999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36,085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34,290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27,455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6,812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5,870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22,984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22,350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18,592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4,702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9,950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9,093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2,198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1,812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14913838"/>
                  </a:ext>
                </a:extLst>
              </a:tr>
              <a:tr h="127614">
                <a:tc>
                  <a:txBody>
                    <a:bodyPr/>
                    <a:lstStyle/>
                    <a:p>
                      <a:pPr algn="ctr" fontAlgn="b"/>
                      <a:r>
                        <a:rPr lang="en-US" altLang="ja-JP" sz="600" u="none" strike="noStrike" dirty="0">
                          <a:effectLst/>
                          <a:latin typeface="+mj-lt"/>
                        </a:rPr>
                        <a:t>2000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31,334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29,907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24,447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6,328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5,447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26,712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25,794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21,067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5,240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4,582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11,653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10,719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2,660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2,245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1214696200"/>
                  </a:ext>
                </a:extLst>
              </a:tr>
              <a:tr h="127614">
                <a:tc>
                  <a:txBody>
                    <a:bodyPr/>
                    <a:lstStyle/>
                    <a:p>
                      <a:pPr algn="ctr" fontAlgn="b"/>
                      <a:r>
                        <a:rPr lang="en-US" altLang="ja-JP" sz="600" u="none" strike="noStrike" dirty="0">
                          <a:effectLst/>
                          <a:latin typeface="+mj-lt"/>
                        </a:rPr>
                        <a:t>2001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32,676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31,051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25,143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6,749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5,829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30,369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29,309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23,058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5,924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4,862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13,034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11,888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3,080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2,467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688346347"/>
                  </a:ext>
                </a:extLst>
              </a:tr>
              <a:tr h="127614">
                <a:tc>
                  <a:txBody>
                    <a:bodyPr/>
                    <a:lstStyle/>
                    <a:p>
                      <a:pPr algn="ctr" fontAlgn="b"/>
                      <a:r>
                        <a:rPr lang="en-US" altLang="ja-JP" sz="600" u="none" strike="noStrike" dirty="0">
                          <a:effectLst/>
                          <a:latin typeface="+mj-lt"/>
                        </a:rPr>
                        <a:t>2002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34,953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33,849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26,854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7,767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6,443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34,824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33,823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25,866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6,775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5,486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15,887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14,759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4,094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3,299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896554546"/>
                  </a:ext>
                </a:extLst>
              </a:tr>
              <a:tr h="127614">
                <a:tc>
                  <a:txBody>
                    <a:bodyPr/>
                    <a:lstStyle/>
                    <a:p>
                      <a:pPr algn="ctr" fontAlgn="b"/>
                      <a:r>
                        <a:rPr lang="en-US" altLang="ja-JP" sz="600" u="none" strike="noStrike" dirty="0">
                          <a:effectLst/>
                          <a:latin typeface="+mj-lt"/>
                        </a:rPr>
                        <a:t>2003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38,575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36,480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28,214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8,336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6,608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38,871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36,663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27,895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7,506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5,994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24,459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19,641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6,205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4,798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908015098"/>
                  </a:ext>
                </a:extLst>
              </a:tr>
              <a:tr h="127614">
                <a:tc>
                  <a:txBody>
                    <a:bodyPr/>
                    <a:lstStyle/>
                    <a:p>
                      <a:pPr algn="ctr" fontAlgn="b"/>
                      <a:r>
                        <a:rPr lang="en-US" altLang="ja-JP" sz="600" u="none" strike="noStrike" dirty="0">
                          <a:effectLst/>
                          <a:latin typeface="+mj-lt"/>
                        </a:rPr>
                        <a:t>2004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41,619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39,656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29,090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8,542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6,709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44,698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43,628</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29,946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7,768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5,921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30,287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24,422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7,606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5,538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86888674"/>
                  </a:ext>
                </a:extLst>
              </a:tr>
              <a:tr h="127614">
                <a:tc>
                  <a:txBody>
                    <a:bodyPr/>
                    <a:lstStyle/>
                    <a:p>
                      <a:pPr algn="ctr" fontAlgn="b"/>
                      <a:r>
                        <a:rPr lang="en-US" altLang="ja-JP" sz="600" u="none" strike="noStrike" dirty="0">
                          <a:effectLst/>
                          <a:latin typeface="+mj-lt"/>
                        </a:rPr>
                        <a:t>2005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42,822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40,471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29,337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8,893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6,706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47,579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45,388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30,983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8,019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5,864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35,069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28,743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9,396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6,542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033601503"/>
                  </a:ext>
                </a:extLst>
              </a:tr>
              <a:tr h="127614">
                <a:tc>
                  <a:txBody>
                    <a:bodyPr/>
                    <a:lstStyle/>
                    <a:p>
                      <a:pPr algn="ctr" fontAlgn="b"/>
                      <a:r>
                        <a:rPr lang="en-US" altLang="ja-JP" sz="600" u="none" strike="noStrike" dirty="0">
                          <a:effectLst/>
                          <a:latin typeface="+mj-lt"/>
                        </a:rPr>
                        <a:t>2006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44,778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42,248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29,440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8,509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6,256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52,539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49,854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ja-JP" altLang="en-US" sz="600" u="none" strike="noStrike">
                          <a:effectLst/>
                          <a:latin typeface="+mj-lt"/>
                        </a:rPr>
                        <a:t>　</a:t>
                      </a:r>
                      <a:endParaRPr lang="ja-JP" altLang="en-US"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32,509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7,904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5,401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42,171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35,804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11,798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7,930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101210252"/>
                  </a:ext>
                </a:extLst>
              </a:tr>
              <a:tr h="127614">
                <a:tc>
                  <a:txBody>
                    <a:bodyPr/>
                    <a:lstStyle/>
                    <a:p>
                      <a:pPr algn="ctr" fontAlgn="b"/>
                      <a:r>
                        <a:rPr lang="en-US" altLang="ja-JP" sz="600" u="none" strike="noStrike" dirty="0">
                          <a:effectLst/>
                          <a:latin typeface="+mj-lt"/>
                        </a:rPr>
                        <a:t>2007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53,873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52,165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7,626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28,228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7,416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5,144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61,813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60,294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11,541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34,032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7,784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5,194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45,478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43,589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13,965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9,257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798077411"/>
                  </a:ext>
                </a:extLst>
              </a:tr>
              <a:tr h="127614">
                <a:tc>
                  <a:txBody>
                    <a:bodyPr/>
                    <a:lstStyle/>
                    <a:p>
                      <a:pPr algn="ctr" fontAlgn="b"/>
                      <a:r>
                        <a:rPr lang="en-US" altLang="ja-JP" sz="600" u="none" strike="noStrike" dirty="0">
                          <a:effectLst/>
                          <a:latin typeface="+mj-lt"/>
                        </a:rPr>
                        <a:t>2008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59,148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57,217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10,139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29,124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4,664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71,350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69,864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15,390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34,425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7,017</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4,615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60,115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57,846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18,597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12,425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154171455"/>
                  </a:ext>
                </a:extLst>
              </a:tr>
              <a:tr h="127614">
                <a:tc>
                  <a:txBody>
                    <a:bodyPr/>
                    <a:lstStyle/>
                    <a:p>
                      <a:pPr algn="ctr" fontAlgn="b"/>
                      <a:r>
                        <a:rPr lang="en-US" altLang="ja-JP" sz="600" u="none" strike="noStrike" dirty="0">
                          <a:effectLst/>
                          <a:latin typeface="+mj-lt"/>
                        </a:rPr>
                        <a:t>2009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63,083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60,754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11,800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28,559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6,891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5,046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76,790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75,340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19,046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35,167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7,330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5,180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73,927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71,367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23,216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16,454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121327930"/>
                  </a:ext>
                </a:extLst>
              </a:tr>
              <a:tr h="127614">
                <a:tc>
                  <a:txBody>
                    <a:bodyPr/>
                    <a:lstStyle/>
                    <a:p>
                      <a:pPr algn="ctr" fontAlgn="b"/>
                      <a:r>
                        <a:rPr lang="en-US" altLang="ja-JP" sz="600" u="none" strike="noStrike" dirty="0">
                          <a:effectLst/>
                          <a:latin typeface="+mj-lt"/>
                        </a:rPr>
                        <a:t>2010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67,714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64,966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13,843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27,905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6,556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4,657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90,677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88,822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24,379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37,172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7,699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5,277</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83,770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81,300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27,382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19,011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507573499"/>
                  </a:ext>
                </a:extLst>
              </a:tr>
              <a:tr h="127614">
                <a:tc>
                  <a:txBody>
                    <a:bodyPr/>
                    <a:lstStyle/>
                    <a:p>
                      <a:pPr algn="ctr" fontAlgn="b"/>
                      <a:r>
                        <a:rPr lang="en-US" altLang="ja-JP" sz="600" u="none" strike="noStrike" dirty="0">
                          <a:effectLst/>
                          <a:latin typeface="+mj-lt"/>
                        </a:rPr>
                        <a:t>2011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71,422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68,651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16,202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27,284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6,341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4,546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102,473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100,518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30,773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38,098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7,601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5,415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95,764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92,782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31,721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22,465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126576146"/>
                  </a:ext>
                </a:extLst>
              </a:tr>
              <a:tr h="127614">
                <a:tc>
                  <a:txBody>
                    <a:bodyPr/>
                    <a:lstStyle/>
                    <a:p>
                      <a:pPr algn="ctr" fontAlgn="b"/>
                      <a:r>
                        <a:rPr lang="en-US" altLang="ja-JP" sz="600" u="none" strike="noStrike">
                          <a:effectLst/>
                          <a:latin typeface="+mj-lt"/>
                        </a:rPr>
                        <a:t>2012 </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82,108</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79,434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20,627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29,693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6,703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4,740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125,229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122,962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41,943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40,829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7,947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5,498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119,089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116,176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39,106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27,715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928782063"/>
                  </a:ext>
                </a:extLst>
              </a:tr>
              <a:tr h="127614">
                <a:tc>
                  <a:txBody>
                    <a:bodyPr/>
                    <a:lstStyle/>
                    <a:p>
                      <a:pPr algn="ctr" fontAlgn="b"/>
                      <a:r>
                        <a:rPr lang="en-US" altLang="ja-JP" sz="600" u="none" strike="noStrike" dirty="0">
                          <a:effectLst/>
                          <a:latin typeface="+mj-lt"/>
                        </a:rPr>
                        <a:t>2013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89,950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87,104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25,085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30,164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6,817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4,776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134,871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134,871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49,316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41,150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8,027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5,630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141,335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138,249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45,392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32,148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190646429"/>
                  </a:ext>
                </a:extLst>
              </a:tr>
              <a:tr h="127614">
                <a:tc>
                  <a:txBody>
                    <a:bodyPr/>
                    <a:lstStyle/>
                    <a:p>
                      <a:pPr algn="ctr" fontAlgn="b"/>
                      <a:r>
                        <a:rPr lang="en-US" altLang="ja-JP" sz="600" u="none" strike="noStrike" dirty="0">
                          <a:effectLst/>
                          <a:latin typeface="+mj-lt"/>
                        </a:rPr>
                        <a:t>2014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92,269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89,397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27,624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30,414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6,970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5,025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144,247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141,888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55,851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41,437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8,122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5,702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157,229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153,977</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51,458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36,595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1484273939"/>
                  </a:ext>
                </a:extLst>
              </a:tr>
              <a:tr h="127614">
                <a:tc>
                  <a:txBody>
                    <a:bodyPr/>
                    <a:lstStyle/>
                    <a:p>
                      <a:pPr algn="ctr" fontAlgn="b"/>
                      <a:r>
                        <a:rPr lang="en-US" altLang="ja-JP" sz="600" u="none" strike="noStrike" dirty="0">
                          <a:effectLst/>
                          <a:latin typeface="+mj-lt"/>
                        </a:rPr>
                        <a:t>2015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93,614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91,079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30,498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28,858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6,478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4,629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155,797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153,639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63,660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41,396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8,169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5,761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174,740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171,495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56,888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40,611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1510511305"/>
                  </a:ext>
                </a:extLst>
              </a:tr>
              <a:tr h="127614">
                <a:tc>
                  <a:txBody>
                    <a:bodyPr/>
                    <a:lstStyle/>
                    <a:p>
                      <a:pPr algn="ctr" fontAlgn="b"/>
                      <a:r>
                        <a:rPr lang="en-US" altLang="ja-JP" sz="600" u="none" strike="noStrike" dirty="0">
                          <a:effectLst/>
                          <a:latin typeface="+mj-lt"/>
                        </a:rPr>
                        <a:t>2016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94,566</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92,185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34,188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26,182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5,903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4,266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161,262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159,214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70,387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38,315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7,324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5,166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191,962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188,338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62,749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44,678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2717107140"/>
                  </a:ext>
                </a:extLst>
              </a:tr>
              <a:tr h="127614">
                <a:tc>
                  <a:txBody>
                    <a:bodyPr/>
                    <a:lstStyle/>
                    <a:p>
                      <a:pPr algn="ctr" fontAlgn="b"/>
                      <a:r>
                        <a:rPr lang="en-US" altLang="ja-JP" sz="600" u="none" strike="noStrike" dirty="0">
                          <a:effectLst/>
                          <a:latin typeface="+mj-lt"/>
                        </a:rPr>
                        <a:t>2017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91,516</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89,447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36,441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22,423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5,182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3,731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157,709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155,758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74,200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33,297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6,757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4,826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198,985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195,559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67,255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48,060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157382984"/>
                  </a:ext>
                </a:extLst>
              </a:tr>
              <a:tr h="127614">
                <a:tc>
                  <a:txBody>
                    <a:bodyPr/>
                    <a:lstStyle/>
                    <a:p>
                      <a:pPr algn="ctr" fontAlgn="b"/>
                      <a:r>
                        <a:rPr lang="en-US" altLang="ja-JP" sz="600" u="none" strike="noStrike" dirty="0">
                          <a:effectLst/>
                          <a:latin typeface="+mj-lt"/>
                        </a:rPr>
                        <a:t>2018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92,552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90,376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38,882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20,894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4,755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158,859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157,026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79,496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29,569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5,886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4,194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203,482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200,050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69,395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49,383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163106806"/>
                  </a:ext>
                </a:extLst>
              </a:tr>
              <a:tr h="127614">
                <a:tc>
                  <a:txBody>
                    <a:bodyPr/>
                    <a:lstStyle/>
                    <a:p>
                      <a:pPr algn="ctr" fontAlgn="b"/>
                      <a:r>
                        <a:rPr lang="en-US" altLang="ja-JP" sz="600" u="none" strike="noStrike" dirty="0">
                          <a:effectLst/>
                          <a:latin typeface="+mj-lt"/>
                        </a:rPr>
                        <a:t>2019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88,074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86,334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40,561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17,345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4,002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2,974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154,824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153,014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83,129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24,490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4,789</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3,433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215,203</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211,758</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74,911</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54,188</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4168042725"/>
                  </a:ext>
                </a:extLst>
              </a:tr>
              <a:tr h="127614">
                <a:tc>
                  <a:txBody>
                    <a:bodyPr/>
                    <a:lstStyle/>
                    <a:p>
                      <a:pPr algn="ctr" fontAlgn="b"/>
                      <a:r>
                        <a:rPr lang="en-US" altLang="ja-JP" sz="600" u="none" strike="noStrike" dirty="0">
                          <a:effectLst/>
                          <a:latin typeface="+mj-lt"/>
                        </a:rPr>
                        <a:t>2020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82,883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81,286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42,530</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13,362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3,094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2,282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151,732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150,082</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87,697</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19,061</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3,626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a:effectLst/>
                          <a:latin typeface="+mj-lt"/>
                        </a:rPr>
                        <a:t>2,596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215,285</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211,914</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a:effectLst/>
                          <a:latin typeface="+mj-lt"/>
                        </a:rPr>
                        <a:t>76,196</a:t>
                      </a:r>
                      <a:endParaRPr lang="en-US" altLang="ja-JP" sz="600" b="0" i="0" u="none" strike="noStrike">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55,503</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819055596"/>
                  </a:ext>
                </a:extLst>
              </a:tr>
              <a:tr h="127614">
                <a:tc>
                  <a:txBody>
                    <a:bodyPr/>
                    <a:lstStyle/>
                    <a:p>
                      <a:pPr algn="ctr" fontAlgn="b"/>
                      <a:r>
                        <a:rPr lang="en-US" altLang="ja-JP" sz="600" u="none" strike="noStrike" dirty="0">
                          <a:effectLst/>
                          <a:latin typeface="+mj-lt"/>
                        </a:rPr>
                        <a:t>2021 </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88,362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86,901</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42,016</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13,219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3,115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2,268</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170,350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168,659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86,992</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19,740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3,875</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2,850</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239,428</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236,211</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ctr"/>
                      <a:r>
                        <a:rPr lang="en-US" altLang="ja-JP" sz="600" u="none" strike="noStrike" dirty="0">
                          <a:effectLst/>
                          <a:latin typeface="+mj-lt"/>
                        </a:rPr>
                        <a:t>87,174</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tc>
                  <a:txBody>
                    <a:bodyPr/>
                    <a:lstStyle/>
                    <a:p>
                      <a:pPr algn="r" fontAlgn="b"/>
                      <a:r>
                        <a:rPr lang="en-US" altLang="ja-JP" sz="600" u="none" strike="noStrike" dirty="0">
                          <a:effectLst/>
                          <a:latin typeface="+mj-lt"/>
                        </a:rPr>
                        <a:t>64,679</a:t>
                      </a:r>
                      <a:endParaRPr lang="en-US" altLang="ja-JP" sz="600" b="0" i="0" u="none" strike="noStrike" dirty="0">
                        <a:solidFill>
                          <a:srgbClr val="000000"/>
                        </a:solidFill>
                        <a:effectLst/>
                        <a:latin typeface="+mj-lt"/>
                        <a:ea typeface="Yu Gothic" panose="020B0400000000000000" pitchFamily="34" charset="-128"/>
                      </a:endParaRPr>
                    </a:p>
                  </a:txBody>
                  <a:tcPr marL="0" marR="0" marT="0" marB="0" anchor="ctr"/>
                </a:tc>
                <a:extLst>
                  <a:ext uri="{0D108BD9-81ED-4DB2-BD59-A6C34878D82A}">
                    <a16:rowId xmlns:a16="http://schemas.microsoft.com/office/drawing/2014/main" val="3835492278"/>
                  </a:ext>
                </a:extLst>
              </a:tr>
              <a:tr h="127614">
                <a:tc>
                  <a:txBody>
                    <a:bodyPr/>
                    <a:lstStyle/>
                    <a:p>
                      <a:pPr algn="ctr" fontAlgn="b"/>
                      <a:r>
                        <a:rPr lang="en-US" altLang="ja-JP" sz="600" b="0" i="0" u="none" strike="noStrike" dirty="0">
                          <a:solidFill>
                            <a:srgbClr val="000000"/>
                          </a:solidFill>
                          <a:effectLst/>
                          <a:latin typeface="+mj-lt"/>
                          <a:ea typeface="Yu Gothic" panose="020B0400000000000000" pitchFamily="34" charset="-128"/>
                        </a:rPr>
                        <a:t>2022 </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91,402</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89,807</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49,433</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12,211</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3,007</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2,183</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187,816</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185,489</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108,814</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19,299</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3,878</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2,822</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264,412</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260,101</a:t>
                      </a:r>
                    </a:p>
                  </a:txBody>
                  <a:tcPr marL="0" marR="0" marT="0" marB="0" anchor="ctr"/>
                </a:tc>
                <a:tc>
                  <a:txBody>
                    <a:bodyPr/>
                    <a:lstStyle/>
                    <a:p>
                      <a:pPr algn="r" fontAlgn="ctr"/>
                      <a:r>
                        <a:rPr lang="en-US" altLang="ja-JP" sz="600" b="0" i="0" u="none" strike="noStrike" dirty="0">
                          <a:solidFill>
                            <a:srgbClr val="000000"/>
                          </a:solidFill>
                          <a:effectLst/>
                          <a:latin typeface="+mj-lt"/>
                          <a:ea typeface="Yu Gothic" panose="020B0400000000000000" pitchFamily="34" charset="-128"/>
                        </a:rPr>
                        <a:t>98,348</a:t>
                      </a:r>
                    </a:p>
                  </a:txBody>
                  <a:tcPr marL="0" marR="0" marT="0" marB="0" anchor="ctr"/>
                </a:tc>
                <a:tc>
                  <a:txBody>
                    <a:bodyPr/>
                    <a:lstStyle/>
                    <a:p>
                      <a:pPr algn="r" fontAlgn="b"/>
                      <a:r>
                        <a:rPr lang="en-US" altLang="ja-JP" sz="600" b="0" i="0" u="none" strike="noStrike" dirty="0">
                          <a:solidFill>
                            <a:srgbClr val="000000"/>
                          </a:solidFill>
                          <a:effectLst/>
                          <a:latin typeface="+mj-lt"/>
                          <a:ea typeface="Yu Gothic" panose="020B0400000000000000" pitchFamily="34" charset="-128"/>
                        </a:rPr>
                        <a:t>72,201</a:t>
                      </a:r>
                    </a:p>
                  </a:txBody>
                  <a:tcPr marL="0" marR="0" marT="0" marB="0" anchor="ctr"/>
                </a:tc>
                <a:extLst>
                  <a:ext uri="{0D108BD9-81ED-4DB2-BD59-A6C34878D82A}">
                    <a16:rowId xmlns:a16="http://schemas.microsoft.com/office/drawing/2014/main" val="3725574328"/>
                  </a:ext>
                </a:extLst>
              </a:tr>
              <a:tr h="127614">
                <a:tc>
                  <a:txBody>
                    <a:bodyPr/>
                    <a:lstStyle/>
                    <a:p>
                      <a:pPr algn="ctr" fontAlgn="b"/>
                      <a:r>
                        <a:rPr lang="en-US" altLang="ja-JP" sz="600" b="0" i="0" u="none" strike="noStrike" dirty="0">
                          <a:solidFill>
                            <a:srgbClr val="000000"/>
                          </a:solidFill>
                          <a:effectLst/>
                          <a:latin typeface="+mj-lt"/>
                          <a:ea typeface="Yu Gothic" panose="020B0400000000000000" pitchFamily="34" charset="-128"/>
                        </a:rPr>
                        <a:t>2023 </a:t>
                      </a:r>
                    </a:p>
                  </a:txBody>
                  <a:tcPr marL="0" marR="0" marT="0" marB="0" anchor="ctr"/>
                </a:tc>
                <a:tc>
                  <a:txBody>
                    <a:bodyPr/>
                    <a:lstStyle/>
                    <a:p>
                      <a:pPr algn="r" fontAlgn="b">
                        <a:buNone/>
                      </a:pPr>
                      <a:r>
                        <a:rPr lang="en-US" altLang="ja-JP" sz="600" b="0" i="0" u="none" strike="noStrike" dirty="0">
                          <a:solidFill>
                            <a:srgbClr val="000000"/>
                          </a:solidFill>
                          <a:effectLst/>
                          <a:latin typeface="+mj-lt"/>
                          <a:ea typeface="游ゴシック" panose="020B0400000000000000" pitchFamily="34" charset="-128"/>
                          <a:cs typeface="Calibri" panose="020F0502020204030204" pitchFamily="34" charset="0"/>
                        </a:rPr>
                        <a:t>89,854</a:t>
                      </a:r>
                    </a:p>
                  </a:txBody>
                  <a:tcPr marL="9525" marR="9525" marT="9525" marB="0" anchor="ctr"/>
                </a:tc>
                <a:tc>
                  <a:txBody>
                    <a:bodyPr/>
                    <a:lstStyle/>
                    <a:p>
                      <a:pPr algn="r" fontAlgn="b">
                        <a:buNone/>
                      </a:pPr>
                      <a:r>
                        <a:rPr lang="en-US" altLang="ja-JP" sz="600" b="0" i="0" u="none" strike="noStrike" dirty="0">
                          <a:solidFill>
                            <a:srgbClr val="000000"/>
                          </a:solidFill>
                          <a:effectLst/>
                          <a:latin typeface="+mj-lt"/>
                          <a:ea typeface="游ゴシック" panose="020B0400000000000000" pitchFamily="34" charset="-128"/>
                          <a:cs typeface="Calibri" panose="020F0502020204030204" pitchFamily="34" charset="0"/>
                        </a:rPr>
                        <a:t>88,378</a:t>
                      </a:r>
                    </a:p>
                  </a:txBody>
                  <a:tcPr marL="9525" marR="9525" marT="9525" marB="0" anchor="ctr"/>
                </a:tc>
                <a:tc>
                  <a:txBody>
                    <a:bodyPr/>
                    <a:lstStyle/>
                    <a:p>
                      <a:pPr algn="r" fontAlgn="b">
                        <a:buNone/>
                      </a:pPr>
                      <a:r>
                        <a:rPr lang="en-US" altLang="ja-JP" sz="600" b="0" i="0" u="none" strike="noStrike" dirty="0">
                          <a:solidFill>
                            <a:srgbClr val="000000"/>
                          </a:solidFill>
                          <a:effectLst/>
                          <a:latin typeface="+mj-lt"/>
                          <a:ea typeface="游ゴシック" panose="020B0400000000000000" pitchFamily="34" charset="-128"/>
                          <a:cs typeface="Calibri" panose="020F0502020204030204" pitchFamily="34" charset="0"/>
                        </a:rPr>
                        <a:t>52,317</a:t>
                      </a:r>
                    </a:p>
                  </a:txBody>
                  <a:tcPr marL="9525" marR="9525" marT="9525" marB="0" anchor="ctr"/>
                </a:tc>
                <a:tc>
                  <a:txBody>
                    <a:bodyPr/>
                    <a:lstStyle/>
                    <a:p>
                      <a:pPr algn="r" fontAlgn="b">
                        <a:buNone/>
                      </a:pPr>
                      <a:r>
                        <a:rPr lang="en-US" altLang="ja-JP" sz="600" b="0" i="0" u="none" strike="noStrike" dirty="0">
                          <a:solidFill>
                            <a:srgbClr val="000000"/>
                          </a:solidFill>
                          <a:effectLst/>
                          <a:latin typeface="+mj-lt"/>
                          <a:ea typeface="游ゴシック" panose="020B0400000000000000" pitchFamily="34" charset="-128"/>
                          <a:cs typeface="Calibri" panose="020F0502020204030204" pitchFamily="34" charset="0"/>
                        </a:rPr>
                        <a:t>9,209</a:t>
                      </a:r>
                    </a:p>
                  </a:txBody>
                  <a:tcPr marL="9525" marR="9525" marT="9525" marB="0" anchor="ctr"/>
                </a:tc>
                <a:tc>
                  <a:txBody>
                    <a:bodyPr/>
                    <a:lstStyle/>
                    <a:p>
                      <a:pPr algn="r" fontAlgn="b">
                        <a:buNone/>
                      </a:pPr>
                      <a:r>
                        <a:rPr lang="en-US" altLang="ja-JP" sz="600" b="0" i="0" u="none" strike="noStrike" dirty="0">
                          <a:solidFill>
                            <a:srgbClr val="000000"/>
                          </a:solidFill>
                          <a:effectLst/>
                          <a:latin typeface="+mj-lt"/>
                          <a:ea typeface="游ゴシック" panose="020B0400000000000000" pitchFamily="34" charset="-128"/>
                          <a:cs typeface="Calibri" panose="020F0502020204030204" pitchFamily="34" charset="0"/>
                        </a:rPr>
                        <a:t>2,329</a:t>
                      </a:r>
                    </a:p>
                  </a:txBody>
                  <a:tcPr marL="9525" marR="9525" marT="9525" marB="0" anchor="ctr"/>
                </a:tc>
                <a:tc>
                  <a:txBody>
                    <a:bodyPr/>
                    <a:lstStyle/>
                    <a:p>
                      <a:pPr algn="r" fontAlgn="b">
                        <a:buNone/>
                      </a:pPr>
                      <a:r>
                        <a:rPr lang="en-US" altLang="ja-JP" sz="600" b="0" i="0" u="none" strike="noStrike" dirty="0">
                          <a:solidFill>
                            <a:srgbClr val="000000"/>
                          </a:solidFill>
                          <a:effectLst/>
                          <a:latin typeface="+mj-lt"/>
                          <a:ea typeface="游ゴシック" panose="020B0400000000000000" pitchFamily="34" charset="-128"/>
                          <a:cs typeface="Calibri" panose="020F0502020204030204" pitchFamily="34" charset="0"/>
                        </a:rPr>
                        <a:t>1,772</a:t>
                      </a:r>
                    </a:p>
                  </a:txBody>
                  <a:tcPr marL="9525" marR="9525" marT="9525"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195,657</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193,287</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116,026</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15,534</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3,375</a:t>
                      </a:r>
                    </a:p>
                  </a:txBody>
                  <a:tcPr marL="0" marR="0" marT="0" marB="0" anchor="ctr"/>
                </a:tc>
                <a:tc>
                  <a:txBody>
                    <a:bodyPr/>
                    <a:lstStyle/>
                    <a:p>
                      <a:pPr algn="r" fontAlgn="b">
                        <a:buNone/>
                      </a:pPr>
                      <a:r>
                        <a:rPr lang="en-US" altLang="ja-JP" sz="600" b="0" i="0" u="none" strike="noStrike" dirty="0">
                          <a:solidFill>
                            <a:srgbClr val="000000"/>
                          </a:solidFill>
                          <a:effectLst/>
                          <a:latin typeface="+mj-lt"/>
                          <a:ea typeface="Yu Gothic" panose="020B0400000000000000" pitchFamily="34" charset="-128"/>
                        </a:rPr>
                        <a:t>2,502</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276,153</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271,361</a:t>
                      </a:r>
                    </a:p>
                  </a:txBody>
                  <a:tcPr marL="0" marR="0" marT="0" marB="0" anchor="ctr"/>
                </a:tc>
                <a:tc>
                  <a:txBody>
                    <a:bodyPr/>
                    <a:lstStyle/>
                    <a:p>
                      <a:pPr algn="r" fontAlgn="ctr">
                        <a:buNone/>
                      </a:pPr>
                      <a:r>
                        <a:rPr lang="en-US" altLang="ja-JP" sz="600" b="0" i="0" u="none" strike="noStrike" dirty="0">
                          <a:solidFill>
                            <a:srgbClr val="000000"/>
                          </a:solidFill>
                          <a:effectLst/>
                          <a:latin typeface="+mj-lt"/>
                          <a:ea typeface="Yu Gothic" panose="020B0400000000000000" pitchFamily="34" charset="-128"/>
                        </a:rPr>
                        <a:t>109,850</a:t>
                      </a:r>
                    </a:p>
                  </a:txBody>
                  <a:tcPr marL="0" marR="0" marT="0" marB="0" anchor="ctr"/>
                </a:tc>
                <a:tc>
                  <a:txBody>
                    <a:bodyPr/>
                    <a:lstStyle/>
                    <a:p>
                      <a:pPr algn="r" fontAlgn="b">
                        <a:buNone/>
                      </a:pPr>
                      <a:r>
                        <a:rPr lang="en-US" altLang="ja-JP" sz="600" b="0" i="0" u="none" strike="noStrike" dirty="0">
                          <a:solidFill>
                            <a:srgbClr val="000000"/>
                          </a:solidFill>
                          <a:effectLst/>
                          <a:latin typeface="+mj-lt"/>
                          <a:ea typeface="Yu Gothic" panose="020B0400000000000000" pitchFamily="34" charset="-128"/>
                        </a:rPr>
                        <a:t>80,774</a:t>
                      </a:r>
                    </a:p>
                  </a:txBody>
                  <a:tcPr marL="0" marR="0" marT="0" marB="0" anchor="ctr"/>
                </a:tc>
                <a:extLst>
                  <a:ext uri="{0D108BD9-81ED-4DB2-BD59-A6C34878D82A}">
                    <a16:rowId xmlns:a16="http://schemas.microsoft.com/office/drawing/2014/main" val="1747892696"/>
                  </a:ext>
                </a:extLst>
              </a:tr>
            </a:tbl>
          </a:graphicData>
        </a:graphic>
      </p:graphicFrame>
    </p:spTree>
    <p:extLst>
      <p:ext uri="{BB962C8B-B14F-4D97-AF65-F5344CB8AC3E}">
        <p14:creationId xmlns:p14="http://schemas.microsoft.com/office/powerpoint/2010/main" val="11500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BE92C3-DE3A-F060-D959-0CFAB3B52080}"/>
              </a:ext>
            </a:extLst>
          </p:cNvPr>
          <p:cNvSpPr>
            <a:spLocks noGrp="1"/>
          </p:cNvSpPr>
          <p:nvPr>
            <p:ph type="title"/>
          </p:nvPr>
        </p:nvSpPr>
        <p:spPr/>
        <p:txBody>
          <a:bodyPr/>
          <a:lstStyle/>
          <a:p>
            <a:r>
              <a:rPr lang="en-US" altLang="ja-JP" dirty="0">
                <a:latin typeface="Yu Gothic" charset="-128"/>
                <a:ea typeface="Yu Gothic" charset="-128"/>
                <a:cs typeface="Yu Gothic" charset="-128"/>
              </a:rPr>
              <a:t>ART</a:t>
            </a:r>
            <a:r>
              <a:rPr lang="ja-JP" altLang="en-US">
                <a:latin typeface="Yu Gothic" charset="-128"/>
                <a:ea typeface="Yu Gothic" charset="-128"/>
                <a:cs typeface="Yu Gothic" charset="-128"/>
              </a:rPr>
              <a:t>治療周期数　</a:t>
            </a:r>
            <a:r>
              <a:rPr lang="en-US" altLang="ja-JP" dirty="0">
                <a:latin typeface="Yu Gothic" charset="-128"/>
                <a:ea typeface="Yu Gothic" charset="-128"/>
                <a:cs typeface="Yu Gothic" charset="-128"/>
              </a:rPr>
              <a:t>2023</a:t>
            </a:r>
            <a:endParaRPr kumimoji="1" lang="ja-JP" altLang="en-US"/>
          </a:p>
        </p:txBody>
      </p:sp>
      <p:graphicFrame>
        <p:nvGraphicFramePr>
          <p:cNvPr id="5" name="コンテンツ プレースホルダー 4">
            <a:extLst>
              <a:ext uri="{FF2B5EF4-FFF2-40B4-BE49-F238E27FC236}">
                <a16:creationId xmlns:a16="http://schemas.microsoft.com/office/drawing/2014/main" id="{85BB37E1-8D29-4245-AFD5-EEB46D61314B}"/>
              </a:ext>
            </a:extLst>
          </p:cNvPr>
          <p:cNvGraphicFramePr>
            <a:graphicFrameLocks noGrp="1"/>
          </p:cNvGraphicFramePr>
          <p:nvPr>
            <p:ph idx="1"/>
          </p:nvPr>
        </p:nvGraphicFramePr>
        <p:xfrm>
          <a:off x="401638" y="1192213"/>
          <a:ext cx="11371262" cy="505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59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8283D-33BA-8392-5943-F60BEABD2693}"/>
              </a:ext>
            </a:extLst>
          </p:cNvPr>
          <p:cNvSpPr>
            <a:spLocks noGrp="1"/>
          </p:cNvSpPr>
          <p:nvPr>
            <p:ph type="title"/>
          </p:nvPr>
        </p:nvSpPr>
        <p:spPr/>
        <p:txBody>
          <a:bodyPr/>
          <a:lstStyle/>
          <a:p>
            <a:r>
              <a:rPr lang="en-US" altLang="ja-JP" sz="4400" dirty="0">
                <a:latin typeface="Yu Gothic" charset="-128"/>
                <a:ea typeface="Yu Gothic" charset="-128"/>
                <a:cs typeface="Yu Gothic" charset="-128"/>
              </a:rPr>
              <a:t>ART</a:t>
            </a:r>
            <a:r>
              <a:rPr lang="ja-JP" altLang="en-US" sz="4400">
                <a:latin typeface="Yu Gothic" charset="-128"/>
                <a:ea typeface="Yu Gothic" charset="-128"/>
                <a:cs typeface="Yu Gothic" charset="-128"/>
              </a:rPr>
              <a:t>妊娠率・生産率・流産率　</a:t>
            </a:r>
            <a:r>
              <a:rPr lang="en-US" altLang="ja-JP" sz="4400" dirty="0">
                <a:latin typeface="Yu Gothic" charset="-128"/>
                <a:ea typeface="Yu Gothic" charset="-128"/>
                <a:cs typeface="Yu Gothic" charset="-128"/>
              </a:rPr>
              <a:t>2023</a:t>
            </a:r>
            <a:endParaRPr kumimoji="1" lang="ja-JP" altLang="en-US"/>
          </a:p>
        </p:txBody>
      </p:sp>
      <p:graphicFrame>
        <p:nvGraphicFramePr>
          <p:cNvPr id="6" name="コンテンツ プレースホルダー 5">
            <a:extLst>
              <a:ext uri="{FF2B5EF4-FFF2-40B4-BE49-F238E27FC236}">
                <a16:creationId xmlns:a16="http://schemas.microsoft.com/office/drawing/2014/main" id="{53A6656E-069C-6748-8C79-10AC6B64CBC6}"/>
              </a:ext>
            </a:extLst>
          </p:cNvPr>
          <p:cNvGraphicFramePr>
            <a:graphicFrameLocks noGrp="1"/>
          </p:cNvGraphicFramePr>
          <p:nvPr>
            <p:ph idx="1"/>
          </p:nvPr>
        </p:nvGraphicFramePr>
        <p:xfrm>
          <a:off x="401638" y="1192213"/>
          <a:ext cx="11371262" cy="505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821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8283D-33BA-8392-5943-F60BEABD2693}"/>
              </a:ext>
            </a:extLst>
          </p:cNvPr>
          <p:cNvSpPr>
            <a:spLocks noGrp="1"/>
          </p:cNvSpPr>
          <p:nvPr>
            <p:ph type="title"/>
          </p:nvPr>
        </p:nvSpPr>
        <p:spPr/>
        <p:txBody>
          <a:bodyPr/>
          <a:lstStyle/>
          <a:p>
            <a:r>
              <a:rPr lang="en-US" altLang="ja-JP" sz="4400" dirty="0">
                <a:latin typeface="Yu Gothic" charset="-128"/>
                <a:ea typeface="Yu Gothic" charset="-128"/>
                <a:cs typeface="Yu Gothic" charset="-128"/>
              </a:rPr>
              <a:t>ART</a:t>
            </a:r>
            <a:r>
              <a:rPr lang="ja-JP" altLang="en-US" sz="4400">
                <a:latin typeface="Yu Gothic" charset="-128"/>
                <a:ea typeface="Yu Gothic" charset="-128"/>
                <a:cs typeface="Yu Gothic" charset="-128"/>
              </a:rPr>
              <a:t>妊娠率・生産率・流産率　</a:t>
            </a:r>
            <a:r>
              <a:rPr lang="en-US" altLang="ja-JP" sz="4400" dirty="0">
                <a:latin typeface="Yu Gothic" charset="-128"/>
                <a:ea typeface="Yu Gothic" charset="-128"/>
                <a:cs typeface="Yu Gothic" charset="-128"/>
              </a:rPr>
              <a:t>2023</a:t>
            </a:r>
            <a:endParaRPr kumimoji="1" lang="ja-JP" altLang="en-US"/>
          </a:p>
        </p:txBody>
      </p:sp>
      <p:graphicFrame>
        <p:nvGraphicFramePr>
          <p:cNvPr id="7" name="コンテンツ プレースホルダー 6">
            <a:extLst>
              <a:ext uri="{FF2B5EF4-FFF2-40B4-BE49-F238E27FC236}">
                <a16:creationId xmlns:a16="http://schemas.microsoft.com/office/drawing/2014/main" id="{FEBC7331-C531-9094-886D-A6D154F2BE65}"/>
              </a:ext>
            </a:extLst>
          </p:cNvPr>
          <p:cNvGraphicFramePr>
            <a:graphicFrameLocks noGrp="1"/>
          </p:cNvGraphicFramePr>
          <p:nvPr>
            <p:ph idx="1"/>
            <p:extLst>
              <p:ext uri="{D42A27DB-BD31-4B8C-83A1-F6EECF244321}">
                <p14:modId xmlns:p14="http://schemas.microsoft.com/office/powerpoint/2010/main" val="1233004617"/>
              </p:ext>
            </p:extLst>
          </p:nvPr>
        </p:nvGraphicFramePr>
        <p:xfrm>
          <a:off x="401638" y="1192213"/>
          <a:ext cx="11371262" cy="505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000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FB4D8-F442-390F-D5C6-7A5C46C48D17}"/>
              </a:ext>
            </a:extLst>
          </p:cNvPr>
          <p:cNvSpPr>
            <a:spLocks noGrp="1"/>
          </p:cNvSpPr>
          <p:nvPr>
            <p:ph type="title"/>
          </p:nvPr>
        </p:nvSpPr>
        <p:spPr/>
        <p:txBody>
          <a:bodyPr/>
          <a:lstStyle/>
          <a:p>
            <a:r>
              <a:rPr kumimoji="1" lang="en-US" altLang="ja-JP" dirty="0"/>
              <a:t>2023</a:t>
            </a:r>
            <a:endParaRPr kumimoji="1" lang="ja-JP" altLang="en-US"/>
          </a:p>
        </p:txBody>
      </p:sp>
      <p:graphicFrame>
        <p:nvGraphicFramePr>
          <p:cNvPr id="4" name="コンテンツ プレースホルダー 3">
            <a:extLst>
              <a:ext uri="{FF2B5EF4-FFF2-40B4-BE49-F238E27FC236}">
                <a16:creationId xmlns:a16="http://schemas.microsoft.com/office/drawing/2014/main" id="{F444D189-BCE5-53C6-3571-391DB6D2B195}"/>
              </a:ext>
            </a:extLst>
          </p:cNvPr>
          <p:cNvGraphicFramePr>
            <a:graphicFrameLocks noGrp="1"/>
          </p:cNvGraphicFramePr>
          <p:nvPr>
            <p:ph idx="1"/>
            <p:extLst>
              <p:ext uri="{D42A27DB-BD31-4B8C-83A1-F6EECF244321}">
                <p14:modId xmlns:p14="http://schemas.microsoft.com/office/powerpoint/2010/main" val="1620110138"/>
              </p:ext>
            </p:extLst>
          </p:nvPr>
        </p:nvGraphicFramePr>
        <p:xfrm>
          <a:off x="1795082" y="1192216"/>
          <a:ext cx="8584374" cy="5057769"/>
        </p:xfrm>
        <a:graphic>
          <a:graphicData uri="http://schemas.openxmlformats.org/drawingml/2006/table">
            <a:tbl>
              <a:tblPr>
                <a:tableStyleId>{5C22544A-7EE6-4342-B048-85BDC9FD1C3A}</a:tableStyleId>
              </a:tblPr>
              <a:tblGrid>
                <a:gridCol w="554158">
                  <a:extLst>
                    <a:ext uri="{9D8B030D-6E8A-4147-A177-3AD203B41FA5}">
                      <a16:colId xmlns:a16="http://schemas.microsoft.com/office/drawing/2014/main" val="1015167161"/>
                    </a:ext>
                  </a:extLst>
                </a:gridCol>
                <a:gridCol w="554158">
                  <a:extLst>
                    <a:ext uri="{9D8B030D-6E8A-4147-A177-3AD203B41FA5}">
                      <a16:colId xmlns:a16="http://schemas.microsoft.com/office/drawing/2014/main" val="2455490272"/>
                    </a:ext>
                  </a:extLst>
                </a:gridCol>
                <a:gridCol w="554158">
                  <a:extLst>
                    <a:ext uri="{9D8B030D-6E8A-4147-A177-3AD203B41FA5}">
                      <a16:colId xmlns:a16="http://schemas.microsoft.com/office/drawing/2014/main" val="2317101576"/>
                    </a:ext>
                  </a:extLst>
                </a:gridCol>
                <a:gridCol w="554158">
                  <a:extLst>
                    <a:ext uri="{9D8B030D-6E8A-4147-A177-3AD203B41FA5}">
                      <a16:colId xmlns:a16="http://schemas.microsoft.com/office/drawing/2014/main" val="1784783943"/>
                    </a:ext>
                  </a:extLst>
                </a:gridCol>
                <a:gridCol w="554158">
                  <a:extLst>
                    <a:ext uri="{9D8B030D-6E8A-4147-A177-3AD203B41FA5}">
                      <a16:colId xmlns:a16="http://schemas.microsoft.com/office/drawing/2014/main" val="1984039291"/>
                    </a:ext>
                  </a:extLst>
                </a:gridCol>
                <a:gridCol w="554158">
                  <a:extLst>
                    <a:ext uri="{9D8B030D-6E8A-4147-A177-3AD203B41FA5}">
                      <a16:colId xmlns:a16="http://schemas.microsoft.com/office/drawing/2014/main" val="3656302489"/>
                    </a:ext>
                  </a:extLst>
                </a:gridCol>
                <a:gridCol w="554158">
                  <a:extLst>
                    <a:ext uri="{9D8B030D-6E8A-4147-A177-3AD203B41FA5}">
                      <a16:colId xmlns:a16="http://schemas.microsoft.com/office/drawing/2014/main" val="2511907194"/>
                    </a:ext>
                  </a:extLst>
                </a:gridCol>
                <a:gridCol w="554158">
                  <a:extLst>
                    <a:ext uri="{9D8B030D-6E8A-4147-A177-3AD203B41FA5}">
                      <a16:colId xmlns:a16="http://schemas.microsoft.com/office/drawing/2014/main" val="2949316392"/>
                    </a:ext>
                  </a:extLst>
                </a:gridCol>
                <a:gridCol w="554158">
                  <a:extLst>
                    <a:ext uri="{9D8B030D-6E8A-4147-A177-3AD203B41FA5}">
                      <a16:colId xmlns:a16="http://schemas.microsoft.com/office/drawing/2014/main" val="3370505378"/>
                    </a:ext>
                  </a:extLst>
                </a:gridCol>
                <a:gridCol w="554158">
                  <a:extLst>
                    <a:ext uri="{9D8B030D-6E8A-4147-A177-3AD203B41FA5}">
                      <a16:colId xmlns:a16="http://schemas.microsoft.com/office/drawing/2014/main" val="1345550065"/>
                    </a:ext>
                  </a:extLst>
                </a:gridCol>
                <a:gridCol w="554158">
                  <a:extLst>
                    <a:ext uri="{9D8B030D-6E8A-4147-A177-3AD203B41FA5}">
                      <a16:colId xmlns:a16="http://schemas.microsoft.com/office/drawing/2014/main" val="2099824977"/>
                    </a:ext>
                  </a:extLst>
                </a:gridCol>
                <a:gridCol w="690160">
                  <a:extLst>
                    <a:ext uri="{9D8B030D-6E8A-4147-A177-3AD203B41FA5}">
                      <a16:colId xmlns:a16="http://schemas.microsoft.com/office/drawing/2014/main" val="3084892038"/>
                    </a:ext>
                  </a:extLst>
                </a:gridCol>
                <a:gridCol w="690160">
                  <a:extLst>
                    <a:ext uri="{9D8B030D-6E8A-4147-A177-3AD203B41FA5}">
                      <a16:colId xmlns:a16="http://schemas.microsoft.com/office/drawing/2014/main" val="3818605935"/>
                    </a:ext>
                  </a:extLst>
                </a:gridCol>
                <a:gridCol w="554158">
                  <a:extLst>
                    <a:ext uri="{9D8B030D-6E8A-4147-A177-3AD203B41FA5}">
                      <a16:colId xmlns:a16="http://schemas.microsoft.com/office/drawing/2014/main" val="4075427734"/>
                    </a:ext>
                  </a:extLst>
                </a:gridCol>
                <a:gridCol w="554158">
                  <a:extLst>
                    <a:ext uri="{9D8B030D-6E8A-4147-A177-3AD203B41FA5}">
                      <a16:colId xmlns:a16="http://schemas.microsoft.com/office/drawing/2014/main" val="1247504159"/>
                    </a:ext>
                  </a:extLst>
                </a:gridCol>
              </a:tblGrid>
              <a:tr h="366505">
                <a:tc>
                  <a:txBody>
                    <a:bodyPr/>
                    <a:lstStyle/>
                    <a:p>
                      <a:pPr algn="l" fontAlgn="b"/>
                      <a:r>
                        <a:rPr lang="ja-JP" altLang="en-US" sz="600" u="none" strike="noStrike">
                          <a:effectLst/>
                        </a:rPr>
                        <a:t>年齢別</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ctr" rtl="0" fontAlgn="ctr"/>
                      <a:r>
                        <a:rPr lang="ja-JP" altLang="en-US" sz="600" u="none" strike="noStrike">
                          <a:effectLst/>
                        </a:rPr>
                        <a:t>総治療周期数</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ctr" rtl="0" fontAlgn="ctr"/>
                      <a:r>
                        <a:rPr lang="ja-JP" altLang="en-US" sz="600" u="none" strike="noStrike">
                          <a:effectLst/>
                        </a:rPr>
                        <a:t>総治療周期数（全凍結周期をのぞく）</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ctr" rtl="0" fontAlgn="ctr"/>
                      <a:r>
                        <a:rPr lang="ja-JP" altLang="en-US" sz="600" u="none" strike="noStrike">
                          <a:effectLst/>
                        </a:rPr>
                        <a:t>移植周期数</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ctr" rtl="0" fontAlgn="ctr"/>
                      <a:r>
                        <a:rPr lang="ja-JP" altLang="en-US" sz="600" u="none" strike="noStrike">
                          <a:effectLst/>
                        </a:rPr>
                        <a:t>妊娠周期数</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ctr" rtl="0" fontAlgn="ctr"/>
                      <a:r>
                        <a:rPr lang="ja-JP" altLang="en-US" sz="600" u="none" strike="noStrike">
                          <a:effectLst/>
                        </a:rPr>
                        <a:t>多胎数</a:t>
                      </a:r>
                      <a:br>
                        <a:rPr lang="ja-JP" altLang="en-US" sz="600" u="none" strike="noStrike">
                          <a:effectLst/>
                        </a:rPr>
                      </a:br>
                      <a:r>
                        <a:rPr lang="ja-JP" altLang="en-US" sz="600" u="none" strike="noStrike">
                          <a:effectLst/>
                        </a:rPr>
                        <a:t>（胎嚢確認時）</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ctr" rtl="0" fontAlgn="ctr"/>
                      <a:r>
                        <a:rPr lang="ja-JP" altLang="en-US" sz="600" u="none" strike="noStrike">
                          <a:effectLst/>
                        </a:rPr>
                        <a:t>流産数</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ctr" rtl="0" fontAlgn="ctr"/>
                      <a:r>
                        <a:rPr lang="ja-JP" altLang="en-US" sz="600" u="none" strike="noStrike">
                          <a:effectLst/>
                        </a:rPr>
                        <a:t>生産周期数</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l" fontAlgn="b"/>
                      <a:r>
                        <a:rPr lang="ja-JP" altLang="en-US" sz="600" u="none" strike="noStrike">
                          <a:effectLst/>
                        </a:rPr>
                        <a:t>妊娠率</a:t>
                      </a:r>
                      <a:r>
                        <a:rPr lang="en-US" altLang="ja-JP" sz="600" u="none" strike="noStrike">
                          <a:effectLst/>
                        </a:rPr>
                        <a:t>/</a:t>
                      </a:r>
                      <a:r>
                        <a:rPr lang="ja-JP" altLang="en-US" sz="600" u="none" strike="noStrike">
                          <a:effectLst/>
                        </a:rPr>
                        <a:t>総</a:t>
                      </a:r>
                      <a:r>
                        <a:rPr lang="en" sz="600" u="none" strike="noStrike">
                          <a:effectLst/>
                        </a:rPr>
                        <a:t>ET</a:t>
                      </a:r>
                      <a:endParaRPr lang="en"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l" fontAlgn="b"/>
                      <a:r>
                        <a:rPr lang="ja-JP" altLang="en-US" sz="600" u="none" strike="noStrike">
                          <a:effectLst/>
                        </a:rPr>
                        <a:t>妊娠率</a:t>
                      </a:r>
                      <a:r>
                        <a:rPr lang="en-US" altLang="ja-JP" sz="600" u="none" strike="noStrike">
                          <a:effectLst/>
                        </a:rPr>
                        <a:t>/</a:t>
                      </a:r>
                      <a:r>
                        <a:rPr lang="ja-JP" altLang="en-US" sz="600" u="none" strike="noStrike">
                          <a:effectLst/>
                        </a:rPr>
                        <a:t>総治療</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l" fontAlgn="b"/>
                      <a:r>
                        <a:rPr lang="ja-JP" altLang="en-US" sz="600" u="none" strike="noStrike">
                          <a:effectLst/>
                        </a:rPr>
                        <a:t>生産率</a:t>
                      </a:r>
                      <a:r>
                        <a:rPr lang="en-US" altLang="ja-JP" sz="600" u="none" strike="noStrike">
                          <a:effectLst/>
                        </a:rPr>
                        <a:t>/</a:t>
                      </a:r>
                      <a:r>
                        <a:rPr lang="ja-JP" altLang="en-US" sz="600" u="none" strike="noStrike">
                          <a:effectLst/>
                        </a:rPr>
                        <a:t>総治療</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l" fontAlgn="b"/>
                      <a:r>
                        <a:rPr lang="ja-JP" altLang="en-US" sz="600" u="none" strike="noStrike">
                          <a:effectLst/>
                        </a:rPr>
                        <a:t>妊娠率</a:t>
                      </a:r>
                      <a:r>
                        <a:rPr lang="en-US" altLang="ja-JP" sz="600" u="none" strike="noStrike">
                          <a:effectLst/>
                        </a:rPr>
                        <a:t>/</a:t>
                      </a:r>
                      <a:r>
                        <a:rPr lang="ja-JP" altLang="en-US" sz="600" u="none" strike="noStrike">
                          <a:effectLst/>
                        </a:rPr>
                        <a:t>総治療</a:t>
                      </a:r>
                      <a:br>
                        <a:rPr lang="ja-JP" altLang="en-US" sz="600" u="none" strike="noStrike">
                          <a:effectLst/>
                        </a:rPr>
                      </a:br>
                      <a:r>
                        <a:rPr lang="ja-JP" altLang="en-US" sz="600" u="none" strike="noStrike">
                          <a:effectLst/>
                        </a:rPr>
                        <a:t>（全凍結周期除く）</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l" fontAlgn="b"/>
                      <a:r>
                        <a:rPr lang="ja-JP" altLang="en-US" sz="600" u="none" strike="noStrike">
                          <a:effectLst/>
                        </a:rPr>
                        <a:t>生産率</a:t>
                      </a:r>
                      <a:r>
                        <a:rPr lang="en-US" altLang="ja-JP" sz="600" u="none" strike="noStrike">
                          <a:effectLst/>
                        </a:rPr>
                        <a:t>/</a:t>
                      </a:r>
                      <a:r>
                        <a:rPr lang="ja-JP" altLang="en-US" sz="600" u="none" strike="noStrike">
                          <a:effectLst/>
                        </a:rPr>
                        <a:t>総治療</a:t>
                      </a:r>
                      <a:br>
                        <a:rPr lang="ja-JP" altLang="en-US" sz="600" u="none" strike="noStrike">
                          <a:effectLst/>
                        </a:rPr>
                      </a:br>
                      <a:r>
                        <a:rPr lang="ja-JP" altLang="en-US" sz="600" u="none" strike="noStrike">
                          <a:effectLst/>
                        </a:rPr>
                        <a:t>（全凍結周期除く）</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l" fontAlgn="b"/>
                      <a:r>
                        <a:rPr lang="ja-JP" altLang="en-US" sz="600" u="none" strike="noStrike">
                          <a:effectLst/>
                        </a:rPr>
                        <a:t>流産率</a:t>
                      </a:r>
                      <a:r>
                        <a:rPr lang="en-US" altLang="ja-JP" sz="600" u="none" strike="noStrike">
                          <a:effectLst/>
                        </a:rPr>
                        <a:t>/</a:t>
                      </a:r>
                      <a:r>
                        <a:rPr lang="ja-JP" altLang="en-US" sz="600" u="none" strike="noStrike">
                          <a:effectLst/>
                        </a:rPr>
                        <a:t>総妊娠</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l" fontAlgn="b"/>
                      <a:r>
                        <a:rPr lang="ja-JP" altLang="en-US" sz="600" u="none" strike="noStrike">
                          <a:effectLst/>
                        </a:rPr>
                        <a:t>多胎率</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extLst>
                  <a:ext uri="{0D108BD9-81ED-4DB2-BD59-A6C34878D82A}">
                    <a16:rowId xmlns:a16="http://schemas.microsoft.com/office/drawing/2014/main" val="2764093931"/>
                  </a:ext>
                </a:extLst>
              </a:tr>
              <a:tr h="146602">
                <a:tc>
                  <a:txBody>
                    <a:bodyPr/>
                    <a:lstStyle/>
                    <a:p>
                      <a:pPr algn="l" fontAlgn="b"/>
                      <a:r>
                        <a:rPr lang="en-US" altLang="ja-JP" sz="600" u="none" strike="noStrike">
                          <a:effectLst/>
                        </a:rPr>
                        <a:t>20</a:t>
                      </a:r>
                      <a:r>
                        <a:rPr lang="ja-JP" altLang="en-US" sz="600" u="none" strike="noStrike">
                          <a:effectLst/>
                        </a:rPr>
                        <a:t>歳以下</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103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0</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4</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0.00%</a:t>
                      </a:r>
                    </a:p>
                  </a:txBody>
                  <a:tcPr marL="0" marR="0" marT="0" marB="0" anchor="b"/>
                </a:tc>
                <a:extLst>
                  <a:ext uri="{0D108BD9-81ED-4DB2-BD59-A6C34878D82A}">
                    <a16:rowId xmlns:a16="http://schemas.microsoft.com/office/drawing/2014/main" val="1190246761"/>
                  </a:ext>
                </a:extLst>
              </a:tr>
              <a:tr h="146602">
                <a:tc>
                  <a:txBody>
                    <a:bodyPr/>
                    <a:lstStyle/>
                    <a:p>
                      <a:pPr algn="r" fontAlgn="b"/>
                      <a:r>
                        <a:rPr lang="en-US" altLang="ja-JP" sz="600" u="none" strike="noStrike">
                          <a:effectLst/>
                        </a:rPr>
                        <a:t>21</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59</a:t>
                      </a:r>
                    </a:p>
                  </a:txBody>
                  <a:tcPr marL="0" marR="0" marT="0" marB="0" anchor="b"/>
                </a:tc>
                <a:tc>
                  <a:txBody>
                    <a:bodyPr/>
                    <a:lstStyle/>
                    <a:p>
                      <a:pPr algn="r" fontAlgn="b">
                        <a:buNone/>
                      </a:pPr>
                      <a:r>
                        <a:rPr lang="en-US" altLang="ja-JP" sz="600" b="0" i="0" u="none" strike="noStrike" dirty="0">
                          <a:solidFill>
                            <a:srgbClr val="000000"/>
                          </a:solidFill>
                          <a:effectLst/>
                          <a:latin typeface="+mn-lt"/>
                          <a:ea typeface="Yu Gothic" panose="020B0400000000000000" pitchFamily="34" charset="-128"/>
                        </a:rPr>
                        <a:t>26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0</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15.3%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34.6%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0.00%</a:t>
                      </a:r>
                    </a:p>
                  </a:txBody>
                  <a:tcPr marL="0" marR="0" marT="0" marB="0" anchor="b"/>
                </a:tc>
                <a:extLst>
                  <a:ext uri="{0D108BD9-81ED-4DB2-BD59-A6C34878D82A}">
                    <a16:rowId xmlns:a16="http://schemas.microsoft.com/office/drawing/2014/main" val="2690710553"/>
                  </a:ext>
                </a:extLst>
              </a:tr>
              <a:tr h="146602">
                <a:tc>
                  <a:txBody>
                    <a:bodyPr/>
                    <a:lstStyle/>
                    <a:p>
                      <a:pPr algn="r" fontAlgn="b"/>
                      <a:r>
                        <a:rPr lang="en-US" altLang="ja-JP" sz="600" u="none" strike="noStrike">
                          <a:effectLst/>
                        </a:rPr>
                        <a:t>22</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72</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56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0</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0.00%</a:t>
                      </a:r>
                    </a:p>
                  </a:txBody>
                  <a:tcPr marL="0" marR="0" marT="0" marB="0" anchor="b"/>
                </a:tc>
                <a:extLst>
                  <a:ext uri="{0D108BD9-81ED-4DB2-BD59-A6C34878D82A}">
                    <a16:rowId xmlns:a16="http://schemas.microsoft.com/office/drawing/2014/main" val="2847294277"/>
                  </a:ext>
                </a:extLst>
              </a:tr>
              <a:tr h="146602">
                <a:tc>
                  <a:txBody>
                    <a:bodyPr/>
                    <a:lstStyle/>
                    <a:p>
                      <a:pPr algn="r" fontAlgn="b"/>
                      <a:r>
                        <a:rPr lang="en-US" altLang="ja-JP" sz="600" u="none" strike="noStrike">
                          <a:effectLst/>
                        </a:rPr>
                        <a:t>23</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163</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78</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60</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47.9%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25.1%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40.8%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1.28%</a:t>
                      </a:r>
                    </a:p>
                  </a:txBody>
                  <a:tcPr marL="0" marR="0" marT="0" marB="0" anchor="b"/>
                </a:tc>
                <a:extLst>
                  <a:ext uri="{0D108BD9-81ED-4DB2-BD59-A6C34878D82A}">
                    <a16:rowId xmlns:a16="http://schemas.microsoft.com/office/drawing/2014/main" val="4046891573"/>
                  </a:ext>
                </a:extLst>
              </a:tr>
              <a:tr h="146602">
                <a:tc>
                  <a:txBody>
                    <a:bodyPr/>
                    <a:lstStyle/>
                    <a:p>
                      <a:pPr algn="r" fontAlgn="b"/>
                      <a:r>
                        <a:rPr lang="en-US" altLang="ja-JP" sz="600" u="none" strike="noStrike">
                          <a:effectLst/>
                        </a:rPr>
                        <a:t>24</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667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407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180</a:t>
                      </a:r>
                    </a:p>
                  </a:txBody>
                  <a:tcPr marL="0" marR="0" marT="0" marB="0" anchor="b"/>
                </a:tc>
                <a:tc>
                  <a:txBody>
                    <a:bodyPr/>
                    <a:lstStyle/>
                    <a:p>
                      <a:pPr algn="r" fontAlgn="ctr">
                        <a:buNone/>
                      </a:pPr>
                      <a:r>
                        <a:rPr lang="en-US" altLang="ja-JP" sz="600" b="0" i="0" u="none" strike="noStrike" dirty="0">
                          <a:solidFill>
                            <a:srgbClr val="000000"/>
                          </a:solidFill>
                          <a:effectLst/>
                          <a:latin typeface="+mn-lt"/>
                          <a:ea typeface="ＭＳ Ｐゴシック" panose="020B0600070205080204" pitchFamily="34" charset="-128"/>
                        </a:rPr>
                        <a:t>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144</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49.9%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44.2%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1.67%</a:t>
                      </a:r>
                    </a:p>
                  </a:txBody>
                  <a:tcPr marL="0" marR="0" marT="0" marB="0" anchor="b"/>
                </a:tc>
                <a:extLst>
                  <a:ext uri="{0D108BD9-81ED-4DB2-BD59-A6C34878D82A}">
                    <a16:rowId xmlns:a16="http://schemas.microsoft.com/office/drawing/2014/main" val="1521206480"/>
                  </a:ext>
                </a:extLst>
              </a:tr>
              <a:tr h="146602">
                <a:tc>
                  <a:txBody>
                    <a:bodyPr/>
                    <a:lstStyle/>
                    <a:p>
                      <a:pPr algn="r" fontAlgn="b"/>
                      <a:r>
                        <a:rPr lang="en-US" altLang="ja-JP" sz="600" u="none" strike="noStrike">
                          <a:effectLst/>
                        </a:rPr>
                        <a:t>25</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1,597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991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470</a:t>
                      </a:r>
                    </a:p>
                  </a:txBody>
                  <a:tcPr marL="0" marR="0" marT="0" marB="0" anchor="b"/>
                </a:tc>
                <a:tc>
                  <a:txBody>
                    <a:bodyPr/>
                    <a:lstStyle/>
                    <a:p>
                      <a:pPr algn="r" fontAlgn="ctr">
                        <a:buNone/>
                      </a:pPr>
                      <a:r>
                        <a:rPr lang="en-US" altLang="ja-JP" sz="600" b="0" i="0" u="none" strike="noStrike" dirty="0">
                          <a:solidFill>
                            <a:srgbClr val="000000"/>
                          </a:solidFill>
                          <a:effectLst/>
                          <a:latin typeface="+mn-lt"/>
                          <a:ea typeface="ＭＳ Ｐゴシック" panose="020B0600070205080204" pitchFamily="34" charset="-128"/>
                        </a:rPr>
                        <a:t>16</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343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47.4%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34.6%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3.40%</a:t>
                      </a:r>
                    </a:p>
                  </a:txBody>
                  <a:tcPr marL="0" marR="0" marT="0" marB="0" anchor="b"/>
                </a:tc>
                <a:extLst>
                  <a:ext uri="{0D108BD9-81ED-4DB2-BD59-A6C34878D82A}">
                    <a16:rowId xmlns:a16="http://schemas.microsoft.com/office/drawing/2014/main" val="2909588786"/>
                  </a:ext>
                </a:extLst>
              </a:tr>
              <a:tr h="146602">
                <a:tc>
                  <a:txBody>
                    <a:bodyPr/>
                    <a:lstStyle/>
                    <a:p>
                      <a:pPr algn="r" fontAlgn="b"/>
                      <a:r>
                        <a:rPr lang="en-US" altLang="ja-JP" sz="600" u="none" strike="noStrike">
                          <a:effectLst/>
                        </a:rPr>
                        <a:t>26</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3,233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2,024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1,757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957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29</a:t>
                      </a:r>
                    </a:p>
                  </a:txBody>
                  <a:tcPr marL="0" marR="0" marT="0" marB="0" anchor="ctr"/>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179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754</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54.5%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47.3%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37.3%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3.03%</a:t>
                      </a:r>
                    </a:p>
                  </a:txBody>
                  <a:tcPr marL="0" marR="0" marT="0" marB="0" anchor="b"/>
                </a:tc>
                <a:extLst>
                  <a:ext uri="{0D108BD9-81ED-4DB2-BD59-A6C34878D82A}">
                    <a16:rowId xmlns:a16="http://schemas.microsoft.com/office/drawing/2014/main" val="3653667860"/>
                  </a:ext>
                </a:extLst>
              </a:tr>
              <a:tr h="146602">
                <a:tc>
                  <a:txBody>
                    <a:bodyPr/>
                    <a:lstStyle/>
                    <a:p>
                      <a:pPr algn="r" fontAlgn="b"/>
                      <a:r>
                        <a:rPr lang="en-US" altLang="ja-JP" sz="600" u="none" strike="noStrike" dirty="0">
                          <a:effectLst/>
                        </a:rPr>
                        <a:t>27</a:t>
                      </a:r>
                      <a:endParaRPr lang="en-US" altLang="ja-JP" sz="600" b="0" i="0" u="none" strike="noStrike" dirty="0">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5,754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3,642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1,653</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62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267</a:t>
                      </a:r>
                    </a:p>
                  </a:txBody>
                  <a:tcPr marL="0" marR="0" marT="0" marB="0" anchor="b"/>
                </a:tc>
                <a:tc>
                  <a:txBody>
                    <a:bodyPr/>
                    <a:lstStyle/>
                    <a:p>
                      <a:pPr algn="r" fontAlgn="ctr">
                        <a:buNone/>
                      </a:pPr>
                      <a:r>
                        <a:rPr lang="en-US" altLang="ja-JP" sz="600" b="0" i="0" u="none" strike="noStrike" dirty="0">
                          <a:solidFill>
                            <a:srgbClr val="000000"/>
                          </a:solidFill>
                          <a:effectLst/>
                          <a:latin typeface="+mn-lt"/>
                          <a:ea typeface="ＭＳ Ｐゴシック" panose="020B0600070205080204" pitchFamily="34" charset="-128"/>
                        </a:rPr>
                        <a:t>1,326</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52.6%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3.75%</a:t>
                      </a:r>
                    </a:p>
                  </a:txBody>
                  <a:tcPr marL="0" marR="0" marT="0" marB="0" anchor="b"/>
                </a:tc>
                <a:extLst>
                  <a:ext uri="{0D108BD9-81ED-4DB2-BD59-A6C34878D82A}">
                    <a16:rowId xmlns:a16="http://schemas.microsoft.com/office/drawing/2014/main" val="255280382"/>
                  </a:ext>
                </a:extLst>
              </a:tr>
              <a:tr h="146602">
                <a:tc>
                  <a:txBody>
                    <a:bodyPr/>
                    <a:lstStyle/>
                    <a:p>
                      <a:pPr algn="r" fontAlgn="b"/>
                      <a:r>
                        <a:rPr lang="en-US" altLang="ja-JP" sz="600" u="none" strike="noStrike">
                          <a:effectLst/>
                        </a:rPr>
                        <a:t>28</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9,664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6,207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5,429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2,842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99</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466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2,287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3.48%</a:t>
                      </a:r>
                    </a:p>
                  </a:txBody>
                  <a:tcPr marL="0" marR="0" marT="0" marB="0" anchor="b"/>
                </a:tc>
                <a:extLst>
                  <a:ext uri="{0D108BD9-81ED-4DB2-BD59-A6C34878D82A}">
                    <a16:rowId xmlns:a16="http://schemas.microsoft.com/office/drawing/2014/main" val="3503585620"/>
                  </a:ext>
                </a:extLst>
              </a:tr>
              <a:tr h="146602">
                <a:tc>
                  <a:txBody>
                    <a:bodyPr/>
                    <a:lstStyle/>
                    <a:p>
                      <a:pPr algn="r" fontAlgn="b"/>
                      <a:r>
                        <a:rPr lang="en-US" altLang="ja-JP" sz="600" u="none" strike="noStrike">
                          <a:effectLst/>
                        </a:rPr>
                        <a:t>29</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14,411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9,426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8,184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4,277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153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732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3,437</a:t>
                      </a:r>
                    </a:p>
                  </a:txBody>
                  <a:tcPr marL="0" marR="0" marT="0" marB="0" anchor="ctr"/>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52.3%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3.58%</a:t>
                      </a:r>
                    </a:p>
                  </a:txBody>
                  <a:tcPr marL="0" marR="0" marT="0" marB="0" anchor="b"/>
                </a:tc>
                <a:extLst>
                  <a:ext uri="{0D108BD9-81ED-4DB2-BD59-A6C34878D82A}">
                    <a16:rowId xmlns:a16="http://schemas.microsoft.com/office/drawing/2014/main" val="3741951513"/>
                  </a:ext>
                </a:extLst>
              </a:tr>
              <a:tr h="146602">
                <a:tc>
                  <a:txBody>
                    <a:bodyPr/>
                    <a:lstStyle/>
                    <a:p>
                      <a:pPr algn="r" fontAlgn="b"/>
                      <a:r>
                        <a:rPr lang="en-US" altLang="ja-JP" sz="600" u="none" strike="noStrike">
                          <a:effectLst/>
                        </a:rPr>
                        <a:t>30</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18,016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11,859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10,370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5,295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189</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961</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4,181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51.1%</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44.6%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3.57%</a:t>
                      </a:r>
                    </a:p>
                  </a:txBody>
                  <a:tcPr marL="0" marR="0" marT="0" marB="0" anchor="b"/>
                </a:tc>
                <a:extLst>
                  <a:ext uri="{0D108BD9-81ED-4DB2-BD59-A6C34878D82A}">
                    <a16:rowId xmlns:a16="http://schemas.microsoft.com/office/drawing/2014/main" val="2463152041"/>
                  </a:ext>
                </a:extLst>
              </a:tr>
              <a:tr h="146602">
                <a:tc>
                  <a:txBody>
                    <a:bodyPr/>
                    <a:lstStyle/>
                    <a:p>
                      <a:pPr algn="r" fontAlgn="b"/>
                      <a:r>
                        <a:rPr lang="en-US" altLang="ja-JP" sz="600" u="none" strike="noStrike">
                          <a:effectLst/>
                        </a:rPr>
                        <a:t>31</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21,665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14,484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12,666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6,342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207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1,160</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5,006</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50.1%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43.8%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34.6%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3.26%</a:t>
                      </a:r>
                    </a:p>
                  </a:txBody>
                  <a:tcPr marL="0" marR="0" marT="0" marB="0" anchor="b"/>
                </a:tc>
                <a:extLst>
                  <a:ext uri="{0D108BD9-81ED-4DB2-BD59-A6C34878D82A}">
                    <a16:rowId xmlns:a16="http://schemas.microsoft.com/office/drawing/2014/main" val="2271210945"/>
                  </a:ext>
                </a:extLst>
              </a:tr>
              <a:tr h="146602">
                <a:tc>
                  <a:txBody>
                    <a:bodyPr/>
                    <a:lstStyle/>
                    <a:p>
                      <a:pPr algn="r" fontAlgn="b"/>
                      <a:r>
                        <a:rPr lang="en-US" altLang="ja-JP" sz="600" u="none" strike="noStrike">
                          <a:effectLst/>
                        </a:rPr>
                        <a:t>32</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24,603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16,795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14,631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7,224</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292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1,339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5,685</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29.4%</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23.1%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43.0%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33.8%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4.04%</a:t>
                      </a:r>
                    </a:p>
                  </a:txBody>
                  <a:tcPr marL="0" marR="0" marT="0" marB="0" anchor="b"/>
                </a:tc>
                <a:extLst>
                  <a:ext uri="{0D108BD9-81ED-4DB2-BD59-A6C34878D82A}">
                    <a16:rowId xmlns:a16="http://schemas.microsoft.com/office/drawing/2014/main" val="512760730"/>
                  </a:ext>
                </a:extLst>
              </a:tr>
              <a:tr h="146602">
                <a:tc>
                  <a:txBody>
                    <a:bodyPr/>
                    <a:lstStyle/>
                    <a:p>
                      <a:pPr algn="r" fontAlgn="b"/>
                      <a:r>
                        <a:rPr lang="en-US" altLang="ja-JP" sz="600" u="none" strike="noStrike">
                          <a:effectLst/>
                        </a:rPr>
                        <a:t>33</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27,917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19,190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16,653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8,076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303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1,584</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6,261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48.5%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28.9%</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22.4%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42.1%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3.75%</a:t>
                      </a:r>
                    </a:p>
                  </a:txBody>
                  <a:tcPr marL="0" marR="0" marT="0" marB="0" anchor="b"/>
                </a:tc>
                <a:extLst>
                  <a:ext uri="{0D108BD9-81ED-4DB2-BD59-A6C34878D82A}">
                    <a16:rowId xmlns:a16="http://schemas.microsoft.com/office/drawing/2014/main" val="1189125329"/>
                  </a:ext>
                </a:extLst>
              </a:tr>
              <a:tr h="146602">
                <a:tc>
                  <a:txBody>
                    <a:bodyPr/>
                    <a:lstStyle/>
                    <a:p>
                      <a:pPr algn="r" fontAlgn="b"/>
                      <a:r>
                        <a:rPr lang="en-US" altLang="ja-JP" sz="600" u="none" strike="noStrike">
                          <a:effectLst/>
                        </a:rPr>
                        <a:t>34</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32,314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22,313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19,266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9,206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327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1,927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7,039</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47.8%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21.8%</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41.3%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3.55%</a:t>
                      </a:r>
                    </a:p>
                  </a:txBody>
                  <a:tcPr marL="0" marR="0" marT="0" marB="0" anchor="b"/>
                </a:tc>
                <a:extLst>
                  <a:ext uri="{0D108BD9-81ED-4DB2-BD59-A6C34878D82A}">
                    <a16:rowId xmlns:a16="http://schemas.microsoft.com/office/drawing/2014/main" val="920215378"/>
                  </a:ext>
                </a:extLst>
              </a:tr>
              <a:tr h="146602">
                <a:tc>
                  <a:txBody>
                    <a:bodyPr/>
                    <a:lstStyle/>
                    <a:p>
                      <a:pPr algn="r" fontAlgn="b"/>
                      <a:r>
                        <a:rPr lang="en-US" altLang="ja-JP" sz="600" u="none" strike="noStrike">
                          <a:effectLst/>
                        </a:rPr>
                        <a:t>35</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35,097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24,363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20,744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9,559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391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2,099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7,206</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46.1%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20.5%</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39.2%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4.09%</a:t>
                      </a:r>
                    </a:p>
                  </a:txBody>
                  <a:tcPr marL="0" marR="0" marT="0" marB="0" anchor="b"/>
                </a:tc>
                <a:extLst>
                  <a:ext uri="{0D108BD9-81ED-4DB2-BD59-A6C34878D82A}">
                    <a16:rowId xmlns:a16="http://schemas.microsoft.com/office/drawing/2014/main" val="1951601690"/>
                  </a:ext>
                </a:extLst>
              </a:tr>
              <a:tr h="146602">
                <a:tc>
                  <a:txBody>
                    <a:bodyPr/>
                    <a:lstStyle/>
                    <a:p>
                      <a:pPr algn="r" fontAlgn="b"/>
                      <a:r>
                        <a:rPr lang="en-US" altLang="ja-JP" sz="600" u="none" strike="noStrike">
                          <a:effectLst/>
                        </a:rPr>
                        <a:t>36</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35,664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24,856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20,835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9,251</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367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2,125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6,832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25.9%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19.2%</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37.2%</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27.5%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3.97%</a:t>
                      </a:r>
                    </a:p>
                  </a:txBody>
                  <a:tcPr marL="0" marR="0" marT="0" marB="0" anchor="b"/>
                </a:tc>
                <a:extLst>
                  <a:ext uri="{0D108BD9-81ED-4DB2-BD59-A6C34878D82A}">
                    <a16:rowId xmlns:a16="http://schemas.microsoft.com/office/drawing/2014/main" val="4081500360"/>
                  </a:ext>
                </a:extLst>
              </a:tr>
              <a:tr h="146602">
                <a:tc>
                  <a:txBody>
                    <a:bodyPr/>
                    <a:lstStyle/>
                    <a:p>
                      <a:pPr algn="r" fontAlgn="b"/>
                      <a:r>
                        <a:rPr lang="en-US" altLang="ja-JP" sz="600" u="none" strike="noStrike">
                          <a:effectLst/>
                        </a:rPr>
                        <a:t>37</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38,106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26,678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21,788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9,298</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354</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2,365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6,667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42.7%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34.9%</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25.0%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3.81%</a:t>
                      </a:r>
                    </a:p>
                  </a:txBody>
                  <a:tcPr marL="0" marR="0" marT="0" marB="0" anchor="b"/>
                </a:tc>
                <a:extLst>
                  <a:ext uri="{0D108BD9-81ED-4DB2-BD59-A6C34878D82A}">
                    <a16:rowId xmlns:a16="http://schemas.microsoft.com/office/drawing/2014/main" val="797539686"/>
                  </a:ext>
                </a:extLst>
              </a:tr>
              <a:tr h="146602">
                <a:tc>
                  <a:txBody>
                    <a:bodyPr/>
                    <a:lstStyle/>
                    <a:p>
                      <a:pPr algn="r" fontAlgn="b"/>
                      <a:r>
                        <a:rPr lang="en-US" altLang="ja-JP" sz="600" u="none" strike="noStrike">
                          <a:effectLst/>
                        </a:rPr>
                        <a:t>38</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40,182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28,259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22,545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8,957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376</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2,489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6,231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39.7%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15.5%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31.7%</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22.0%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4.20%</a:t>
                      </a:r>
                    </a:p>
                  </a:txBody>
                  <a:tcPr marL="0" marR="0" marT="0" marB="0" anchor="b"/>
                </a:tc>
                <a:extLst>
                  <a:ext uri="{0D108BD9-81ED-4DB2-BD59-A6C34878D82A}">
                    <a16:rowId xmlns:a16="http://schemas.microsoft.com/office/drawing/2014/main" val="121399000"/>
                  </a:ext>
                </a:extLst>
              </a:tr>
              <a:tr h="146602">
                <a:tc>
                  <a:txBody>
                    <a:bodyPr/>
                    <a:lstStyle/>
                    <a:p>
                      <a:pPr algn="r" fontAlgn="b"/>
                      <a:r>
                        <a:rPr lang="en-US" altLang="ja-JP" sz="600" u="none" strike="noStrike">
                          <a:effectLst/>
                        </a:rPr>
                        <a:t>39</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46,181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32,123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24,409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9,017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323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2,790</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5,964</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36.9%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28.1%</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18.6%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30.9%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3.58%</a:t>
                      </a:r>
                    </a:p>
                  </a:txBody>
                  <a:tcPr marL="0" marR="0" marT="0" marB="0" anchor="b"/>
                </a:tc>
                <a:extLst>
                  <a:ext uri="{0D108BD9-81ED-4DB2-BD59-A6C34878D82A}">
                    <a16:rowId xmlns:a16="http://schemas.microsoft.com/office/drawing/2014/main" val="862313703"/>
                  </a:ext>
                </a:extLst>
              </a:tr>
              <a:tr h="146602">
                <a:tc>
                  <a:txBody>
                    <a:bodyPr/>
                    <a:lstStyle/>
                    <a:p>
                      <a:pPr algn="r" fontAlgn="b"/>
                      <a:r>
                        <a:rPr lang="en-US" altLang="ja-JP" sz="600" u="none" strike="noStrike">
                          <a:effectLst/>
                        </a:rPr>
                        <a:t>40</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45,544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32,241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23,578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7,847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315</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2,796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4,819</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33.3%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24.3%</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14.9%</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35.6%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4.01%</a:t>
                      </a:r>
                    </a:p>
                  </a:txBody>
                  <a:tcPr marL="0" marR="0" marT="0" marB="0" anchor="b"/>
                </a:tc>
                <a:extLst>
                  <a:ext uri="{0D108BD9-81ED-4DB2-BD59-A6C34878D82A}">
                    <a16:rowId xmlns:a16="http://schemas.microsoft.com/office/drawing/2014/main" val="3207325046"/>
                  </a:ext>
                </a:extLst>
              </a:tr>
              <a:tr h="146602">
                <a:tc>
                  <a:txBody>
                    <a:bodyPr/>
                    <a:lstStyle/>
                    <a:p>
                      <a:pPr algn="r" fontAlgn="b"/>
                      <a:r>
                        <a:rPr lang="en-US" altLang="ja-JP" sz="600" u="none" strike="noStrike">
                          <a:effectLst/>
                        </a:rPr>
                        <a:t>41</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41,538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29,281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19,672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5,763</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260</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2,232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3,383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11.6%</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38.7%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4.51%</a:t>
                      </a:r>
                    </a:p>
                  </a:txBody>
                  <a:tcPr marL="0" marR="0" marT="0" marB="0" anchor="b"/>
                </a:tc>
                <a:extLst>
                  <a:ext uri="{0D108BD9-81ED-4DB2-BD59-A6C34878D82A}">
                    <a16:rowId xmlns:a16="http://schemas.microsoft.com/office/drawing/2014/main" val="3377702313"/>
                  </a:ext>
                </a:extLst>
              </a:tr>
              <a:tr h="146602">
                <a:tc>
                  <a:txBody>
                    <a:bodyPr/>
                    <a:lstStyle/>
                    <a:p>
                      <a:pPr algn="r" fontAlgn="b"/>
                      <a:r>
                        <a:rPr lang="en-US" altLang="ja-JP" sz="600" u="none" strike="noStrike">
                          <a:effectLst/>
                        </a:rPr>
                        <a:t>42</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45,572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32,394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19,803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4,840</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161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2,155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2,531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14.9%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7.8%</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44.5%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3.33%</a:t>
                      </a:r>
                    </a:p>
                  </a:txBody>
                  <a:tcPr marL="0" marR="0" marT="0" marB="0" anchor="b"/>
                </a:tc>
                <a:extLst>
                  <a:ext uri="{0D108BD9-81ED-4DB2-BD59-A6C34878D82A}">
                    <a16:rowId xmlns:a16="http://schemas.microsoft.com/office/drawing/2014/main" val="1819183764"/>
                  </a:ext>
                </a:extLst>
              </a:tr>
              <a:tr h="146602">
                <a:tc>
                  <a:txBody>
                    <a:bodyPr/>
                    <a:lstStyle/>
                    <a:p>
                      <a:pPr algn="r" fontAlgn="b"/>
                      <a:r>
                        <a:rPr lang="en-US" altLang="ja-JP" sz="600" u="none" strike="noStrike">
                          <a:effectLst/>
                        </a:rPr>
                        <a:t>43</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27,193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19,988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12,221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2,444</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78</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1,185</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1,191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6.0%</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48.5%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3.19%</a:t>
                      </a:r>
                    </a:p>
                  </a:txBody>
                  <a:tcPr marL="0" marR="0" marT="0" marB="0" anchor="b"/>
                </a:tc>
                <a:extLst>
                  <a:ext uri="{0D108BD9-81ED-4DB2-BD59-A6C34878D82A}">
                    <a16:rowId xmlns:a16="http://schemas.microsoft.com/office/drawing/2014/main" val="1116899541"/>
                  </a:ext>
                </a:extLst>
              </a:tr>
              <a:tr h="146602">
                <a:tc>
                  <a:txBody>
                    <a:bodyPr/>
                    <a:lstStyle/>
                    <a:p>
                      <a:pPr algn="r" fontAlgn="b"/>
                      <a:r>
                        <a:rPr lang="en-US" altLang="ja-JP" sz="600" u="none" strike="noStrike">
                          <a:effectLst/>
                        </a:rPr>
                        <a:t>44</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17,945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13,133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7,006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1,077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537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507</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6.0%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3.9%</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49.9%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2.51%</a:t>
                      </a:r>
                    </a:p>
                  </a:txBody>
                  <a:tcPr marL="0" marR="0" marT="0" marB="0" anchor="b"/>
                </a:tc>
                <a:extLst>
                  <a:ext uri="{0D108BD9-81ED-4DB2-BD59-A6C34878D82A}">
                    <a16:rowId xmlns:a16="http://schemas.microsoft.com/office/drawing/2014/main" val="3355157521"/>
                  </a:ext>
                </a:extLst>
              </a:tr>
              <a:tr h="146602">
                <a:tc>
                  <a:txBody>
                    <a:bodyPr/>
                    <a:lstStyle/>
                    <a:p>
                      <a:pPr algn="r" fontAlgn="b"/>
                      <a:r>
                        <a:rPr lang="en-US" altLang="ja-JP" sz="600" u="none" strike="noStrike">
                          <a:effectLst/>
                        </a:rPr>
                        <a:t>45</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12,012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9,188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4,388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500</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8</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276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202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55.2%</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1.60%</a:t>
                      </a:r>
                    </a:p>
                  </a:txBody>
                  <a:tcPr marL="0" marR="0" marT="0" marB="0" anchor="b"/>
                </a:tc>
                <a:extLst>
                  <a:ext uri="{0D108BD9-81ED-4DB2-BD59-A6C34878D82A}">
                    <a16:rowId xmlns:a16="http://schemas.microsoft.com/office/drawing/2014/main" val="1236345004"/>
                  </a:ext>
                </a:extLst>
              </a:tr>
              <a:tr h="146602">
                <a:tc>
                  <a:txBody>
                    <a:bodyPr/>
                    <a:lstStyle/>
                    <a:p>
                      <a:pPr algn="r" fontAlgn="b"/>
                      <a:r>
                        <a:rPr lang="en-US" altLang="ja-JP" sz="600" u="none" strike="noStrike">
                          <a:effectLst/>
                        </a:rPr>
                        <a:t>46</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7,297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5,770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2,563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190</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5</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75</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56.3%</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2.63%</a:t>
                      </a:r>
                    </a:p>
                  </a:txBody>
                  <a:tcPr marL="0" marR="0" marT="0" marB="0" anchor="b"/>
                </a:tc>
                <a:extLst>
                  <a:ext uri="{0D108BD9-81ED-4DB2-BD59-A6C34878D82A}">
                    <a16:rowId xmlns:a16="http://schemas.microsoft.com/office/drawing/2014/main" val="1477434013"/>
                  </a:ext>
                </a:extLst>
              </a:tr>
              <a:tr h="146602">
                <a:tc>
                  <a:txBody>
                    <a:bodyPr/>
                    <a:lstStyle/>
                    <a:p>
                      <a:pPr algn="r" fontAlgn="b"/>
                      <a:r>
                        <a:rPr lang="en-US" altLang="ja-JP" sz="600" u="none" strike="noStrike">
                          <a:effectLst/>
                        </a:rPr>
                        <a:t>47</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4,127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3,334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1,345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82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43</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38</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6.1%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0.9%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52.4%</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2.44%</a:t>
                      </a:r>
                    </a:p>
                  </a:txBody>
                  <a:tcPr marL="0" marR="0" marT="0" marB="0" anchor="b"/>
                </a:tc>
                <a:extLst>
                  <a:ext uri="{0D108BD9-81ED-4DB2-BD59-A6C34878D82A}">
                    <a16:rowId xmlns:a16="http://schemas.microsoft.com/office/drawing/2014/main" val="1316668508"/>
                  </a:ext>
                </a:extLst>
              </a:tr>
              <a:tr h="146602">
                <a:tc>
                  <a:txBody>
                    <a:bodyPr/>
                    <a:lstStyle/>
                    <a:p>
                      <a:pPr algn="r" fontAlgn="b"/>
                      <a:r>
                        <a:rPr lang="en-US" altLang="ja-JP" sz="600" u="none" strike="noStrike">
                          <a:effectLst/>
                        </a:rPr>
                        <a:t>48</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1,914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741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41</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17</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1.8%</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0.9%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41.5%</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4.88%</a:t>
                      </a:r>
                    </a:p>
                  </a:txBody>
                  <a:tcPr marL="0" marR="0" marT="0" marB="0" anchor="b"/>
                </a:tc>
                <a:extLst>
                  <a:ext uri="{0D108BD9-81ED-4DB2-BD59-A6C34878D82A}">
                    <a16:rowId xmlns:a16="http://schemas.microsoft.com/office/drawing/2014/main" val="3730904519"/>
                  </a:ext>
                </a:extLst>
              </a:tr>
              <a:tr h="146602">
                <a:tc>
                  <a:txBody>
                    <a:bodyPr/>
                    <a:lstStyle/>
                    <a:p>
                      <a:pPr algn="r" fontAlgn="b"/>
                      <a:r>
                        <a:rPr lang="en-US" altLang="ja-JP" sz="600" u="none" strike="noStrike">
                          <a:effectLst/>
                        </a:rPr>
                        <a:t>49</a:t>
                      </a:r>
                      <a:endParaRPr lang="en-US" altLang="ja-JP"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1,300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1,136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459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2</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14</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5.7%</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2.3%</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38.5%</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7.69%</a:t>
                      </a:r>
                    </a:p>
                  </a:txBody>
                  <a:tcPr marL="0" marR="0" marT="0" marB="0" anchor="b"/>
                </a:tc>
                <a:extLst>
                  <a:ext uri="{0D108BD9-81ED-4DB2-BD59-A6C34878D82A}">
                    <a16:rowId xmlns:a16="http://schemas.microsoft.com/office/drawing/2014/main" val="621882166"/>
                  </a:ext>
                </a:extLst>
              </a:tr>
              <a:tr h="146602">
                <a:tc>
                  <a:txBody>
                    <a:bodyPr/>
                    <a:lstStyle/>
                    <a:p>
                      <a:pPr algn="l" fontAlgn="b"/>
                      <a:r>
                        <a:rPr lang="en-US" altLang="ja-JP" sz="600" u="none" strike="noStrike">
                          <a:effectLst/>
                        </a:rPr>
                        <a:t>50</a:t>
                      </a:r>
                      <a:r>
                        <a:rPr lang="ja-JP" altLang="en-US" sz="600" u="none" strike="noStrike">
                          <a:effectLst/>
                        </a:rPr>
                        <a:t>歳以上</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1,135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1,005</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429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11</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2.2%</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50.0%</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4.55%</a:t>
                      </a:r>
                    </a:p>
                  </a:txBody>
                  <a:tcPr marL="0" marR="0" marT="0" marB="0" anchor="b"/>
                </a:tc>
                <a:extLst>
                  <a:ext uri="{0D108BD9-81ED-4DB2-BD59-A6C34878D82A}">
                    <a16:rowId xmlns:a16="http://schemas.microsoft.com/office/drawing/2014/main" val="1474357846"/>
                  </a:ext>
                </a:extLst>
              </a:tr>
              <a:tr h="146602">
                <a:tc>
                  <a:txBody>
                    <a:bodyPr/>
                    <a:lstStyle/>
                    <a:p>
                      <a:pPr algn="l" fontAlgn="b"/>
                      <a:r>
                        <a:rPr lang="ja-JP" altLang="en-US" sz="600" u="none" strike="noStrike">
                          <a:effectLst/>
                        </a:rPr>
                        <a:t>合計</a:t>
                      </a:r>
                      <a:endParaRPr lang="ja-JP" altLang="en-US" sz="600" b="0" i="0" u="none" strike="noStrike">
                        <a:solidFill>
                          <a:srgbClr val="000000"/>
                        </a:solidFill>
                        <a:effectLst/>
                        <a:latin typeface="ＭＳ Ｐゴシック" panose="020B0600070205080204" pitchFamily="34" charset="-128"/>
                        <a:ea typeface="ＭＳ Ｐゴシック" panose="020B0600070205080204" pitchFamily="34" charset="-128"/>
                      </a:endParaRP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561,664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393,321</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296,104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115,554</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4,353</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30,009</a:t>
                      </a:r>
                    </a:p>
                  </a:txBody>
                  <a:tcPr marL="0" marR="0" marT="0" marB="0" anchor="b"/>
                </a:tc>
                <a:tc>
                  <a:txBody>
                    <a:bodyPr/>
                    <a:lstStyle/>
                    <a:p>
                      <a:pPr algn="r" fontAlgn="ctr">
                        <a:buNone/>
                      </a:pPr>
                      <a:r>
                        <a:rPr lang="en-US" altLang="ja-JP" sz="600" b="0" i="0" u="none" strike="noStrike">
                          <a:solidFill>
                            <a:srgbClr val="000000"/>
                          </a:solidFill>
                          <a:effectLst/>
                          <a:latin typeface="+mn-lt"/>
                          <a:ea typeface="ＭＳ Ｐゴシック" panose="020B0600070205080204" pitchFamily="34" charset="-128"/>
                        </a:rPr>
                        <a:t>82,250</a:t>
                      </a:r>
                    </a:p>
                  </a:txBody>
                  <a:tcPr marL="0" marR="0" marT="0" marB="0" anchor="ctr"/>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39.0%</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14.6%</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29.4%</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20.9%</a:t>
                      </a:r>
                    </a:p>
                  </a:txBody>
                  <a:tcPr marL="0" marR="0" marT="0" marB="0" anchor="b"/>
                </a:tc>
                <a:tc>
                  <a:txBody>
                    <a:bodyPr/>
                    <a:lstStyle/>
                    <a:p>
                      <a:pPr algn="r" fontAlgn="b">
                        <a:buNone/>
                      </a:pPr>
                      <a:r>
                        <a:rPr lang="en-US" altLang="ja-JP" sz="600" b="0" i="0" u="none" strike="noStrike">
                          <a:solidFill>
                            <a:srgbClr val="000000"/>
                          </a:solidFill>
                          <a:effectLst/>
                          <a:latin typeface="+mn-lt"/>
                          <a:ea typeface="ＭＳ Ｐゴシック" panose="020B0600070205080204" pitchFamily="34" charset="-128"/>
                        </a:rPr>
                        <a:t>26.0%</a:t>
                      </a:r>
                    </a:p>
                  </a:txBody>
                  <a:tcPr marL="0" marR="0" marT="0" marB="0" anchor="b"/>
                </a:tc>
                <a:tc>
                  <a:txBody>
                    <a:bodyPr/>
                    <a:lstStyle/>
                    <a:p>
                      <a:pPr algn="r" fontAlgn="b">
                        <a:buNone/>
                      </a:pPr>
                      <a:r>
                        <a:rPr lang="en-US" altLang="ja-JP" sz="600" b="0" i="0" u="none" strike="noStrike" dirty="0">
                          <a:solidFill>
                            <a:srgbClr val="000000"/>
                          </a:solidFill>
                          <a:effectLst/>
                          <a:latin typeface="+mn-lt"/>
                          <a:ea typeface="ＭＳ Ｐゴシック" panose="020B0600070205080204" pitchFamily="34" charset="-128"/>
                        </a:rPr>
                        <a:t>3.77%</a:t>
                      </a:r>
                    </a:p>
                  </a:txBody>
                  <a:tcPr marL="0" marR="0" marT="0" marB="0" anchor="b"/>
                </a:tc>
                <a:extLst>
                  <a:ext uri="{0D108BD9-81ED-4DB2-BD59-A6C34878D82A}">
                    <a16:rowId xmlns:a16="http://schemas.microsoft.com/office/drawing/2014/main" val="139183064"/>
                  </a:ext>
                </a:extLst>
              </a:tr>
            </a:tbl>
          </a:graphicData>
        </a:graphic>
      </p:graphicFrame>
    </p:spTree>
    <p:extLst>
      <p:ext uri="{BB962C8B-B14F-4D97-AF65-F5344CB8AC3E}">
        <p14:creationId xmlns:p14="http://schemas.microsoft.com/office/powerpoint/2010/main" val="196293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5F56B96B-F30C-1FE9-F11F-E1E907CC89EE}"/>
              </a:ext>
            </a:extLst>
          </p:cNvPr>
          <p:cNvGraphicFramePr>
            <a:graphicFrameLocks/>
          </p:cNvGraphicFramePr>
          <p:nvPr/>
        </p:nvGraphicFramePr>
        <p:xfrm>
          <a:off x="762000" y="1027905"/>
          <a:ext cx="5190065" cy="5448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0D042B3-8850-6F29-F22D-84BEE1EF593C}"/>
              </a:ext>
            </a:extLst>
          </p:cNvPr>
          <p:cNvGraphicFramePr>
            <a:graphicFrameLocks/>
          </p:cNvGraphicFramePr>
          <p:nvPr/>
        </p:nvGraphicFramePr>
        <p:xfrm>
          <a:off x="0" y="1027905"/>
          <a:ext cx="6062134" cy="6279579"/>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66B52D8D-4190-48DA-B92A-7D032FA8C4D3}"/>
              </a:ext>
            </a:extLst>
          </p:cNvPr>
          <p:cNvSpPr txBox="1"/>
          <p:nvPr/>
        </p:nvSpPr>
        <p:spPr>
          <a:xfrm>
            <a:off x="762000" y="6455786"/>
            <a:ext cx="45768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Aromatase Inhibitor</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を含む周期管理法</a:t>
            </a:r>
          </a:p>
        </p:txBody>
      </p:sp>
      <p:sp>
        <p:nvSpPr>
          <p:cNvPr id="9" name="テキスト ボックス 8">
            <a:extLst>
              <a:ext uri="{FF2B5EF4-FFF2-40B4-BE49-F238E27FC236}">
                <a16:creationId xmlns:a16="http://schemas.microsoft.com/office/drawing/2014/main" id="{1309551E-1AF6-77D6-1CE6-D391E6D2A1CB}"/>
              </a:ext>
            </a:extLst>
          </p:cNvPr>
          <p:cNvSpPr txBox="1"/>
          <p:nvPr/>
        </p:nvSpPr>
        <p:spPr>
          <a:xfrm>
            <a:off x="536739" y="1087896"/>
            <a:ext cx="1244725"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2022</a:t>
            </a:r>
            <a:r>
              <a:rPr kumimoji="1" lang="ja-JP" altLang="en-US"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p>
        </p:txBody>
      </p:sp>
      <p:sp>
        <p:nvSpPr>
          <p:cNvPr id="10" name="タイトル 1">
            <a:extLst>
              <a:ext uri="{FF2B5EF4-FFF2-40B4-BE49-F238E27FC236}">
                <a16:creationId xmlns:a16="http://schemas.microsoft.com/office/drawing/2014/main" id="{B7C695AC-94BD-3F74-4D3F-C3C43B629A60}"/>
              </a:ext>
            </a:extLst>
          </p:cNvPr>
          <p:cNvSpPr txBox="1">
            <a:spLocks/>
          </p:cNvSpPr>
          <p:nvPr/>
        </p:nvSpPr>
        <p:spPr>
          <a:xfrm>
            <a:off x="80437" y="-14288"/>
            <a:ext cx="12319000" cy="1325563"/>
          </a:xfrm>
          <a:prstGeom prst="rect">
            <a:avLst/>
          </a:prstGeom>
        </p:spPr>
        <p:txBody>
          <a:bodyPr vert="horz" lIns="91440" tIns="45720" rIns="91440" bIns="45720" rtlCol="0" anchor="ctr">
            <a:normAutofit/>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128"/>
              </a:defRPr>
            </a:lvl1pPr>
            <a:lvl2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3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採卵周期における周期管理方法の内訳</a:t>
            </a:r>
            <a:endParaRPr kumimoji="1" lang="ja-JP" altLang="en-US" sz="3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aphicFrame>
        <p:nvGraphicFramePr>
          <p:cNvPr id="2" name="グラフ 1">
            <a:extLst>
              <a:ext uri="{FF2B5EF4-FFF2-40B4-BE49-F238E27FC236}">
                <a16:creationId xmlns:a16="http://schemas.microsoft.com/office/drawing/2014/main" id="{E976D9D0-A9AF-D9BF-F748-E105EDB90798}"/>
              </a:ext>
            </a:extLst>
          </p:cNvPr>
          <p:cNvGraphicFramePr>
            <a:graphicFrameLocks/>
          </p:cNvGraphicFramePr>
          <p:nvPr/>
        </p:nvGraphicFramePr>
        <p:xfrm>
          <a:off x="3655391" y="-23649"/>
          <a:ext cx="9733841" cy="6905297"/>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a:extLst>
              <a:ext uri="{FF2B5EF4-FFF2-40B4-BE49-F238E27FC236}">
                <a16:creationId xmlns:a16="http://schemas.microsoft.com/office/drawing/2014/main" id="{70FC4ECA-66A8-12E4-73AB-B555713A016D}"/>
              </a:ext>
            </a:extLst>
          </p:cNvPr>
          <p:cNvSpPr txBox="1"/>
          <p:nvPr/>
        </p:nvSpPr>
        <p:spPr>
          <a:xfrm>
            <a:off x="5665032" y="1087896"/>
            <a:ext cx="1244725"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25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p>
        </p:txBody>
      </p:sp>
    </p:spTree>
    <p:extLst>
      <p:ext uri="{BB962C8B-B14F-4D97-AF65-F5344CB8AC3E}">
        <p14:creationId xmlns:p14="http://schemas.microsoft.com/office/powerpoint/2010/main" val="20300099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6378</TotalTime>
  <Words>1911</Words>
  <Application>Microsoft Office PowerPoint</Application>
  <PresentationFormat>ワイド画面</PresentationFormat>
  <Paragraphs>1275</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18</vt:i4>
      </vt:variant>
    </vt:vector>
  </HeadingPairs>
  <TitlesOfParts>
    <vt:vector size="26" baseType="lpstr">
      <vt:lpstr>ＭＳ Ｐゴシック</vt:lpstr>
      <vt:lpstr>游ゴシック</vt:lpstr>
      <vt:lpstr>游ゴシック</vt:lpstr>
      <vt:lpstr>游ゴシック Light</vt:lpstr>
      <vt:lpstr>Arial</vt:lpstr>
      <vt:lpstr>Calibri</vt:lpstr>
      <vt:lpstr>Office テーマ</vt:lpstr>
      <vt:lpstr>デザインの設定</vt:lpstr>
      <vt:lpstr>2023年 体外受精・胚移植等の臨床実施成績</vt:lpstr>
      <vt:lpstr>年別　治療周期数</vt:lpstr>
      <vt:lpstr>年別　出生児数</vt:lpstr>
      <vt:lpstr>年別　周期数</vt:lpstr>
      <vt:lpstr>ART治療周期数　2023</vt:lpstr>
      <vt:lpstr>ART妊娠率・生産率・流産率　2023</vt:lpstr>
      <vt:lpstr>ART妊娠率・生産率・流産率　2023</vt:lpstr>
      <vt:lpstr>2023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治療総数　2007</dc:title>
  <dc:creator>桑原 章</dc:creator>
  <cp:lastModifiedBy>鹿子嶋 里香</cp:lastModifiedBy>
  <cp:revision>173</cp:revision>
  <cp:lastPrinted>2024-08-14T09:52:45Z</cp:lastPrinted>
  <dcterms:created xsi:type="dcterms:W3CDTF">2009-10-01T02:10:17Z</dcterms:created>
  <dcterms:modified xsi:type="dcterms:W3CDTF">2025-08-21T05:36:49Z</dcterms:modified>
</cp:coreProperties>
</file>