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4"/>
  </p:notesMasterIdLst>
  <p:handoutMasterIdLst>
    <p:handoutMasterId r:id="rId35"/>
  </p:handoutMasterIdLst>
  <p:sldIdLst>
    <p:sldId id="406" r:id="rId3"/>
    <p:sldId id="447" r:id="rId4"/>
    <p:sldId id="448" r:id="rId5"/>
    <p:sldId id="399" r:id="rId6"/>
    <p:sldId id="449" r:id="rId7"/>
    <p:sldId id="450" r:id="rId8"/>
    <p:sldId id="451" r:id="rId9"/>
    <p:sldId id="456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428" r:id="rId22"/>
    <p:sldId id="429" r:id="rId23"/>
    <p:sldId id="430" r:id="rId24"/>
    <p:sldId id="431" r:id="rId25"/>
    <p:sldId id="444" r:id="rId26"/>
    <p:sldId id="453" r:id="rId27"/>
    <p:sldId id="445" r:id="rId28"/>
    <p:sldId id="404" r:id="rId29"/>
    <p:sldId id="454" r:id="rId30"/>
    <p:sldId id="402" r:id="rId31"/>
    <p:sldId id="403" r:id="rId32"/>
    <p:sldId id="405" r:id="rId33"/>
  </p:sldIdLst>
  <p:sldSz cx="12192000" cy="6858000"/>
  <p:notesSz cx="6858000" cy="91440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128"/>
    <p:restoredTop sz="97345"/>
  </p:normalViewPr>
  <p:slideViewPr>
    <p:cSldViewPr snapToGrid="0" snapToObjects="1">
      <p:cViewPr varScale="1">
        <p:scale>
          <a:sx n="179" d="100"/>
          <a:sy n="179" d="100"/>
        </p:scale>
        <p:origin x="240" y="6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/Dropbox/2018-2022%20JSOG-ART/2022%20JSOG-ART/&#24038;&#20316;&#26989;&#29992;/ART&#12486;&#12441;&#12540;&#12479;&#12501;&#12441;&#12483;&#12463;/2022&#24180;&#12288;&#12463;&#12441;&#12521;&#12501;&#12398;&#20803;(2007-2022&#65289;v2(&#26368;&#32066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/Dropbox/2018-2022%20JSOG-ART/2022%20JSOG-ART/&#24038;&#20316;&#26989;&#29992;/ART&#12486;&#12441;&#12540;&#12479;&#12501;&#12441;&#12483;&#12463;/2022&#24180;&#12288;&#12463;&#12441;&#12521;&#12501;&#12398;&#20803;(2007-2022&#65289;v2(&#26368;&#32066;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/Users/kuwahara/Dropbox/2018-2022%20JSOG-ART/2022%20JSOG-ART/&#24038;&#20316;&#26989;&#29992;/ART&#12486;&#12441;&#12540;&#12479;&#12501;&#12441;&#12483;&#12463;/2022&#24180;&#12288;&#12463;&#12441;&#12521;&#12501;&#12398;&#20803;(2007-2022&#65289;v2(&#26368;&#32066;).xlsx" TargetMode="External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/Dropbox/2018-2022%20JSOG-ART/2022%20JSOG-ART/&#24038;&#20316;&#26989;&#29992;/ART&#12486;&#12441;&#12540;&#12479;&#12501;&#12441;&#12483;&#12463;/2022&#24180;&#12288;&#12463;&#12441;&#12521;&#12501;&#12398;&#20803;(2007-2022&#65289;v2(&#26368;&#32066;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kuwahara/Dropbox/2018-2022%20JSOG-ART/2022%20JSOG-ART/&#24038;&#20316;&#26989;&#29992;/ART&#12486;&#12441;&#12540;&#12479;&#12501;&#12441;&#12483;&#12463;/2022&#24180;&#12288;&#12463;&#12441;&#12521;&#12501;&#12398;&#20803;(2007-2022&#65289;v2(&#26368;&#32066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385536336646"/>
          <c:y val="3.4482758620689599E-2"/>
          <c:w val="0.86255437588743999"/>
          <c:h val="0.83224482549760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'年別　周期数・数字 (2022)'!$AC$44</c:f>
              <c:strCache>
                <c:ptCount val="1"/>
                <c:pt idx="0">
                  <c:v>IVF周期</c:v>
                </c:pt>
              </c:strCache>
            </c:strRef>
          </c:tx>
          <c:invertIfNegative val="0"/>
          <c:cat>
            <c:numRef>
              <c:f>'年別　周期数・数字 (2022)'!$AB$61:$AB$82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'年別　周期数・数字 (2022)'!$AC$61:$AC$82</c:f>
              <c:numCache>
                <c:formatCode>#,##0_);[Red]\(#,##0\)</c:formatCode>
                <c:ptCount val="22"/>
                <c:pt idx="0">
                  <c:v>32676</c:v>
                </c:pt>
                <c:pt idx="1">
                  <c:v>34953</c:v>
                </c:pt>
                <c:pt idx="2">
                  <c:v>38575</c:v>
                </c:pt>
                <c:pt idx="3">
                  <c:v>41619</c:v>
                </c:pt>
                <c:pt idx="4">
                  <c:v>42822</c:v>
                </c:pt>
                <c:pt idx="5">
                  <c:v>44778</c:v>
                </c:pt>
                <c:pt idx="6">
                  <c:v>53873</c:v>
                </c:pt>
                <c:pt idx="7">
                  <c:v>59148</c:v>
                </c:pt>
                <c:pt idx="8">
                  <c:v>63083</c:v>
                </c:pt>
                <c:pt idx="9">
                  <c:v>67714</c:v>
                </c:pt>
                <c:pt idx="10">
                  <c:v>71422</c:v>
                </c:pt>
                <c:pt idx="11">
                  <c:v>82108</c:v>
                </c:pt>
                <c:pt idx="12">
                  <c:v>89950</c:v>
                </c:pt>
                <c:pt idx="13">
                  <c:v>92269</c:v>
                </c:pt>
                <c:pt idx="14">
                  <c:v>93614</c:v>
                </c:pt>
                <c:pt idx="15">
                  <c:v>94566</c:v>
                </c:pt>
                <c:pt idx="16">
                  <c:v>91516</c:v>
                </c:pt>
                <c:pt idx="17">
                  <c:v>92552</c:v>
                </c:pt>
                <c:pt idx="18">
                  <c:v>88074</c:v>
                </c:pt>
                <c:pt idx="19">
                  <c:v>82883</c:v>
                </c:pt>
                <c:pt idx="20">
                  <c:v>88362</c:v>
                </c:pt>
                <c:pt idx="21">
                  <c:v>91402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0E-0749-88A5-71B85DB51438}"/>
            </c:ext>
          </c:extLst>
        </c:ser>
        <c:ser>
          <c:idx val="1"/>
          <c:order val="1"/>
          <c:tx>
            <c:strRef>
              <c:f>'年別　周期数・数字 (2022)'!$AD$44</c:f>
              <c:strCache>
                <c:ptCount val="1"/>
                <c:pt idx="0">
                  <c:v>ICSI周期</c:v>
                </c:pt>
              </c:strCache>
            </c:strRef>
          </c:tx>
          <c:invertIfNegative val="0"/>
          <c:cat>
            <c:numRef>
              <c:f>'年別　周期数・数字 (2022)'!$AB$61:$AB$82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'年別　周期数・数字 (2022)'!$AD$61:$AD$82</c:f>
              <c:numCache>
                <c:formatCode>#,##0_);[Red]\(#,##0\)</c:formatCode>
                <c:ptCount val="22"/>
                <c:pt idx="0">
                  <c:v>30369</c:v>
                </c:pt>
                <c:pt idx="1">
                  <c:v>34824</c:v>
                </c:pt>
                <c:pt idx="2">
                  <c:v>38871</c:v>
                </c:pt>
                <c:pt idx="3">
                  <c:v>44698</c:v>
                </c:pt>
                <c:pt idx="4">
                  <c:v>47579</c:v>
                </c:pt>
                <c:pt idx="5">
                  <c:v>52539</c:v>
                </c:pt>
                <c:pt idx="6">
                  <c:v>61813</c:v>
                </c:pt>
                <c:pt idx="7">
                  <c:v>71350</c:v>
                </c:pt>
                <c:pt idx="8">
                  <c:v>76790</c:v>
                </c:pt>
                <c:pt idx="9">
                  <c:v>90677</c:v>
                </c:pt>
                <c:pt idx="10">
                  <c:v>102473</c:v>
                </c:pt>
                <c:pt idx="11">
                  <c:v>125229</c:v>
                </c:pt>
                <c:pt idx="12">
                  <c:v>134871</c:v>
                </c:pt>
                <c:pt idx="13">
                  <c:v>144247</c:v>
                </c:pt>
                <c:pt idx="14">
                  <c:v>155797</c:v>
                </c:pt>
                <c:pt idx="15">
                  <c:v>161262</c:v>
                </c:pt>
                <c:pt idx="16">
                  <c:v>157709</c:v>
                </c:pt>
                <c:pt idx="17">
                  <c:v>158859</c:v>
                </c:pt>
                <c:pt idx="18">
                  <c:v>154824</c:v>
                </c:pt>
                <c:pt idx="19">
                  <c:v>151732</c:v>
                </c:pt>
                <c:pt idx="20">
                  <c:v>170350</c:v>
                </c:pt>
                <c:pt idx="21">
                  <c:v>187816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0E-0749-88A5-71B85DB51438}"/>
            </c:ext>
          </c:extLst>
        </c:ser>
        <c:ser>
          <c:idx val="2"/>
          <c:order val="2"/>
          <c:tx>
            <c:strRef>
              <c:f>'年別　周期数・数字 (2022)'!$AE$44</c:f>
              <c:strCache>
                <c:ptCount val="1"/>
                <c:pt idx="0">
                  <c:v>FET周期</c:v>
                </c:pt>
              </c:strCache>
            </c:strRef>
          </c:tx>
          <c:invertIfNegative val="0"/>
          <c:cat>
            <c:numRef>
              <c:f>'年別　周期数・数字 (2022)'!$AB$61:$AB$82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'年別　周期数・数字 (2022)'!$AE$61:$AE$82</c:f>
              <c:numCache>
                <c:formatCode>#,##0_);[Red]\(#,##0\)</c:formatCode>
                <c:ptCount val="22"/>
                <c:pt idx="0">
                  <c:v>13034</c:v>
                </c:pt>
                <c:pt idx="1">
                  <c:v>15887</c:v>
                </c:pt>
                <c:pt idx="2">
                  <c:v>24459</c:v>
                </c:pt>
                <c:pt idx="3">
                  <c:v>30287</c:v>
                </c:pt>
                <c:pt idx="4">
                  <c:v>35069</c:v>
                </c:pt>
                <c:pt idx="5">
                  <c:v>42171</c:v>
                </c:pt>
                <c:pt idx="6">
                  <c:v>45478</c:v>
                </c:pt>
                <c:pt idx="7">
                  <c:v>60115</c:v>
                </c:pt>
                <c:pt idx="8">
                  <c:v>73927</c:v>
                </c:pt>
                <c:pt idx="9">
                  <c:v>83770</c:v>
                </c:pt>
                <c:pt idx="10">
                  <c:v>95764</c:v>
                </c:pt>
                <c:pt idx="11">
                  <c:v>119089</c:v>
                </c:pt>
                <c:pt idx="12">
                  <c:v>141335</c:v>
                </c:pt>
                <c:pt idx="13">
                  <c:v>157229</c:v>
                </c:pt>
                <c:pt idx="14">
                  <c:v>174740</c:v>
                </c:pt>
                <c:pt idx="15">
                  <c:v>191962</c:v>
                </c:pt>
                <c:pt idx="16">
                  <c:v>198985</c:v>
                </c:pt>
                <c:pt idx="17">
                  <c:v>203482</c:v>
                </c:pt>
                <c:pt idx="18">
                  <c:v>215203</c:v>
                </c:pt>
                <c:pt idx="19">
                  <c:v>215285</c:v>
                </c:pt>
                <c:pt idx="20">
                  <c:v>239428</c:v>
                </c:pt>
                <c:pt idx="21">
                  <c:v>264412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0E-0749-88A5-71B85DB51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8767488"/>
        <c:axId val="908770032"/>
      </c:barChart>
      <c:catAx>
        <c:axId val="908767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ja-JP" altLang="en-US" sz="1100" b="0"/>
                  <a:t>西暦</a:t>
                </a:r>
                <a:endParaRPr lang="en-US" altLang="ja-JP" sz="11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08770032"/>
        <c:crosses val="autoZero"/>
        <c:auto val="1"/>
        <c:lblAlgn val="ctr"/>
        <c:lblOffset val="100"/>
        <c:noMultiLvlLbl val="0"/>
      </c:catAx>
      <c:valAx>
        <c:axId val="908770032"/>
        <c:scaling>
          <c:orientation val="minMax"/>
          <c:max val="550000"/>
          <c:min val="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100" b="0"/>
                </a:pPr>
                <a:r>
                  <a:rPr lang="ja-JP" altLang="en-US" sz="1100" b="0"/>
                  <a:t>症例数</a:t>
                </a:r>
              </a:p>
            </c:rich>
          </c:tx>
          <c:layout>
            <c:manualLayout>
              <c:xMode val="edge"/>
              <c:yMode val="edge"/>
              <c:x val="1.781895448368E-2"/>
              <c:y val="0.34820607875992904"/>
            </c:manualLayout>
          </c:layout>
          <c:overlay val="0"/>
        </c:title>
        <c:numFmt formatCode="#,##0_);[Red]\(#,##0\)" sourceLinked="1"/>
        <c:majorTickMark val="out"/>
        <c:minorTickMark val="none"/>
        <c:tickLblPos val="nextTo"/>
        <c:crossAx val="908767488"/>
        <c:crosses val="autoZero"/>
        <c:crossBetween val="between"/>
        <c:majorUnit val="50000"/>
      </c:valAx>
    </c:plotArea>
    <c:legend>
      <c:legendPos val="r"/>
      <c:layout>
        <c:manualLayout>
          <c:xMode val="edge"/>
          <c:yMode val="edge"/>
          <c:x val="0.3781416697636551"/>
          <c:y val="2.6708977761960542E-2"/>
          <c:w val="0.55800123728898698"/>
          <c:h val="8.2207668342575299E-2"/>
        </c:manualLayout>
      </c:layout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385536336646"/>
          <c:y val="3.4482758620689599E-2"/>
          <c:w val="0.86255437588743999"/>
          <c:h val="0.83224482549760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'年別　周期数・数字 (2022)'!$AJ$44</c:f>
              <c:strCache>
                <c:ptCount val="1"/>
                <c:pt idx="0">
                  <c:v>IVF出生児</c:v>
                </c:pt>
              </c:strCache>
            </c:strRef>
          </c:tx>
          <c:invertIfNegative val="0"/>
          <c:cat>
            <c:numRef>
              <c:f>'年別　周期数・数字 (2022)'!$AB$61:$AB$82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'年別　周期数・数字 (2022)'!$AJ$61:$AJ$82</c:f>
              <c:numCache>
                <c:formatCode>#,##0_);[Red]\(#,##0\)</c:formatCode>
                <c:ptCount val="22"/>
                <c:pt idx="0">
                  <c:v>5829</c:v>
                </c:pt>
                <c:pt idx="1">
                  <c:v>6443</c:v>
                </c:pt>
                <c:pt idx="2">
                  <c:v>6608</c:v>
                </c:pt>
                <c:pt idx="3">
                  <c:v>6709</c:v>
                </c:pt>
                <c:pt idx="4">
                  <c:v>6706</c:v>
                </c:pt>
                <c:pt idx="5">
                  <c:v>6256</c:v>
                </c:pt>
                <c:pt idx="6">
                  <c:v>5144</c:v>
                </c:pt>
                <c:pt idx="7">
                  <c:v>4664</c:v>
                </c:pt>
                <c:pt idx="8">
                  <c:v>5046</c:v>
                </c:pt>
                <c:pt idx="9">
                  <c:v>4657</c:v>
                </c:pt>
                <c:pt idx="10">
                  <c:v>4546</c:v>
                </c:pt>
                <c:pt idx="11">
                  <c:v>4740</c:v>
                </c:pt>
                <c:pt idx="12">
                  <c:v>4776</c:v>
                </c:pt>
                <c:pt idx="13">
                  <c:v>5025</c:v>
                </c:pt>
                <c:pt idx="14">
                  <c:v>4629</c:v>
                </c:pt>
                <c:pt idx="15">
                  <c:v>4266</c:v>
                </c:pt>
                <c:pt idx="16">
                  <c:v>3731</c:v>
                </c:pt>
                <c:pt idx="17">
                  <c:v>3402</c:v>
                </c:pt>
                <c:pt idx="18">
                  <c:v>2974</c:v>
                </c:pt>
                <c:pt idx="19">
                  <c:v>2282</c:v>
                </c:pt>
                <c:pt idx="20">
                  <c:v>2268</c:v>
                </c:pt>
                <c:pt idx="21">
                  <c:v>2183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40-B74A-9820-DFAB92567CA3}"/>
            </c:ext>
          </c:extLst>
        </c:ser>
        <c:ser>
          <c:idx val="1"/>
          <c:order val="1"/>
          <c:tx>
            <c:strRef>
              <c:f>'年別　周期数・数字 (2022)'!$AK$44</c:f>
              <c:strCache>
                <c:ptCount val="1"/>
                <c:pt idx="0">
                  <c:v>ICSI出生児</c:v>
                </c:pt>
              </c:strCache>
            </c:strRef>
          </c:tx>
          <c:invertIfNegative val="0"/>
          <c:cat>
            <c:numRef>
              <c:f>'年別　周期数・数字 (2022)'!$AB$61:$AB$82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'年別　周期数・数字 (2022)'!$AK$61:$AK$82</c:f>
              <c:numCache>
                <c:formatCode>#,##0_);[Red]\(#,##0\)</c:formatCode>
                <c:ptCount val="22"/>
                <c:pt idx="0">
                  <c:v>4862</c:v>
                </c:pt>
                <c:pt idx="1">
                  <c:v>5486</c:v>
                </c:pt>
                <c:pt idx="2">
                  <c:v>5994</c:v>
                </c:pt>
                <c:pt idx="3">
                  <c:v>5921</c:v>
                </c:pt>
                <c:pt idx="4">
                  <c:v>5864</c:v>
                </c:pt>
                <c:pt idx="5">
                  <c:v>5401</c:v>
                </c:pt>
                <c:pt idx="6">
                  <c:v>5194</c:v>
                </c:pt>
                <c:pt idx="7">
                  <c:v>4615</c:v>
                </c:pt>
                <c:pt idx="8">
                  <c:v>5180</c:v>
                </c:pt>
                <c:pt idx="9">
                  <c:v>5277</c:v>
                </c:pt>
                <c:pt idx="10">
                  <c:v>5415</c:v>
                </c:pt>
                <c:pt idx="11">
                  <c:v>5498</c:v>
                </c:pt>
                <c:pt idx="12">
                  <c:v>5630</c:v>
                </c:pt>
                <c:pt idx="13">
                  <c:v>5702</c:v>
                </c:pt>
                <c:pt idx="14">
                  <c:v>5761</c:v>
                </c:pt>
                <c:pt idx="15">
                  <c:v>5166</c:v>
                </c:pt>
                <c:pt idx="16">
                  <c:v>4826</c:v>
                </c:pt>
                <c:pt idx="17">
                  <c:v>4194</c:v>
                </c:pt>
                <c:pt idx="18">
                  <c:v>3433</c:v>
                </c:pt>
                <c:pt idx="19">
                  <c:v>2596</c:v>
                </c:pt>
                <c:pt idx="20">
                  <c:v>2850</c:v>
                </c:pt>
                <c:pt idx="21">
                  <c:v>2822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40-B74A-9820-DFAB92567CA3}"/>
            </c:ext>
          </c:extLst>
        </c:ser>
        <c:ser>
          <c:idx val="2"/>
          <c:order val="2"/>
          <c:tx>
            <c:strRef>
              <c:f>'年別　周期数・数字 (2022)'!$AL$44</c:f>
              <c:strCache>
                <c:ptCount val="1"/>
                <c:pt idx="0">
                  <c:v>FET出生児</c:v>
                </c:pt>
              </c:strCache>
            </c:strRef>
          </c:tx>
          <c:invertIfNegative val="0"/>
          <c:cat>
            <c:numRef>
              <c:f>'年別　周期数・数字 (2022)'!$AB$61:$AB$82</c:f>
              <c:numCache>
                <c:formatCode>General</c:formatCod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</c:numCache>
            </c:numRef>
          </c:cat>
          <c:val>
            <c:numRef>
              <c:f>'年別　周期数・数字 (2022)'!$AL$61:$AL$82</c:f>
              <c:numCache>
                <c:formatCode>#,##0_);[Red]\(#,##0\)</c:formatCode>
                <c:ptCount val="22"/>
                <c:pt idx="0">
                  <c:v>2467</c:v>
                </c:pt>
                <c:pt idx="1">
                  <c:v>3299</c:v>
                </c:pt>
                <c:pt idx="2">
                  <c:v>4798</c:v>
                </c:pt>
                <c:pt idx="3">
                  <c:v>5538</c:v>
                </c:pt>
                <c:pt idx="4">
                  <c:v>6542</c:v>
                </c:pt>
                <c:pt idx="5">
                  <c:v>7930</c:v>
                </c:pt>
                <c:pt idx="6">
                  <c:v>9257</c:v>
                </c:pt>
                <c:pt idx="7">
                  <c:v>12425</c:v>
                </c:pt>
                <c:pt idx="8">
                  <c:v>16454</c:v>
                </c:pt>
                <c:pt idx="9">
                  <c:v>19011</c:v>
                </c:pt>
                <c:pt idx="10">
                  <c:v>22465</c:v>
                </c:pt>
                <c:pt idx="11">
                  <c:v>27715</c:v>
                </c:pt>
                <c:pt idx="12">
                  <c:v>32148</c:v>
                </c:pt>
                <c:pt idx="13">
                  <c:v>36595</c:v>
                </c:pt>
                <c:pt idx="14">
                  <c:v>40611</c:v>
                </c:pt>
                <c:pt idx="15">
                  <c:v>44678</c:v>
                </c:pt>
                <c:pt idx="16">
                  <c:v>48060</c:v>
                </c:pt>
                <c:pt idx="17">
                  <c:v>49383</c:v>
                </c:pt>
                <c:pt idx="18">
                  <c:v>54188</c:v>
                </c:pt>
                <c:pt idx="19">
                  <c:v>55503</c:v>
                </c:pt>
                <c:pt idx="20">
                  <c:v>64679</c:v>
                </c:pt>
                <c:pt idx="21">
                  <c:v>72201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40-B74A-9820-DFAB92567C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8515040"/>
        <c:axId val="908518432"/>
      </c:barChart>
      <c:catAx>
        <c:axId val="908515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100" b="0"/>
                </a:pPr>
                <a:r>
                  <a:rPr lang="ja-JP" altLang="en-US" sz="1100" b="0"/>
                  <a:t>西暦</a:t>
                </a:r>
                <a:endParaRPr lang="en-US" altLang="ja-JP" sz="1100" b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08518432"/>
        <c:crosses val="autoZero"/>
        <c:auto val="1"/>
        <c:lblAlgn val="ctr"/>
        <c:lblOffset val="100"/>
        <c:noMultiLvlLbl val="0"/>
      </c:catAx>
      <c:valAx>
        <c:axId val="908518432"/>
        <c:scaling>
          <c:orientation val="minMax"/>
          <c:max val="8000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 sz="1100" b="0"/>
                </a:pPr>
                <a:r>
                  <a:rPr lang="ja-JP" altLang="en-US" sz="1100" b="0"/>
                  <a:t>症例数</a:t>
                </a:r>
              </a:p>
            </c:rich>
          </c:tx>
          <c:layout>
            <c:manualLayout>
              <c:xMode val="edge"/>
              <c:yMode val="edge"/>
              <c:x val="1.6702103952929762E-2"/>
              <c:y val="0.38838184774925733"/>
            </c:manualLayout>
          </c:layout>
          <c:overlay val="0"/>
        </c:title>
        <c:numFmt formatCode="#,##0_);[Red]\(#,##0\)" sourceLinked="1"/>
        <c:majorTickMark val="out"/>
        <c:minorTickMark val="none"/>
        <c:tickLblPos val="nextTo"/>
        <c:crossAx val="908515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518902189935902"/>
          <c:y val="3.7595028292205998E-2"/>
          <c:w val="0.59792295811921303"/>
          <c:h val="7.9824622013957403E-2"/>
        </c:manualLayout>
      </c:layout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833291315130657E-2"/>
          <c:y val="2.4004168939473453E-2"/>
          <c:w val="0.89684464795586338"/>
          <c:h val="0.8660992783031688"/>
        </c:manualLayout>
      </c:layout>
      <c:lineChart>
        <c:grouping val="standard"/>
        <c:varyColors val="0"/>
        <c:ser>
          <c:idx val="0"/>
          <c:order val="0"/>
          <c:tx>
            <c:strRef>
              <c:f>'年別　年齢別 (2022)'!$BY$3</c:f>
              <c:strCache>
                <c:ptCount val="1"/>
                <c:pt idx="0">
                  <c:v>総治療周期数 543,630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 (2022)'!$A$4:$A$34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 (2022)'!$BY$4:$BY$34</c:f>
              <c:numCache>
                <c:formatCode>#,##0_);[Red]\(#,##0\)</c:formatCode>
                <c:ptCount val="31"/>
                <c:pt idx="0">
                  <c:v>80</c:v>
                </c:pt>
                <c:pt idx="1">
                  <c:v>73</c:v>
                </c:pt>
                <c:pt idx="2">
                  <c:v>106</c:v>
                </c:pt>
                <c:pt idx="3">
                  <c:v>321</c:v>
                </c:pt>
                <c:pt idx="4">
                  <c:v>704</c:v>
                </c:pt>
                <c:pt idx="5">
                  <c:v>1375</c:v>
                </c:pt>
                <c:pt idx="6">
                  <c:v>2777</c:v>
                </c:pt>
                <c:pt idx="7">
                  <c:v>5290</c:v>
                </c:pt>
                <c:pt idx="8">
                  <c:v>8452</c:v>
                </c:pt>
                <c:pt idx="9">
                  <c:v>12217</c:v>
                </c:pt>
                <c:pt idx="10">
                  <c:v>16342</c:v>
                </c:pt>
                <c:pt idx="11">
                  <c:v>19571</c:v>
                </c:pt>
                <c:pt idx="12">
                  <c:v>22481</c:v>
                </c:pt>
                <c:pt idx="13">
                  <c:v>26083</c:v>
                </c:pt>
                <c:pt idx="14">
                  <c:v>30060</c:v>
                </c:pt>
                <c:pt idx="15">
                  <c:v>33153</c:v>
                </c:pt>
                <c:pt idx="16">
                  <c:v>34198</c:v>
                </c:pt>
                <c:pt idx="17">
                  <c:v>36825</c:v>
                </c:pt>
                <c:pt idx="18">
                  <c:v>39450</c:v>
                </c:pt>
                <c:pt idx="19">
                  <c:v>43750</c:v>
                </c:pt>
                <c:pt idx="20">
                  <c:v>42903</c:v>
                </c:pt>
                <c:pt idx="21">
                  <c:v>40639</c:v>
                </c:pt>
                <c:pt idx="22">
                  <c:v>46095</c:v>
                </c:pt>
                <c:pt idx="23">
                  <c:v>29849</c:v>
                </c:pt>
                <c:pt idx="24">
                  <c:v>19824</c:v>
                </c:pt>
                <c:pt idx="25">
                  <c:v>13425</c:v>
                </c:pt>
                <c:pt idx="26">
                  <c:v>8019</c:v>
                </c:pt>
                <c:pt idx="27">
                  <c:v>4542</c:v>
                </c:pt>
                <c:pt idx="28">
                  <c:v>2561</c:v>
                </c:pt>
                <c:pt idx="29">
                  <c:v>1302</c:v>
                </c:pt>
                <c:pt idx="30">
                  <c:v>1163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8E-8F47-96FE-E6147BEBA181}"/>
            </c:ext>
          </c:extLst>
        </c:ser>
        <c:ser>
          <c:idx val="1"/>
          <c:order val="1"/>
          <c:tx>
            <c:strRef>
              <c:f>'年別　年齢別 (2022)'!$BZ$3</c:f>
              <c:strCache>
                <c:ptCount val="1"/>
                <c:pt idx="0">
                  <c:v>移植周期数 291,611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 (2022)'!$A$4:$A$34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 (2022)'!$BZ$4:$BZ$34</c:f>
              <c:numCache>
                <c:formatCode>#,##0_);[Red]\(#,##0\)</c:formatCode>
                <c:ptCount val="31"/>
                <c:pt idx="0">
                  <c:v>8</c:v>
                </c:pt>
                <c:pt idx="1">
                  <c:v>32</c:v>
                </c:pt>
                <c:pt idx="2">
                  <c:v>46</c:v>
                </c:pt>
                <c:pt idx="3">
                  <c:v>155</c:v>
                </c:pt>
                <c:pt idx="4">
                  <c:v>379</c:v>
                </c:pt>
                <c:pt idx="5">
                  <c:v>730</c:v>
                </c:pt>
                <c:pt idx="6">
                  <c:v>1507</c:v>
                </c:pt>
                <c:pt idx="7">
                  <c:v>2961</c:v>
                </c:pt>
                <c:pt idx="8">
                  <c:v>4764</c:v>
                </c:pt>
                <c:pt idx="9">
                  <c:v>7054</c:v>
                </c:pt>
                <c:pt idx="10">
                  <c:v>9563</c:v>
                </c:pt>
                <c:pt idx="11">
                  <c:v>11596</c:v>
                </c:pt>
                <c:pt idx="12">
                  <c:v>13366</c:v>
                </c:pt>
                <c:pt idx="13">
                  <c:v>15732</c:v>
                </c:pt>
                <c:pt idx="14">
                  <c:v>18109</c:v>
                </c:pt>
                <c:pt idx="15">
                  <c:v>19818</c:v>
                </c:pt>
                <c:pt idx="16">
                  <c:v>20337</c:v>
                </c:pt>
                <c:pt idx="17">
                  <c:v>21664</c:v>
                </c:pt>
                <c:pt idx="18">
                  <c:v>22535</c:v>
                </c:pt>
                <c:pt idx="19">
                  <c:v>24167</c:v>
                </c:pt>
                <c:pt idx="20">
                  <c:v>22990</c:v>
                </c:pt>
                <c:pt idx="21">
                  <c:v>19954</c:v>
                </c:pt>
                <c:pt idx="22">
                  <c:v>20960</c:v>
                </c:pt>
                <c:pt idx="23">
                  <c:v>13859</c:v>
                </c:pt>
                <c:pt idx="24">
                  <c:v>8085</c:v>
                </c:pt>
                <c:pt idx="25">
                  <c:v>5131</c:v>
                </c:pt>
                <c:pt idx="26">
                  <c:v>2908</c:v>
                </c:pt>
                <c:pt idx="27">
                  <c:v>1506</c:v>
                </c:pt>
                <c:pt idx="28">
                  <c:v>851</c:v>
                </c:pt>
                <c:pt idx="29">
                  <c:v>432</c:v>
                </c:pt>
                <c:pt idx="30">
                  <c:v>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8E-8F47-96FE-E6147BEBA181}"/>
            </c:ext>
          </c:extLst>
        </c:ser>
        <c:ser>
          <c:idx val="2"/>
          <c:order val="2"/>
          <c:tx>
            <c:strRef>
              <c:f>'年別　年齢別 (2022)'!$CA$3</c:f>
              <c:strCache>
                <c:ptCount val="1"/>
                <c:pt idx="0">
                  <c:v>妊娠周期数 105,233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 (2022)'!$A$4:$A$34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 (2022)'!$CA$4:$CA$34</c:f>
              <c:numCache>
                <c:formatCode>#,##0_);[Red]\(#,##0\)</c:formatCode>
                <c:ptCount val="31"/>
                <c:pt idx="0">
                  <c:v>4</c:v>
                </c:pt>
                <c:pt idx="1">
                  <c:v>13</c:v>
                </c:pt>
                <c:pt idx="2">
                  <c:v>25</c:v>
                </c:pt>
                <c:pt idx="3">
                  <c:v>72</c:v>
                </c:pt>
                <c:pt idx="4">
                  <c:v>182</c:v>
                </c:pt>
                <c:pt idx="5">
                  <c:v>386</c:v>
                </c:pt>
                <c:pt idx="6">
                  <c:v>752</c:v>
                </c:pt>
                <c:pt idx="7">
                  <c:v>1477</c:v>
                </c:pt>
                <c:pt idx="8">
                  <c:v>2306</c:v>
                </c:pt>
                <c:pt idx="9">
                  <c:v>3489</c:v>
                </c:pt>
                <c:pt idx="10">
                  <c:v>4639</c:v>
                </c:pt>
                <c:pt idx="11">
                  <c:v>5574</c:v>
                </c:pt>
                <c:pt idx="12">
                  <c:v>6323</c:v>
                </c:pt>
                <c:pt idx="13">
                  <c:v>7312</c:v>
                </c:pt>
                <c:pt idx="14">
                  <c:v>8132</c:v>
                </c:pt>
                <c:pt idx="15">
                  <c:v>8702</c:v>
                </c:pt>
                <c:pt idx="16">
                  <c:v>8486</c:v>
                </c:pt>
                <c:pt idx="17">
                  <c:v>8734</c:v>
                </c:pt>
                <c:pt idx="18">
                  <c:v>8522</c:v>
                </c:pt>
                <c:pt idx="19">
                  <c:v>8320</c:v>
                </c:pt>
                <c:pt idx="20">
                  <c:v>7199</c:v>
                </c:pt>
                <c:pt idx="21">
                  <c:v>5460</c:v>
                </c:pt>
                <c:pt idx="22">
                  <c:v>4651</c:v>
                </c:pt>
                <c:pt idx="23">
                  <c:v>2524</c:v>
                </c:pt>
                <c:pt idx="24">
                  <c:v>1116</c:v>
                </c:pt>
                <c:pt idx="25">
                  <c:v>490</c:v>
                </c:pt>
                <c:pt idx="26">
                  <c:v>190</c:v>
                </c:pt>
                <c:pt idx="27">
                  <c:v>85</c:v>
                </c:pt>
                <c:pt idx="28">
                  <c:v>39</c:v>
                </c:pt>
                <c:pt idx="29">
                  <c:v>17</c:v>
                </c:pt>
                <c:pt idx="3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8E-8F47-96FE-E6147BEBA181}"/>
            </c:ext>
          </c:extLst>
        </c:ser>
        <c:ser>
          <c:idx val="3"/>
          <c:order val="3"/>
          <c:tx>
            <c:strRef>
              <c:f>'年別　年齢別 (2022)'!$CB$3</c:f>
              <c:strCache>
                <c:ptCount val="1"/>
                <c:pt idx="0">
                  <c:v>生産周期数 75,172</c:v>
                </c:pt>
              </c:strCache>
            </c:strRef>
          </c:tx>
          <c:marker>
            <c:symbol val="circle"/>
            <c:size val="9"/>
          </c:marker>
          <c:cat>
            <c:strRef>
              <c:f>'年別　年齢別 (2022)'!$A$4:$A$34</c:f>
              <c:strCache>
                <c:ptCount val="31"/>
                <c:pt idx="0">
                  <c:v>20以下</c:v>
                </c:pt>
                <c:pt idx="1">
                  <c:v>21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25</c:v>
                </c:pt>
                <c:pt idx="6">
                  <c:v>26</c:v>
                </c:pt>
                <c:pt idx="7">
                  <c:v>27</c:v>
                </c:pt>
                <c:pt idx="8">
                  <c:v>28</c:v>
                </c:pt>
                <c:pt idx="9">
                  <c:v>29</c:v>
                </c:pt>
                <c:pt idx="10">
                  <c:v>30</c:v>
                </c:pt>
                <c:pt idx="11">
                  <c:v>31</c:v>
                </c:pt>
                <c:pt idx="12">
                  <c:v>32</c:v>
                </c:pt>
                <c:pt idx="13">
                  <c:v>33</c:v>
                </c:pt>
                <c:pt idx="14">
                  <c:v>34</c:v>
                </c:pt>
                <c:pt idx="15">
                  <c:v>35</c:v>
                </c:pt>
                <c:pt idx="16">
                  <c:v>36</c:v>
                </c:pt>
                <c:pt idx="17">
                  <c:v>37</c:v>
                </c:pt>
                <c:pt idx="18">
                  <c:v>38</c:v>
                </c:pt>
                <c:pt idx="19">
                  <c:v>39</c:v>
                </c:pt>
                <c:pt idx="20">
                  <c:v>40</c:v>
                </c:pt>
                <c:pt idx="21">
                  <c:v>41</c:v>
                </c:pt>
                <c:pt idx="22">
                  <c:v>42</c:v>
                </c:pt>
                <c:pt idx="23">
                  <c:v>43</c:v>
                </c:pt>
                <c:pt idx="24">
                  <c:v>44</c:v>
                </c:pt>
                <c:pt idx="25">
                  <c:v>45</c:v>
                </c:pt>
                <c:pt idx="26">
                  <c:v>46</c:v>
                </c:pt>
                <c:pt idx="27">
                  <c:v>47</c:v>
                </c:pt>
                <c:pt idx="28">
                  <c:v>48</c:v>
                </c:pt>
                <c:pt idx="29">
                  <c:v>49</c:v>
                </c:pt>
                <c:pt idx="30">
                  <c:v>50以上</c:v>
                </c:pt>
              </c:strCache>
            </c:strRef>
          </c:cat>
          <c:val>
            <c:numRef>
              <c:f>'年別　年齢別 (2022)'!$CB$4:$CB$34</c:f>
              <c:numCache>
                <c:formatCode>#,##0_);[Red]\(#,##0\)</c:formatCode>
                <c:ptCount val="31"/>
                <c:pt idx="0">
                  <c:v>3</c:v>
                </c:pt>
                <c:pt idx="1">
                  <c:v>9</c:v>
                </c:pt>
                <c:pt idx="2">
                  <c:v>18</c:v>
                </c:pt>
                <c:pt idx="3">
                  <c:v>60</c:v>
                </c:pt>
                <c:pt idx="4">
                  <c:v>141</c:v>
                </c:pt>
                <c:pt idx="5">
                  <c:v>317</c:v>
                </c:pt>
                <c:pt idx="6">
                  <c:v>603</c:v>
                </c:pt>
                <c:pt idx="7">
                  <c:v>1193</c:v>
                </c:pt>
                <c:pt idx="8">
                  <c:v>1869</c:v>
                </c:pt>
                <c:pt idx="9">
                  <c:v>2831</c:v>
                </c:pt>
                <c:pt idx="10">
                  <c:v>3692</c:v>
                </c:pt>
                <c:pt idx="11">
                  <c:v>4415</c:v>
                </c:pt>
                <c:pt idx="12">
                  <c:v>4939</c:v>
                </c:pt>
                <c:pt idx="13">
                  <c:v>5704</c:v>
                </c:pt>
                <c:pt idx="14">
                  <c:v>6268</c:v>
                </c:pt>
                <c:pt idx="15">
                  <c:v>6558</c:v>
                </c:pt>
                <c:pt idx="16">
                  <c:v>6271</c:v>
                </c:pt>
                <c:pt idx="17">
                  <c:v>6335</c:v>
                </c:pt>
                <c:pt idx="18">
                  <c:v>5960</c:v>
                </c:pt>
                <c:pt idx="19">
                  <c:v>5550</c:v>
                </c:pt>
                <c:pt idx="20">
                  <c:v>4616</c:v>
                </c:pt>
                <c:pt idx="21">
                  <c:v>3249</c:v>
                </c:pt>
                <c:pt idx="22">
                  <c:v>2484</c:v>
                </c:pt>
                <c:pt idx="23">
                  <c:v>1246</c:v>
                </c:pt>
                <c:pt idx="24">
                  <c:v>508</c:v>
                </c:pt>
                <c:pt idx="25">
                  <c:v>197</c:v>
                </c:pt>
                <c:pt idx="26">
                  <c:v>77</c:v>
                </c:pt>
                <c:pt idx="27">
                  <c:v>29</c:v>
                </c:pt>
                <c:pt idx="28">
                  <c:v>16</c:v>
                </c:pt>
                <c:pt idx="29">
                  <c:v>8</c:v>
                </c:pt>
                <c:pt idx="30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78E-8F47-96FE-E6147BEBA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8910464"/>
        <c:axId val="908965296"/>
      </c:lineChart>
      <c:catAx>
        <c:axId val="908910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年齢（歳）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08965296"/>
        <c:crosses val="autoZero"/>
        <c:auto val="1"/>
        <c:lblAlgn val="ctr"/>
        <c:lblOffset val="100"/>
        <c:noMultiLvlLbl val="0"/>
      </c:catAx>
      <c:valAx>
        <c:axId val="908965296"/>
        <c:scaling>
          <c:orientation val="minMax"/>
          <c:max val="50000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周期数</a:t>
                </a:r>
              </a:p>
            </c:rich>
          </c:tx>
          <c:overlay val="0"/>
        </c:title>
        <c:numFmt formatCode="#,##0_);[Red]\(#,##0\)" sourceLinked="1"/>
        <c:majorTickMark val="out"/>
        <c:minorTickMark val="none"/>
        <c:tickLblPos val="nextTo"/>
        <c:crossAx val="908910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734481361875226"/>
          <c:y val="4.0841081305514775E-2"/>
          <c:w val="0.302195968651922"/>
          <c:h val="0.31759459446100313"/>
        </c:manualLayout>
      </c:layout>
      <c:overlay val="0"/>
      <c:txPr>
        <a:bodyPr/>
        <a:lstStyle/>
        <a:p>
          <a:pPr>
            <a:defRPr sz="1600"/>
          </a:pPr>
          <a:endParaRPr lang="ja-JP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61373139311127E-2"/>
          <c:y val="3.2745591939546598E-2"/>
          <c:w val="0.82047562986882461"/>
          <c:h val="0.85814435034411596"/>
        </c:manualLayout>
      </c:layout>
      <c:lineChart>
        <c:grouping val="standard"/>
        <c:varyColors val="0"/>
        <c:ser>
          <c:idx val="0"/>
          <c:order val="0"/>
          <c:tx>
            <c:strRef>
              <c:f>'年別　年齢別 (2022)'!$EP$3</c:f>
              <c:strCache>
                <c:ptCount val="1"/>
                <c:pt idx="0">
                  <c:v>妊娠率/総ET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(2022)'!$CG$10:$CG$32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(2022)'!$EP$10:$EP$32</c:f>
              <c:numCache>
                <c:formatCode>0.00%</c:formatCode>
                <c:ptCount val="23"/>
                <c:pt idx="0">
                  <c:v>0.49900464499004643</c:v>
                </c:pt>
                <c:pt idx="1">
                  <c:v>0.49881796690307328</c:v>
                </c:pt>
                <c:pt idx="2">
                  <c:v>0.48404701931150296</c:v>
                </c:pt>
                <c:pt idx="3">
                  <c:v>0.49461298554011907</c:v>
                </c:pt>
                <c:pt idx="4">
                  <c:v>0.48509881836243857</c:v>
                </c:pt>
                <c:pt idx="5">
                  <c:v>0.48068299413590893</c:v>
                </c:pt>
                <c:pt idx="6">
                  <c:v>0.47306598832859492</c:v>
                </c:pt>
                <c:pt idx="7">
                  <c:v>0.4647851512840071</c:v>
                </c:pt>
                <c:pt idx="8">
                  <c:v>0.44905847920923297</c:v>
                </c:pt>
                <c:pt idx="9">
                  <c:v>0.43909577152083962</c:v>
                </c:pt>
                <c:pt idx="10">
                  <c:v>0.41726901706249692</c:v>
                </c:pt>
                <c:pt idx="11">
                  <c:v>0.40315731166912849</c:v>
                </c:pt>
                <c:pt idx="12">
                  <c:v>0.3781672953183936</c:v>
                </c:pt>
                <c:pt idx="13">
                  <c:v>0.34427111350188272</c:v>
                </c:pt>
                <c:pt idx="14">
                  <c:v>0.31313614615050023</c:v>
                </c:pt>
                <c:pt idx="15">
                  <c:v>0.27362934749924828</c:v>
                </c:pt>
                <c:pt idx="16">
                  <c:v>0.22189885496183206</c:v>
                </c:pt>
                <c:pt idx="17">
                  <c:v>0.1821199220722996</c:v>
                </c:pt>
                <c:pt idx="18">
                  <c:v>0.13803339517625232</c:v>
                </c:pt>
                <c:pt idx="19">
                  <c:v>9.5497953615279671E-2</c:v>
                </c:pt>
                <c:pt idx="20">
                  <c:v>6.5337001375515819E-2</c:v>
                </c:pt>
                <c:pt idx="21">
                  <c:v>5.644090305444887E-2</c:v>
                </c:pt>
                <c:pt idx="22">
                  <c:v>4.5828437132784956E-2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BD-F047-ABAC-CB3C09382BB6}"/>
            </c:ext>
          </c:extLst>
        </c:ser>
        <c:ser>
          <c:idx val="1"/>
          <c:order val="1"/>
          <c:tx>
            <c:strRef>
              <c:f>'年別　年齢別 (2022)'!$EQ$3</c:f>
              <c:strCache>
                <c:ptCount val="1"/>
                <c:pt idx="0">
                  <c:v>妊娠率/総治療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(2022)'!$CG$10:$CG$32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(2022)'!$EQ$10:$EQ$32</c:f>
              <c:numCache>
                <c:formatCode>0.00%</c:formatCode>
                <c:ptCount val="23"/>
                <c:pt idx="0">
                  <c:v>0.2707958228303925</c:v>
                </c:pt>
                <c:pt idx="1">
                  <c:v>0.27920604914933839</c:v>
                </c:pt>
                <c:pt idx="2">
                  <c:v>0.27283483199242781</c:v>
                </c:pt>
                <c:pt idx="3">
                  <c:v>0.28558565932716706</c:v>
                </c:pt>
                <c:pt idx="4">
                  <c:v>0.28386978338024721</c:v>
                </c:pt>
                <c:pt idx="5">
                  <c:v>0.2848091564048848</c:v>
                </c:pt>
                <c:pt idx="6">
                  <c:v>0.2812597304390374</c:v>
                </c:pt>
                <c:pt idx="7">
                  <c:v>0.28033585093739216</c:v>
                </c:pt>
                <c:pt idx="8">
                  <c:v>0.27052561543579506</c:v>
                </c:pt>
                <c:pt idx="9">
                  <c:v>0.2624800168913824</c:v>
                </c:pt>
                <c:pt idx="10">
                  <c:v>0.24814316626703317</c:v>
                </c:pt>
                <c:pt idx="11">
                  <c:v>0.23717583163611677</c:v>
                </c:pt>
                <c:pt idx="12">
                  <c:v>0.21602027883396704</c:v>
                </c:pt>
                <c:pt idx="13">
                  <c:v>0.19017142857142857</c:v>
                </c:pt>
                <c:pt idx="14">
                  <c:v>0.16779712374426031</c:v>
                </c:pt>
                <c:pt idx="15">
                  <c:v>0.13435369964812127</c:v>
                </c:pt>
                <c:pt idx="16">
                  <c:v>0.10090031456774054</c:v>
                </c:pt>
                <c:pt idx="17">
                  <c:v>8.4558946698381862E-2</c:v>
                </c:pt>
                <c:pt idx="18">
                  <c:v>5.6295399515738496E-2</c:v>
                </c:pt>
                <c:pt idx="19">
                  <c:v>3.6499068901303541E-2</c:v>
                </c:pt>
                <c:pt idx="20">
                  <c:v>2.36937273974311E-2</c:v>
                </c:pt>
                <c:pt idx="21">
                  <c:v>1.8714222809335095E-2</c:v>
                </c:pt>
                <c:pt idx="22">
                  <c:v>1.5228426395939087E-2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BD-F047-ABAC-CB3C09382BB6}"/>
            </c:ext>
          </c:extLst>
        </c:ser>
        <c:ser>
          <c:idx val="2"/>
          <c:order val="2"/>
          <c:tx>
            <c:strRef>
              <c:f>'年別　年齢別 (2022)'!$ER$3</c:f>
              <c:strCache>
                <c:ptCount val="1"/>
                <c:pt idx="0">
                  <c:v>生産率/総治療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(2022)'!$CG$10:$CG$32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(2022)'!$ER$10:$ER$32</c:f>
              <c:numCache>
                <c:formatCode>0.00%</c:formatCode>
                <c:ptCount val="23"/>
                <c:pt idx="0">
                  <c:v>0.21714079942383868</c:v>
                </c:pt>
                <c:pt idx="1">
                  <c:v>0.22551984877126655</c:v>
                </c:pt>
                <c:pt idx="2">
                  <c:v>0.22113109323237104</c:v>
                </c:pt>
                <c:pt idx="3">
                  <c:v>0.2317262830482115</c:v>
                </c:pt>
                <c:pt idx="4">
                  <c:v>0.22592093990943582</c:v>
                </c:pt>
                <c:pt idx="5">
                  <c:v>0.22558888150835421</c:v>
                </c:pt>
                <c:pt idx="6">
                  <c:v>0.21969663271206796</c:v>
                </c:pt>
                <c:pt idx="7">
                  <c:v>0.21868650078595253</c:v>
                </c:pt>
                <c:pt idx="8">
                  <c:v>0.20851630073186958</c:v>
                </c:pt>
                <c:pt idx="9">
                  <c:v>0.19781015292733689</c:v>
                </c:pt>
                <c:pt idx="10">
                  <c:v>0.18337329668401661</c:v>
                </c:pt>
                <c:pt idx="11">
                  <c:v>0.17202987101154107</c:v>
                </c:pt>
                <c:pt idx="12">
                  <c:v>0.15107731305449937</c:v>
                </c:pt>
                <c:pt idx="13">
                  <c:v>0.12685714285714286</c:v>
                </c:pt>
                <c:pt idx="14">
                  <c:v>0.10759154371489173</c:v>
                </c:pt>
                <c:pt idx="15">
                  <c:v>7.9947833362041393E-2</c:v>
                </c:pt>
                <c:pt idx="16">
                  <c:v>5.3888708102831112E-2</c:v>
                </c:pt>
                <c:pt idx="17">
                  <c:v>4.1743441991356496E-2</c:v>
                </c:pt>
                <c:pt idx="18">
                  <c:v>2.5625504439063761E-2</c:v>
                </c:pt>
                <c:pt idx="19">
                  <c:v>1.4674115456238361E-2</c:v>
                </c:pt>
                <c:pt idx="20">
                  <c:v>9.6021947873799734E-3</c:v>
                </c:pt>
                <c:pt idx="21">
                  <c:v>6.3848524878907971E-3</c:v>
                </c:pt>
                <c:pt idx="22">
                  <c:v>6.247559547051933E-3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BD-F047-ABAC-CB3C09382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01584"/>
        <c:axId val="909004976"/>
      </c:lineChart>
      <c:lineChart>
        <c:grouping val="standard"/>
        <c:varyColors val="0"/>
        <c:ser>
          <c:idx val="3"/>
          <c:order val="3"/>
          <c:tx>
            <c:strRef>
              <c:f>'年別　年齢別 (2022)'!$ES$3</c:f>
              <c:strCache>
                <c:ptCount val="1"/>
                <c:pt idx="0">
                  <c:v>流産率/総妊娠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(2022)'!$CG$10:$CG$32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(2022)'!$ES$10:$ES$32</c:f>
              <c:numCache>
                <c:formatCode>0.00%</c:formatCode>
                <c:ptCount val="23"/>
                <c:pt idx="0">
                  <c:v>0.16223404255319149</c:v>
                </c:pt>
                <c:pt idx="1">
                  <c:v>0.15978334461746785</c:v>
                </c:pt>
                <c:pt idx="2">
                  <c:v>0.15828274067649609</c:v>
                </c:pt>
                <c:pt idx="3">
                  <c:v>0.16021782745772428</c:v>
                </c:pt>
                <c:pt idx="4">
                  <c:v>0.17891787023065317</c:v>
                </c:pt>
                <c:pt idx="5">
                  <c:v>0.17940437746681018</c:v>
                </c:pt>
                <c:pt idx="6">
                  <c:v>0.18994148347303494</c:v>
                </c:pt>
                <c:pt idx="7">
                  <c:v>0.19023522975929977</c:v>
                </c:pt>
                <c:pt idx="8">
                  <c:v>0.20019675356615838</c:v>
                </c:pt>
                <c:pt idx="9">
                  <c:v>0.21454837968283152</c:v>
                </c:pt>
                <c:pt idx="10">
                  <c:v>0.22861183125147302</c:v>
                </c:pt>
                <c:pt idx="11">
                  <c:v>0.24479047400961759</c:v>
                </c:pt>
                <c:pt idx="12">
                  <c:v>0.26871626378784325</c:v>
                </c:pt>
                <c:pt idx="13">
                  <c:v>0.30252403846153847</c:v>
                </c:pt>
                <c:pt idx="14">
                  <c:v>0.32560077788581748</c:v>
                </c:pt>
                <c:pt idx="15">
                  <c:v>0.37490842490842491</c:v>
                </c:pt>
                <c:pt idx="16">
                  <c:v>0.43152010320361212</c:v>
                </c:pt>
                <c:pt idx="17">
                  <c:v>0.47305863708399365</c:v>
                </c:pt>
                <c:pt idx="18">
                  <c:v>0.51702508960573479</c:v>
                </c:pt>
                <c:pt idx="19">
                  <c:v>0.5714285714285714</c:v>
                </c:pt>
                <c:pt idx="20">
                  <c:v>0.59473684210526312</c:v>
                </c:pt>
                <c:pt idx="21">
                  <c:v>0.6470588235294118</c:v>
                </c:pt>
                <c:pt idx="22">
                  <c:v>0.5641025641025641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BD-F047-ABAC-CB3C09382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11760"/>
        <c:axId val="909008368"/>
      </c:lineChart>
      <c:catAx>
        <c:axId val="90900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年齢（歳）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09004976"/>
        <c:crosses val="autoZero"/>
        <c:auto val="1"/>
        <c:lblAlgn val="ctr"/>
        <c:lblOffset val="100"/>
        <c:noMultiLvlLbl val="0"/>
      </c:catAx>
      <c:valAx>
        <c:axId val="909004976"/>
        <c:scaling>
          <c:orientation val="minMax"/>
          <c:max val="0.5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妊娠率・生産率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909001584"/>
        <c:crosses val="autoZero"/>
        <c:crossBetween val="between"/>
      </c:valAx>
      <c:valAx>
        <c:axId val="909008368"/>
        <c:scaling>
          <c:orientation val="minMax"/>
          <c:max val="0.9"/>
        </c:scaling>
        <c:delete val="0"/>
        <c:axPos val="r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流産率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909011760"/>
        <c:crosses val="max"/>
        <c:crossBetween val="between"/>
      </c:valAx>
      <c:catAx>
        <c:axId val="909011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90083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3616755994189567"/>
          <c:y val="6.2155987563701429E-2"/>
          <c:w val="0.12578032235999842"/>
          <c:h val="0.28520920760611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161373139311127E-2"/>
          <c:y val="3.2745591939546598E-2"/>
          <c:w val="0.82047562986882461"/>
          <c:h val="0.85814435034411596"/>
        </c:manualLayout>
      </c:layout>
      <c:lineChart>
        <c:grouping val="standard"/>
        <c:varyColors val="0"/>
        <c:ser>
          <c:idx val="0"/>
          <c:order val="0"/>
          <c:tx>
            <c:strRef>
              <c:f>'年別　年齢別 (2022)'!$EP$3</c:f>
              <c:strCache>
                <c:ptCount val="1"/>
                <c:pt idx="0">
                  <c:v>妊娠率/総ET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(2022)'!$CG$10:$CG$32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(2022)'!$EP$10:$EP$32</c:f>
              <c:numCache>
                <c:formatCode>0.00%</c:formatCode>
                <c:ptCount val="23"/>
                <c:pt idx="0">
                  <c:v>0.49900464499004643</c:v>
                </c:pt>
                <c:pt idx="1">
                  <c:v>0.49881796690307328</c:v>
                </c:pt>
                <c:pt idx="2">
                  <c:v>0.48404701931150296</c:v>
                </c:pt>
                <c:pt idx="3">
                  <c:v>0.49461298554011907</c:v>
                </c:pt>
                <c:pt idx="4">
                  <c:v>0.48509881836243857</c:v>
                </c:pt>
                <c:pt idx="5">
                  <c:v>0.48068299413590893</c:v>
                </c:pt>
                <c:pt idx="6">
                  <c:v>0.47306598832859492</c:v>
                </c:pt>
                <c:pt idx="7">
                  <c:v>0.4647851512840071</c:v>
                </c:pt>
                <c:pt idx="8">
                  <c:v>0.44905847920923297</c:v>
                </c:pt>
                <c:pt idx="9">
                  <c:v>0.43909577152083962</c:v>
                </c:pt>
                <c:pt idx="10">
                  <c:v>0.41726901706249692</c:v>
                </c:pt>
                <c:pt idx="11">
                  <c:v>0.40315731166912849</c:v>
                </c:pt>
                <c:pt idx="12">
                  <c:v>0.3781672953183936</c:v>
                </c:pt>
                <c:pt idx="13">
                  <c:v>0.34427111350188272</c:v>
                </c:pt>
                <c:pt idx="14">
                  <c:v>0.31313614615050023</c:v>
                </c:pt>
                <c:pt idx="15">
                  <c:v>0.27362934749924828</c:v>
                </c:pt>
                <c:pt idx="16">
                  <c:v>0.22189885496183206</c:v>
                </c:pt>
                <c:pt idx="17">
                  <c:v>0.1821199220722996</c:v>
                </c:pt>
                <c:pt idx="18">
                  <c:v>0.13803339517625232</c:v>
                </c:pt>
                <c:pt idx="19">
                  <c:v>9.5497953615279671E-2</c:v>
                </c:pt>
                <c:pt idx="20">
                  <c:v>6.5337001375515819E-2</c:v>
                </c:pt>
                <c:pt idx="21">
                  <c:v>5.644090305444887E-2</c:v>
                </c:pt>
                <c:pt idx="22">
                  <c:v>4.5828437132784956E-2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85-4245-8474-FA4EBB522935}"/>
            </c:ext>
          </c:extLst>
        </c:ser>
        <c:ser>
          <c:idx val="1"/>
          <c:order val="1"/>
          <c:tx>
            <c:strRef>
              <c:f>'年別　年齢別 (2022)'!$EQ$3</c:f>
              <c:strCache>
                <c:ptCount val="1"/>
                <c:pt idx="0">
                  <c:v>妊娠率/総治療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(2022)'!$CG$10:$CG$32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(2022)'!$EQ$10:$EQ$32</c:f>
              <c:numCache>
                <c:formatCode>0.00%</c:formatCode>
                <c:ptCount val="23"/>
                <c:pt idx="0">
                  <c:v>0.2707958228303925</c:v>
                </c:pt>
                <c:pt idx="1">
                  <c:v>0.27920604914933839</c:v>
                </c:pt>
                <c:pt idx="2">
                  <c:v>0.27283483199242781</c:v>
                </c:pt>
                <c:pt idx="3">
                  <c:v>0.28558565932716706</c:v>
                </c:pt>
                <c:pt idx="4">
                  <c:v>0.28386978338024721</c:v>
                </c:pt>
                <c:pt idx="5">
                  <c:v>0.2848091564048848</c:v>
                </c:pt>
                <c:pt idx="6">
                  <c:v>0.2812597304390374</c:v>
                </c:pt>
                <c:pt idx="7">
                  <c:v>0.28033585093739216</c:v>
                </c:pt>
                <c:pt idx="8">
                  <c:v>0.27052561543579506</c:v>
                </c:pt>
                <c:pt idx="9">
                  <c:v>0.2624800168913824</c:v>
                </c:pt>
                <c:pt idx="10">
                  <c:v>0.24814316626703317</c:v>
                </c:pt>
                <c:pt idx="11">
                  <c:v>0.23717583163611677</c:v>
                </c:pt>
                <c:pt idx="12">
                  <c:v>0.21602027883396704</c:v>
                </c:pt>
                <c:pt idx="13">
                  <c:v>0.19017142857142857</c:v>
                </c:pt>
                <c:pt idx="14">
                  <c:v>0.16779712374426031</c:v>
                </c:pt>
                <c:pt idx="15">
                  <c:v>0.13435369964812127</c:v>
                </c:pt>
                <c:pt idx="16">
                  <c:v>0.10090031456774054</c:v>
                </c:pt>
                <c:pt idx="17">
                  <c:v>8.4558946698381862E-2</c:v>
                </c:pt>
                <c:pt idx="18">
                  <c:v>5.6295399515738496E-2</c:v>
                </c:pt>
                <c:pt idx="19">
                  <c:v>3.6499068901303541E-2</c:v>
                </c:pt>
                <c:pt idx="20">
                  <c:v>2.36937273974311E-2</c:v>
                </c:pt>
                <c:pt idx="21">
                  <c:v>1.8714222809335095E-2</c:v>
                </c:pt>
                <c:pt idx="22">
                  <c:v>1.5228426395939087E-2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85-4245-8474-FA4EBB522935}"/>
            </c:ext>
          </c:extLst>
        </c:ser>
        <c:ser>
          <c:idx val="2"/>
          <c:order val="2"/>
          <c:tx>
            <c:strRef>
              <c:f>'年別　年齢別 (2022)'!$ER$3</c:f>
              <c:strCache>
                <c:ptCount val="1"/>
                <c:pt idx="0">
                  <c:v>生産率/総治療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(2022)'!$CG$10:$CG$32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(2022)'!$ER$10:$ER$32</c:f>
              <c:numCache>
                <c:formatCode>0.00%</c:formatCode>
                <c:ptCount val="23"/>
                <c:pt idx="0">
                  <c:v>0.21714079942383868</c:v>
                </c:pt>
                <c:pt idx="1">
                  <c:v>0.22551984877126655</c:v>
                </c:pt>
                <c:pt idx="2">
                  <c:v>0.22113109323237104</c:v>
                </c:pt>
                <c:pt idx="3">
                  <c:v>0.2317262830482115</c:v>
                </c:pt>
                <c:pt idx="4">
                  <c:v>0.22592093990943582</c:v>
                </c:pt>
                <c:pt idx="5">
                  <c:v>0.22558888150835421</c:v>
                </c:pt>
                <c:pt idx="6">
                  <c:v>0.21969663271206796</c:v>
                </c:pt>
                <c:pt idx="7">
                  <c:v>0.21868650078595253</c:v>
                </c:pt>
                <c:pt idx="8">
                  <c:v>0.20851630073186958</c:v>
                </c:pt>
                <c:pt idx="9">
                  <c:v>0.19781015292733689</c:v>
                </c:pt>
                <c:pt idx="10">
                  <c:v>0.18337329668401661</c:v>
                </c:pt>
                <c:pt idx="11">
                  <c:v>0.17202987101154107</c:v>
                </c:pt>
                <c:pt idx="12">
                  <c:v>0.15107731305449937</c:v>
                </c:pt>
                <c:pt idx="13">
                  <c:v>0.12685714285714286</c:v>
                </c:pt>
                <c:pt idx="14">
                  <c:v>0.10759154371489173</c:v>
                </c:pt>
                <c:pt idx="15">
                  <c:v>7.9947833362041393E-2</c:v>
                </c:pt>
                <c:pt idx="16">
                  <c:v>5.3888708102831112E-2</c:v>
                </c:pt>
                <c:pt idx="17">
                  <c:v>4.1743441991356496E-2</c:v>
                </c:pt>
                <c:pt idx="18">
                  <c:v>2.5625504439063761E-2</c:v>
                </c:pt>
                <c:pt idx="19">
                  <c:v>1.4674115456238361E-2</c:v>
                </c:pt>
                <c:pt idx="20">
                  <c:v>9.6021947873799734E-3</c:v>
                </c:pt>
                <c:pt idx="21">
                  <c:v>6.3848524878907971E-3</c:v>
                </c:pt>
                <c:pt idx="22">
                  <c:v>6.247559547051933E-3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85-4245-8474-FA4EBB522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01584"/>
        <c:axId val="909004976"/>
      </c:lineChart>
      <c:lineChart>
        <c:grouping val="standard"/>
        <c:varyColors val="0"/>
        <c:ser>
          <c:idx val="3"/>
          <c:order val="3"/>
          <c:tx>
            <c:strRef>
              <c:f>'年別　年齢別 (2022)'!$ES$3</c:f>
              <c:strCache>
                <c:ptCount val="1"/>
                <c:pt idx="0">
                  <c:v>流産率/総妊娠</c:v>
                </c:pt>
              </c:strCache>
            </c:strRef>
          </c:tx>
          <c:marker>
            <c:symbol val="circle"/>
            <c:size val="9"/>
          </c:marker>
          <c:cat>
            <c:numRef>
              <c:f>'年別　年齢別 (2022)'!$CG$10:$CG$32</c:f>
              <c:numCache>
                <c:formatCode>General</c:formatCode>
                <c:ptCount val="23"/>
                <c:pt idx="0">
                  <c:v>26</c:v>
                </c:pt>
                <c:pt idx="1">
                  <c:v>27</c:v>
                </c:pt>
                <c:pt idx="2">
                  <c:v>28</c:v>
                </c:pt>
                <c:pt idx="3">
                  <c:v>29</c:v>
                </c:pt>
                <c:pt idx="4">
                  <c:v>30</c:v>
                </c:pt>
                <c:pt idx="5">
                  <c:v>31</c:v>
                </c:pt>
                <c:pt idx="6">
                  <c:v>32</c:v>
                </c:pt>
                <c:pt idx="7">
                  <c:v>33</c:v>
                </c:pt>
                <c:pt idx="8">
                  <c:v>34</c:v>
                </c:pt>
                <c:pt idx="9">
                  <c:v>35</c:v>
                </c:pt>
                <c:pt idx="10">
                  <c:v>36</c:v>
                </c:pt>
                <c:pt idx="11">
                  <c:v>37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  <c:pt idx="16">
                  <c:v>42</c:v>
                </c:pt>
                <c:pt idx="17">
                  <c:v>43</c:v>
                </c:pt>
                <c:pt idx="18">
                  <c:v>44</c:v>
                </c:pt>
                <c:pt idx="19">
                  <c:v>45</c:v>
                </c:pt>
                <c:pt idx="20">
                  <c:v>46</c:v>
                </c:pt>
                <c:pt idx="21">
                  <c:v>47</c:v>
                </c:pt>
                <c:pt idx="22">
                  <c:v>48</c:v>
                </c:pt>
              </c:numCache>
            </c:numRef>
          </c:cat>
          <c:val>
            <c:numRef>
              <c:f>'年別　年齢別 (2022)'!$ES$10:$ES$32</c:f>
              <c:numCache>
                <c:formatCode>0.00%</c:formatCode>
                <c:ptCount val="23"/>
                <c:pt idx="0">
                  <c:v>0.16223404255319149</c:v>
                </c:pt>
                <c:pt idx="1">
                  <c:v>0.15978334461746785</c:v>
                </c:pt>
                <c:pt idx="2">
                  <c:v>0.15828274067649609</c:v>
                </c:pt>
                <c:pt idx="3">
                  <c:v>0.16021782745772428</c:v>
                </c:pt>
                <c:pt idx="4">
                  <c:v>0.17891787023065317</c:v>
                </c:pt>
                <c:pt idx="5">
                  <c:v>0.17940437746681018</c:v>
                </c:pt>
                <c:pt idx="6">
                  <c:v>0.18994148347303494</c:v>
                </c:pt>
                <c:pt idx="7">
                  <c:v>0.19023522975929977</c:v>
                </c:pt>
                <c:pt idx="8">
                  <c:v>0.20019675356615838</c:v>
                </c:pt>
                <c:pt idx="9">
                  <c:v>0.21454837968283152</c:v>
                </c:pt>
                <c:pt idx="10">
                  <c:v>0.22861183125147302</c:v>
                </c:pt>
                <c:pt idx="11">
                  <c:v>0.24479047400961759</c:v>
                </c:pt>
                <c:pt idx="12">
                  <c:v>0.26871626378784325</c:v>
                </c:pt>
                <c:pt idx="13">
                  <c:v>0.30252403846153847</c:v>
                </c:pt>
                <c:pt idx="14">
                  <c:v>0.32560077788581748</c:v>
                </c:pt>
                <c:pt idx="15">
                  <c:v>0.37490842490842491</c:v>
                </c:pt>
                <c:pt idx="16">
                  <c:v>0.43152010320361212</c:v>
                </c:pt>
                <c:pt idx="17">
                  <c:v>0.47305863708399365</c:v>
                </c:pt>
                <c:pt idx="18">
                  <c:v>0.51702508960573479</c:v>
                </c:pt>
                <c:pt idx="19">
                  <c:v>0.5714285714285714</c:v>
                </c:pt>
                <c:pt idx="20">
                  <c:v>0.59473684210526312</c:v>
                </c:pt>
                <c:pt idx="21">
                  <c:v>0.6470588235294118</c:v>
                </c:pt>
                <c:pt idx="22">
                  <c:v>0.5641025641025641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85-4245-8474-FA4EBB522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9011760"/>
        <c:axId val="909008368"/>
      </c:lineChart>
      <c:catAx>
        <c:axId val="909001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ja-JP" altLang="en-US"/>
                  <a:t>年齢（歳）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909004976"/>
        <c:crosses val="autoZero"/>
        <c:auto val="1"/>
        <c:lblAlgn val="ctr"/>
        <c:lblOffset val="100"/>
        <c:noMultiLvlLbl val="0"/>
      </c:catAx>
      <c:valAx>
        <c:axId val="909004976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 sz="1000" b="1" i="0" u="none" strike="noStrike" kern="1200" baseline="0">
                    <a:solidFill>
                      <a:prstClr val="black"/>
                    </a:solidFill>
                  </a:rPr>
                  <a:t>妊娠率・生産率・流産率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909001584"/>
        <c:crosses val="autoZero"/>
        <c:crossBetween val="between"/>
      </c:valAx>
      <c:valAx>
        <c:axId val="909008368"/>
        <c:scaling>
          <c:orientation val="minMax"/>
        </c:scaling>
        <c:delete val="1"/>
        <c:axPos val="r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ja-JP" altLang="en-US"/>
                  <a:t>流産率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909011760"/>
        <c:crosses val="max"/>
        <c:crossBetween val="between"/>
      </c:valAx>
      <c:catAx>
        <c:axId val="9090117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0900836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62834962201405209"/>
          <c:y val="8.4754901937628732E-2"/>
          <c:w val="0.15323224261771701"/>
          <c:h val="0.20234673436601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0086D-BF1D-D847-92F1-1136977889A2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49158-2CB4-E94E-8C2C-CA1CB1AD02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588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E4F85-875D-B34B-A8D2-531BB87092C5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3AD04-C895-E64B-98A3-6E66D84609A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42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FE0A-6BF1-3A46-A7F4-06A95DF19B05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C045-D777-1C46-994F-3A8C1CF5C0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8440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2BD7-4A48-E444-A0FE-A0FA85DFBE0B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87915-5EB6-C74F-9752-7F963D1473D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1941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7E856-C146-894F-8DF6-B678B76C7F2E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68597-3A4D-074E-A571-F042AB44DAA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1793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21EA30-E90D-1167-014E-76AF955B0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D9B1526-8B08-3D36-0491-30470D726F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EAE8DEB-3E1A-7933-14F0-0C123A6E5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C27C508-4427-C708-7AA2-5A9F5F730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233A41-B0A7-D126-4DB1-64E1B8075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2062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60F787-14C3-64A3-8705-95C01D791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AB733F-0657-4EE6-10C9-4950120A7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B345A5-0873-69A8-58A2-736B909C9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E5325B-5395-04F4-A618-873132CB1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4A816F-679C-4CF0-45A2-B57C10E1A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894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A9F8C2-1D4C-38B9-A496-60ED5610E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6951E7-A698-F8E2-D0F9-FF8B1A037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EBEC9B-BF04-784F-0640-AA54A2089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79A209-0E30-F920-A895-1B5FD5A09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DF2E49-2F59-7D85-EB92-0288F08E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85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E65693-E8FF-0BF5-9292-FEC747502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B3F981F-DAF3-02E0-0EF8-8FE539A9F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70CDCAD-3C8D-6B04-8C24-8B24EB26A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662CAFA-CDB7-EE5D-0A35-C12C6B7E5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365C15-189D-1239-7D99-098AD86A6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60D21C-E420-10C7-6E7B-FF515406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92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42DAAB-F367-8A50-84E5-B6339F0B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526B5F-66C6-9990-C940-5677BFA5F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95B564B-7173-3C0F-A309-A0761C425A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25BDC66-F7A6-FF50-718E-2FA731FE6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02660D7-A0E6-A7EE-1E43-E9EF36753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46143B5-7261-8857-11E3-0122332FC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85A3B08-211E-6E2D-F31A-2C064672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F7F311B-C721-EFC9-733E-8B5F5024C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903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E2231D-D2B0-3DAC-C5C8-A72CCD33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060C98-B236-47FF-B2CF-175C9B323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37986C5-24B7-749C-6B1D-A33EF33A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ABE592-0EC4-1CF7-E717-9DEA2CD6B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904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A7177CC-237F-4D10-AEBB-B55E4387E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D524F7D-4120-37E8-1684-C439FFC97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1007D8C-28FC-A95C-433E-F72DEFA0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577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3CC623-1845-AA6C-6ED7-15D4EC15F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DD77D2-94CB-FBDA-ED95-91702736D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041CBB-00A6-8BEA-8974-CD4B2FBD39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59B2339-950F-C735-F58C-069F202D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E1495C-A4ED-4851-D3F8-51E495B25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B0D041-8F7C-9A3C-64B3-2980C8EB7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07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C8630-6DC4-0C49-A11D-4D9083514E08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49FC-54CD-DC42-B742-BF1C929D7F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16816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23160F-FC76-F2C4-CBBA-2AE9CA51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992551-A318-5804-7300-F926428DC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247BD81-C967-E148-B95E-08C4DAB4B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72ADAE6-0FB8-F213-A80C-E2C4CD4F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0D8166D-FEBE-AAF2-48B0-55AC4742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21ADB38-9F78-01C4-6132-C6037827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980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CCAF01-AE2D-2A45-D6CB-794F8C097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E826BAC-5818-276E-A3C9-DBFE66867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4785E1-8F6B-72B6-C8CC-EAD25806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D87041-49D7-5710-4A1B-0E69E5D7F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14D37-65C9-9E4F-83A1-CF162A9F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359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721EAF0-D008-E557-DD5F-E68B2A05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BE07D02-2C10-3D82-E6FB-57F78195E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3723B9-720A-DE24-0A46-6149F8BE0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5EBC17-31FB-5F84-259D-3414D1EE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FBE323-DAD9-7669-FD77-CCAE42B12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59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3F58A-833D-F54D-A708-A8B86B89E75B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1EA48-2E13-244B-BD9B-260598D7E2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857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1A33C-982A-3342-9855-962E915C3881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62D8-E750-9342-AB8E-24D7EBCEA38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63931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9AC61-42BE-3A42-A323-6696DEBA05F2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CEEAC-8A3D-5C4D-9046-76DE094A013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3418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185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8E729-5226-504D-9357-C9AF4B7D91B7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7DA4-C412-424A-84CA-95E6B75CD7F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63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6BB4-3801-944D-B8AC-064123C8B319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61749-9D3C-FD4A-A435-2849B8D749F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5840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C5F61-E79F-F44D-AAE9-1E7A61C7F742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26D30-0A7F-8546-A3AA-D42C842C1EA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637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36405-4948-5640-A919-33A6490C3EC9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88235-0BF7-C84A-9E17-A55AD1C7B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075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02167" y="1192214"/>
            <a:ext cx="11370733" cy="5057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B002538D-06BD-3B47-9F27-117B7FA4B943}" type="datetime1">
              <a:rPr lang="ja-JP" altLang="en-US"/>
              <a:pPr>
                <a:defRPr/>
              </a:pPr>
              <a:t>2024/8/31</a:t>
            </a:fld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A4BDDB1A-F396-1045-8199-48308CD65D6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3" name="タイトル プレースホルダー 2">
            <a:extLst>
              <a:ext uri="{FF2B5EF4-FFF2-40B4-BE49-F238E27FC236}">
                <a16:creationId xmlns:a16="http://schemas.microsoft.com/office/drawing/2014/main" id="{AD14CB5F-29B2-B0F8-C935-4F30AC66C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7" name="フッター プレースホルダー 6">
            <a:extLst>
              <a:ext uri="{FF2B5EF4-FFF2-40B4-BE49-F238E27FC236}">
                <a16:creationId xmlns:a16="http://schemas.microsoft.com/office/drawing/2014/main" id="{3DEC3625-1887-7E85-5711-2D304100B4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pic>
        <p:nvPicPr>
          <p:cNvPr id="8" name="図 6" descr="jsog_logo.gif">
            <a:extLst>
              <a:ext uri="{FF2B5EF4-FFF2-40B4-BE49-F238E27FC236}">
                <a16:creationId xmlns:a16="http://schemas.microsoft.com/office/drawing/2014/main" id="{D813AC8D-C197-6812-CE21-CA4B7498438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189663"/>
            <a:ext cx="60801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C3A13F0-E77E-6B8E-8E70-50267A8E4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D857D04-0F1C-7177-F1B2-60D40AAAE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FB84FA-5ACA-1B12-626C-4CA25D381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E1A2D-3EDB-B147-A905-C4EDEE489B99}" type="datetimeFigureOut">
              <a:rPr kumimoji="1" lang="ja-JP" altLang="en-US" smtClean="0"/>
              <a:t>2024/8/31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B995A1-16B7-0398-2850-CB129EE1A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6E2E57-DF4F-E5F4-24DC-0E7710F18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18F34-A397-B14C-ADB0-8F0D3CAC2F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7995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3F8DF-A7CA-C6B7-1D59-956AD4AF7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044281"/>
            <a:ext cx="8229600" cy="831850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2022</a:t>
            </a:r>
            <a:r>
              <a:rPr lang="ja-JP" altLang="en-US"/>
              <a:t>年</a:t>
            </a:r>
            <a:br>
              <a:rPr lang="en-US" altLang="ja-JP" dirty="0"/>
            </a:br>
            <a:r>
              <a:rPr lang="ja-JP" altLang="en-US" sz="4000"/>
              <a:t>体外受精・胚移植等の臨床実施成績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370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463B829-2223-FE44-BD32-FC1C5C688020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9943943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26657990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8339829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5468213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9978219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826745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4653926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23626237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018976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2673387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6162111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4562557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5135525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0044315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6134891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182418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716900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3817971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606918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5203003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248552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63547495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433941977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2007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30809828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146229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875652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30795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789166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66562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049427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875888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3955102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342611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838210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32270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41806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44154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579558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453060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258691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16577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94271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352347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693268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545459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976052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665593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173886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012737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293092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028186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18982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468570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97796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893813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491244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941771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79983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779903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00788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81442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179113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679796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380462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744306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8546536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790467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0254816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52593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021979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43049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741064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07372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8640529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112,459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62,259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61,813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60,294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34,031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45,478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43,589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161,992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04559957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512093D8-A515-FFF3-D266-72E714AAA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2007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5285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879D0E8-C2A6-EE4B-A7EC-0F23150FBD9D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166628312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5072013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7843566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3400699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007496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355343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966128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9999915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880417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5995703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962213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9004396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2409488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2947970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236436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0142675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161297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487589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6439625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124835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53798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73037538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7915758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2008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0197213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15871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55433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826060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264913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057485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29831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9645334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820371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978213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3443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034375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1207024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723961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639960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857218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46694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44144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2356605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286161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35968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571556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083409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77073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53547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96263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122246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058505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767570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193651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8565709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726375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568282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8682987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602294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9682648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200241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105815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16250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44832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113640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830090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291941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2899506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42206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260896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101620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137258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4419929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252116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946859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126,898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57,775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190,364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30458800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F7B90899-E772-DCE3-2773-14B61A7C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2008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62862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221B33E2-03CD-974D-BB78-3A104FDC9898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189420495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6941438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903684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98953730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2554946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0100402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329900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958602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0339388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1088782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86118965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7457220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3481808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6308006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800996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1078520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518219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8666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872336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5805716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711149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0826351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3704376106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2009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3665034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2118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876293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319171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195789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580120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07656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109175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467865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625242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99298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687402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278536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677376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695008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0269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56003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235208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08726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46770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80525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037409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149875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297138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753303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15,938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0593466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738709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32370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01869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61716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010908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937562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261833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826587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428560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057820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305099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597097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514363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185047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7871466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34867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657865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442438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47345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626686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805134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442048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288283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4921520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26531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63,732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73,923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16,405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213,793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28419093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FD0C7AD3-6311-7CF4-E2A4-561F43C5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2009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527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87A215F-7F68-094A-847C-BF21D5B28E03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40179657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92033790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9853551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573613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5130174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373484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97745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9962049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4592664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8978182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006751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712647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13620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1584301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468973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7853839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4760795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4445131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618980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12435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4289640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51574896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4125769735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2010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962595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895341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906470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703134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913514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4623729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2403123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2567301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565720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65461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531120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425152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07946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99451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50492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8370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772465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129703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109312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33424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6603818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3000084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49954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213348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337837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59710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665441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18,890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743739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959536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133788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18,729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84756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076798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216584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06060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4329782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1931899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437104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448914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107730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317212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928568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458136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2784150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299438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9067903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582469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197906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394354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594643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855493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912715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158,391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65,077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90,677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83,770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81,300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242,161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42634859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9B7F1FA7-1991-97FD-1863-23EC61951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2010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61560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403551EA-0323-7A4B-BBB0-EC3D5C716EA1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248610321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89918427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3704964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060349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5347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9589863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8139768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0253751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878573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5199927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6071097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801367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586301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664192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3147363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5924233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022981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204507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8071971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6544403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9833109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787075423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250909200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2011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1581290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381213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965870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674833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367661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218503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645067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065062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115395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851078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532832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494484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5287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251325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1977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408588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7410802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5005573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497387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862243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5278007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97050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4066631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757233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652508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17,399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174184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567781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407720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21,764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3307586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553674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31640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796303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18,378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741255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15,598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453361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456574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783323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155311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6178232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780478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590939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563719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519788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833254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8984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1745297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80288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4329325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957264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925875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388049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102689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173,895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100,518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95,764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92,782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21,608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269,659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7658305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E7070031-650B-92FB-4523-9C9BE900B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2011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71552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7C14F44A-2764-574D-8842-80887B9970E5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270170641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220591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544920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509261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587897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489343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9853392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08973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4056447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3430168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92329515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5465808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116974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2188215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4626028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2166047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7057056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8689457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1624788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593159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673532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50523374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463848309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2012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9604841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662559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053396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468060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691380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471791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708617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006671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8179016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207787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420723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697257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181182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4093610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155203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662884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808994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886171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0474092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01502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32847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335580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22208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14815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8998558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485658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030271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99933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009344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18,260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28,897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39726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18,008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28,316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18899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4956724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447808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071875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433101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6,955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1825890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126625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261644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5748742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344693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106877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846530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178480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759494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863459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998548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2001043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791323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378779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132995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771576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207,337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70,522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9,865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40,829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7,947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119,089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116,176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326,426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83053761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E968A5F4-8734-85D3-7CFA-0D990CC51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2012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54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B193CE4-BC52-E047-A541-D0FC191DCC0E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377669955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29252069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9134216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4877789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8833630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5243158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4308371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8663925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19627931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737724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234275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5524161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32779059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4463192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0416669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2211709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9229233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422542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7758698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5899984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76975679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71330698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3197560307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2013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57763279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683248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708767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760185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767202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03412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936771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224639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013713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214828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164666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4447787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06789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080739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374144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063655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177192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7547972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1043247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7039704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6149283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195683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820973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112991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0460571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22,618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416463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1782300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397565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0703774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20,121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19,679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12,805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33,185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759534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33,543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525883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19,663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837435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27,625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280079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24765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7,579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222947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9659474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429084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125206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581219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2786140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589634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380555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474069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348460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6768236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775349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3343499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5781617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375423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1792126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866797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227,429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221,975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71,314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137,479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141,335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138,249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45,392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368,764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69795263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A9EAA345-977D-1743-2EA9-5D35B1B1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2013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1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D737C79-8D37-EB45-8CDC-EEE9B881F051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35365035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0126333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01063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0085000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1062285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8498625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6857162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8136097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990414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3160123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02131144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8402558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6187095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920688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2521033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426539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2967994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97189114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307517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5472879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7891694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2767929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3230248142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2014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94037655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676763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6129368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045840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276611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45081010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726928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370416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146689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998639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461854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7496991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707628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0178648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082357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4071045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948001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295735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335423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630360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757318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627102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13,146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1676409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24624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19,954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392703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007320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11,746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829059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9,074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28,385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013437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17,528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17,217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13,060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30,588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006153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20,839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20,472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7148633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13,387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13,164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36,366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256446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34,687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48793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30,473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381113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17,449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24,893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7905895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17,600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740228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193454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558090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911345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688106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20614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002475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413164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1447154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801425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8266399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18267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981887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20080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196630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092344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0634218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236,516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231,285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71,851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15,092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144,247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141,888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157,229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153,977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51,458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35,596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36,595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393,745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44435616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3EEE27A1-5BF0-4C3C-3CA7-3F20BCFB6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2014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1788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6E8EE466-7DE8-C447-824D-93F2DEFE82FD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114322527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0131320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7469046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3004223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9292387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32561190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0752230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59844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0173608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23286406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972498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6162796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7949728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5325988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1988963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87745496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5177222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0507020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2662839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8120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5797407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981078537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344616123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2015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94665938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980844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3753691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7055360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73226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169051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6882643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4944246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700110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686103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249219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088076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867544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33508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453665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7334801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4301745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912329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649803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6,787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39550258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55247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12,072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523057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029730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1425287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20,988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8097980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1990963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8,653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26,663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179836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15,917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29,958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490839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17,816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10,856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10,735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32,641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406652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21,267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15,403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36,670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677119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22,751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15,704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15,388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6077317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23,947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6,602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14,967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38,383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6297563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23,029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22,517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35,406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156577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8,766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27,936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024057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14,390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13,983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20,080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65648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8,589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11,641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533739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887179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340454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3975987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6632876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75589140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8907952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230648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146501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9418549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941379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451145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56687271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05480363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562131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0103994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249,411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244,718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70,254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14,647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10,105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10,394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155,797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153,639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41,396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174,740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171,495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56,888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39,468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15,028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40,611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424,151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81182587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2A7F218C-8035-4787-9235-E8879258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2015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74496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F8851513-5010-2049-B430-D6E75267E988}"/>
              </a:ext>
            </a:extLst>
          </p:cNvPr>
          <p:cNvGraphicFramePr>
            <a:graphicFrameLocks noGrp="1"/>
          </p:cNvGraphicFramePr>
          <p:nvPr/>
        </p:nvGraphicFramePr>
        <p:xfrm>
          <a:off x="2319338" y="900113"/>
          <a:ext cx="7552336" cy="50577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138">
                  <a:extLst>
                    <a:ext uri="{9D8B030D-6E8A-4147-A177-3AD203B41FA5}">
                      <a16:colId xmlns:a16="http://schemas.microsoft.com/office/drawing/2014/main" val="286887581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3964003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2103070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56116417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632367419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6381068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05962474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65625858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506538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26093096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1087023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87935817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44651756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895190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048157458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484888492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4171401923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3619575905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407872804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137552821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762389790"/>
                    </a:ext>
                  </a:extLst>
                </a:gridCol>
                <a:gridCol w="331671">
                  <a:extLst>
                    <a:ext uri="{9D8B030D-6E8A-4147-A177-3AD203B41FA5}">
                      <a16:colId xmlns:a16="http://schemas.microsoft.com/office/drawing/2014/main" val="2624251482"/>
                    </a:ext>
                  </a:extLst>
                </a:gridCol>
                <a:gridCol w="333107">
                  <a:extLst>
                    <a:ext uri="{9D8B030D-6E8A-4147-A177-3AD203B41FA5}">
                      <a16:colId xmlns:a16="http://schemas.microsoft.com/office/drawing/2014/main" val="1969962430"/>
                    </a:ext>
                  </a:extLst>
                </a:gridCol>
              </a:tblGrid>
              <a:tr h="9726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ja-JP" sz="500" u="none" strike="noStrike">
                          <a:effectLst/>
                        </a:rPr>
                        <a:t>2016</a:t>
                      </a:r>
                      <a:r>
                        <a:rPr lang="ja-JP" altLang="en-US" sz="500" u="none" strike="noStrike">
                          <a:effectLst/>
                        </a:rPr>
                        <a:t>年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gridSpan="14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凍結周期（凍結胚、凍結卵を含む）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253419457"/>
                  </a:ext>
                </a:extLst>
              </a:tr>
              <a:tr h="9726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全新鮮周期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 dirty="0">
                          <a:effectLst/>
                        </a:rPr>
                        <a:t>ICSI</a:t>
                      </a:r>
                      <a:r>
                        <a:rPr lang="ja-JP" altLang="en-US" sz="500" u="none" strike="noStrike">
                          <a:effectLst/>
                        </a:rPr>
                        <a:t>周期</a:t>
                      </a:r>
                      <a:r>
                        <a:rPr lang="en-US" altLang="ja-JP" sz="500" u="none" strike="noStrike" dirty="0">
                          <a:effectLst/>
                        </a:rPr>
                        <a:t>(</a:t>
                      </a:r>
                      <a:r>
                        <a:rPr lang="ja-JP" altLang="en-US" sz="500" u="none" strike="noStrike">
                          <a:effectLst/>
                        </a:rPr>
                        <a:t>新鮮周期に含まれる）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sz="500" u="none" strike="noStrike">
                          <a:effectLst/>
                        </a:rPr>
                        <a:t>FET</a:t>
                      </a:r>
                      <a:endParaRPr lang="en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7449827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年齢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採卵数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　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移植数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妊娠数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流産数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出生児数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500" u="none" strike="noStrike">
                          <a:effectLst/>
                        </a:rPr>
                        <a:t>合計登録数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471122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7975572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8743876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80198134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9650356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5108431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59126854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12450578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65551310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8673040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8595916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1837991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16199295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6680297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107254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93735965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9860784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3,561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7,139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752500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10,020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443420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6,505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12,951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57433802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674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8,010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2,801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8101452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9,382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9,584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18,966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52064423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6,844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1,870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11,065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22,690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7197277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12,826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7,750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7,688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2,114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12,411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25,444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798593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14,413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4,173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8,926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13,710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13,494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5,288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28,303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9061363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16,182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4,496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9,665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15,013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4,154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31,195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670556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18,694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11,318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16,039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15,736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5,546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34,733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0665333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21,720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21,359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13,343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16,957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16,623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5,491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3,744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38,677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7049238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23,205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22,792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5,945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14,276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16,547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16,223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4,691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3,007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39,752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2128383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23,696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23,275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5,781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14,792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14,593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15,190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3,929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2,320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39,219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907578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24,218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23,706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5,685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15,499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15,268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3,442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13,523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2,794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1,243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1,458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38,048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83294075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19,031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18,582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12,380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9,980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9,754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29,011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25417085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14,017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13,648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2,687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9,286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6,136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20,313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56062291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8,891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6,358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6,241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1,117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3,348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12,560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69764349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4,832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4,709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830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3,483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1,605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1,559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6,437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9016709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2,634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2,547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1,859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784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3,418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82542909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1,321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1,000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347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339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1,716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39768674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463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729852180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290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2624040347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85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107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0325495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43551680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38473409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23726021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453183314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3452342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4093621872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3192380311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30564988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1775039856"/>
                  </a:ext>
                </a:extLst>
              </a:tr>
              <a:tr h="9726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500" u="none" strike="noStrike">
                          <a:effectLst/>
                        </a:rPr>
                        <a:t>合計</a:t>
                      </a:r>
                      <a:endParaRPr lang="ja-JP" altLang="en-US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255,828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251,399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64,497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13,227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9,159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3,531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9,432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161,262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159,214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38,315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7,324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5,022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1,999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5,166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191,962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188,338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62,749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43,345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16,640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>
                          <a:effectLst/>
                        </a:rPr>
                        <a:t>44,678</a:t>
                      </a:r>
                      <a:endParaRPr lang="en-US" altLang="ja-JP" sz="5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500" u="none" strike="noStrike" dirty="0">
                          <a:effectLst/>
                        </a:rPr>
                        <a:t>447,790</a:t>
                      </a:r>
                      <a:endParaRPr lang="en-US" altLang="ja-JP" sz="5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34" charset="-128"/>
                        <a:ea typeface="游ゴシック" panose="020B0400000000000000" pitchFamily="34" charset="-128"/>
                      </a:endParaRPr>
                    </a:p>
                  </a:txBody>
                  <a:tcPr marL="4291" marR="4291" marT="4291" marB="0" anchor="ctr"/>
                </a:tc>
                <a:extLst>
                  <a:ext uri="{0D108BD9-81ED-4DB2-BD59-A6C34878D82A}">
                    <a16:rowId xmlns:a16="http://schemas.microsoft.com/office/drawing/2014/main" val="922634033"/>
                  </a:ext>
                </a:extLst>
              </a:tr>
            </a:tbl>
          </a:graphicData>
        </a:graphic>
      </p:graphicFrame>
      <p:sp>
        <p:nvSpPr>
          <p:cNvPr id="3" name="タイトル 2">
            <a:extLst>
              <a:ext uri="{FF2B5EF4-FFF2-40B4-BE49-F238E27FC236}">
                <a16:creationId xmlns:a16="http://schemas.microsoft.com/office/drawing/2014/main" id="{70B2B830-8CEC-5B75-19E4-F1117A8DD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2016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0506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827072-B046-C441-6743-8E837458C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Yu Gothic" charset="-128"/>
                <a:ea typeface="Yu Gothic" charset="-128"/>
                <a:cs typeface="Yu Gothic" charset="-128"/>
              </a:rPr>
              <a:t>年別　治療周期数</a:t>
            </a:r>
            <a:endParaRPr kumimoji="1"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35C9FC8E-A38F-45D0-BF84-7AD99DC17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341472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6456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2017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982097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21070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22910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245205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56880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198985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195559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9963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2018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5066796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14453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14460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158859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79496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29569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17681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510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2019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586125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15639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20641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242898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239348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123690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74911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78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2020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2932872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15982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15532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18689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19973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15957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12492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234615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130227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32423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151732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150082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211914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76196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54040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18906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415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2021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183023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12843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7791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18738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18491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1868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19746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12666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19677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10046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18907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1875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21449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22820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15149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18039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12716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4414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258712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255560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170350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168659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86992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19740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239428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236211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87174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62853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21637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5232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3F39E8-13BD-6863-F426-2481FCB5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2022</a:t>
            </a:r>
            <a:endParaRPr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61777D4C-0493-7D1A-B49D-586D08FC3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944324"/>
              </p:ext>
            </p:extLst>
          </p:nvPr>
        </p:nvGraphicFramePr>
        <p:xfrm>
          <a:off x="609598" y="1168416"/>
          <a:ext cx="10972802" cy="50671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4846">
                  <a:extLst>
                    <a:ext uri="{9D8B030D-6E8A-4147-A177-3AD203B41FA5}">
                      <a16:colId xmlns:a16="http://schemas.microsoft.com/office/drawing/2014/main" val="3333805897"/>
                    </a:ext>
                  </a:extLst>
                </a:gridCol>
                <a:gridCol w="664369">
                  <a:extLst>
                    <a:ext uri="{9D8B030D-6E8A-4147-A177-3AD203B41FA5}">
                      <a16:colId xmlns:a16="http://schemas.microsoft.com/office/drawing/2014/main" val="4035133732"/>
                    </a:ext>
                  </a:extLst>
                </a:gridCol>
                <a:gridCol w="539037">
                  <a:extLst>
                    <a:ext uri="{9D8B030D-6E8A-4147-A177-3AD203B41FA5}">
                      <a16:colId xmlns:a16="http://schemas.microsoft.com/office/drawing/2014/main" val="353165856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693074462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2509234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003367020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2421421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423359752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60158223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87330986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40307334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555859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954985409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53170583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3878186023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170016904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635113518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65058167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63706844"/>
                    </a:ext>
                  </a:extLst>
                </a:gridCol>
                <a:gridCol w="536150">
                  <a:extLst>
                    <a:ext uri="{9D8B030D-6E8A-4147-A177-3AD203B41FA5}">
                      <a16:colId xmlns:a16="http://schemas.microsoft.com/office/drawing/2014/main" val="2774531810"/>
                    </a:ext>
                  </a:extLst>
                </a:gridCol>
              </a:tblGrid>
              <a:tr h="33177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新鮮周期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" altLang="ja-JP" sz="900" u="none" strike="noStrike" dirty="0">
                          <a:effectLst/>
                        </a:rPr>
                        <a:t>ICSI</a:t>
                      </a:r>
                      <a:r>
                        <a:rPr lang="ja-JP" altLang="en-US" sz="900" u="none" strike="noStrike">
                          <a:effectLst/>
                        </a:rPr>
                        <a:t>周期</a:t>
                      </a:r>
                      <a:r>
                        <a:rPr lang="en-US" altLang="ja-JP" sz="900" u="none" strike="noStrike" dirty="0">
                          <a:effectLst/>
                        </a:rPr>
                        <a:t>(</a:t>
                      </a:r>
                      <a:r>
                        <a:rPr lang="ja-JP" altLang="en-US" sz="900" u="none" strike="noStrike">
                          <a:effectLst/>
                        </a:rPr>
                        <a:t>新鮮周期に含まれる）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凍結融解周期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　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5513644"/>
                  </a:ext>
                </a:extLst>
              </a:tr>
              <a:tr h="212512">
                <a:tc>
                  <a:txBody>
                    <a:bodyPr/>
                    <a:lstStyle/>
                    <a:p>
                      <a:pPr algn="ctr" fontAlgn="b"/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採卵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全凍結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登録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移植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妊娠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生産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900" u="none" strike="noStrike">
                          <a:effectLst/>
                        </a:rPr>
                        <a:t>流産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60321223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20</a:t>
                      </a:r>
                      <a:r>
                        <a:rPr lang="ja-JP" altLang="en-US" sz="900" u="none" strike="noStrike">
                          <a:effectLst/>
                        </a:rPr>
                        <a:t>歳以下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967913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3965495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911777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51324014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3188204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8719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1,370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1,036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1,390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1,373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3231632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2,546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2,516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1,882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1,720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1,705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1,322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2,710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1,388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1,119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217703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4,060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2,992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2,619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4,355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2,165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413229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29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5,785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3,764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3,742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2,818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6,432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6,354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3,251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2,627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843094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7,495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7,418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5,410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4,792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4,753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3,583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8,847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4,345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3,444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2772106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8,791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8,726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5,589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5,555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4,113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10,780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10,626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5,240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021427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10,125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10,047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7,144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1,167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6,468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6,421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4,747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12,199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5,955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1,160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202778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11,554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11,437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8,013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1,405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7,242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7,182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5,225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14,529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14,327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6,822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1,317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574356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13,319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13,183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9,011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1,620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8,459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5,901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16,741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16,489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7,601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5,852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1,537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684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14,898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14,744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9,845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1,844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9,369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9,299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6,471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1,041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18,255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17,974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8,136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6,120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1,766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727238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15,484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15,337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10,027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1,922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9,807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9,731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6,540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1,118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18,714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18,415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7,955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5,868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1,839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72759918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16,934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16,750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10,637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10,961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10,868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7,117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19,891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19,600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5,938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2,000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886271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18,840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18,589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11,386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12,241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12,097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7,644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1,338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20,610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20,288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7,951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5,551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2,157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5962609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39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21,994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21,708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12,822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2,779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14,166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14,011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1,630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21,756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21,388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7,736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5,169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2,343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2771315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40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22,077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21,767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12,214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2,557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14,745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14,577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8,387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1,512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20,826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20,433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6,733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4,327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2,187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2005390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41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22,669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22,323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11,768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2,317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15,452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15,232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8,298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1,438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17,970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17,637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5,102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3,062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1,889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83766759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42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28,160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27,664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13,131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19,598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19,309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9,512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2,184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17,935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17,599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4,234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2,305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1,798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0096086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43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17,437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17,142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7,806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1,696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12,801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12,592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5,984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1,157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12,163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2,370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1,180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1,111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6778539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44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12,760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12,464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5,068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1,153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9,700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9,493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3,975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7,064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6,932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1,055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792870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45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9,048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8,823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3,094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6,968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6,812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2,457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181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46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5,538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5,424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1,730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4,293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1,365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2,481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2,419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8493880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47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3,262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3,176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1,280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1,253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22301641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48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1,876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1,830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1,445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1,420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301203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49</a:t>
                      </a:r>
                      <a:endParaRPr lang="en-US" altLang="ja-JP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9792221"/>
                  </a:ext>
                </a:extLst>
              </a:tr>
              <a:tr h="204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900" u="none" strike="noStrike">
                          <a:effectLst/>
                        </a:rPr>
                        <a:t>50</a:t>
                      </a:r>
                      <a:r>
                        <a:rPr lang="ja-JP" altLang="en-US" sz="900" u="none" strike="noStrike">
                          <a:effectLst/>
                        </a:rPr>
                        <a:t>歳以上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192307"/>
                  </a:ext>
                </a:extLst>
              </a:tr>
              <a:tr h="12750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900" u="none" strike="noStrike">
                          <a:effectLst/>
                        </a:rPr>
                        <a:t>合計</a:t>
                      </a:r>
                      <a:endParaRPr lang="ja-JP" altLang="en-US" sz="9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279,218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275,296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158,247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31,510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6,885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4,883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1,678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187,816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185,489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108,814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19,299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3,878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2,751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264,412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260,101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98,348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70,289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Yu Gothic" panose="020B0400000000000000" pitchFamily="34" charset="-128"/>
                          <a:ea typeface="Yu Gothic" panose="020B0400000000000000" pitchFamily="34" charset="-128"/>
                        </a:rPr>
                        <a:t>25,166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8313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4005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C3ADF4-BCFC-E747-B9B9-5D77CF7626FE}"/>
              </a:ext>
            </a:extLst>
          </p:cNvPr>
          <p:cNvSpPr txBox="1"/>
          <p:nvPr/>
        </p:nvSpPr>
        <p:spPr>
          <a:xfrm>
            <a:off x="3671777" y="2753833"/>
            <a:ext cx="525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付録</a:t>
            </a:r>
            <a:r>
              <a:rPr kumimoji="1" lang="en-US" altLang="ja-JP" dirty="0"/>
              <a:t>2</a:t>
            </a:r>
            <a:r>
              <a:rPr kumimoji="1" lang="ja-JP" altLang="en-US"/>
              <a:t>　令和</a:t>
            </a:r>
            <a:r>
              <a:rPr kumimoji="1" lang="en-US" altLang="ja-JP" dirty="0"/>
              <a:t>6</a:t>
            </a:r>
            <a:r>
              <a:rPr kumimoji="1" lang="ja-JP" altLang="en-US"/>
              <a:t>年度　登録・調査小委員会報告（抜粋）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3413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2C7773EA-0DEE-42EB-FDFE-F1960B4EF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37" y="0"/>
            <a:ext cx="4846211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B1A3ECC-3AC0-A539-286E-17CA29F63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853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6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0C379E7-2A94-4879-0F40-FB8387DBC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477" y="0"/>
            <a:ext cx="4846211" cy="68580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D2100348-BC3E-F4D9-4E08-FAFA1911B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312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8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F71444C-2118-2D8D-CBDE-C6D548F394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84" r="44847" b="60317"/>
          <a:stretch/>
        </p:blipFill>
        <p:spPr>
          <a:xfrm>
            <a:off x="1899616" y="945716"/>
            <a:ext cx="2937353" cy="122309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E934CE7-92C3-4F6A-DA20-FF4D0B4837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88" b="54886"/>
          <a:stretch/>
        </p:blipFill>
        <p:spPr>
          <a:xfrm>
            <a:off x="561584" y="2423785"/>
            <a:ext cx="5503514" cy="3093929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E8D64C7-8D77-1F18-FBA3-45108617C0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93" r="31954"/>
          <a:stretch/>
        </p:blipFill>
        <p:spPr>
          <a:xfrm>
            <a:off x="6341626" y="676694"/>
            <a:ext cx="5288790" cy="531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0F6546-DA90-2EF6-DBD6-D48C459B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>
                <a:latin typeface="Yu Gothic" charset="-128"/>
                <a:ea typeface="Yu Gothic" charset="-128"/>
                <a:cs typeface="Yu Gothic" charset="-128"/>
              </a:rPr>
              <a:t>年別　出生児数</a:t>
            </a:r>
            <a:endParaRPr kumimoji="1"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78537CC2-A0E2-44EE-8F27-DAC03411E9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362204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4796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9382854-D29C-4B6B-2339-A44FFE88E9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8073"/>
          <a:stretch/>
        </p:blipFill>
        <p:spPr>
          <a:xfrm>
            <a:off x="2307557" y="106471"/>
            <a:ext cx="3485731" cy="68580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B97F12E-6555-3CA4-3095-F3FD2E57EA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181"/>
          <a:stretch/>
        </p:blipFill>
        <p:spPr>
          <a:xfrm>
            <a:off x="7198971" y="106471"/>
            <a:ext cx="3141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01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31E4589-C5FC-B98A-012F-25A942DC2319}"/>
              </a:ext>
            </a:extLst>
          </p:cNvPr>
          <p:cNvSpPr txBox="1"/>
          <p:nvPr/>
        </p:nvSpPr>
        <p:spPr>
          <a:xfrm>
            <a:off x="6096000" y="5809714"/>
            <a:ext cx="551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（</a:t>
            </a:r>
            <a:r>
              <a:rPr kumimoji="1" lang="ja-JP" altLang="en-US"/>
              <a:t>詳しくは「日本産科婦人科学会誌」を参照してください）</a:t>
            </a:r>
            <a:endParaRPr kumimoji="1" lang="en-US" altLang="ja-JP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7A94429-3FCF-987C-9800-56B24A95EA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2329"/>
          <a:stretch/>
        </p:blipFill>
        <p:spPr>
          <a:xfrm>
            <a:off x="3672894" y="3429000"/>
            <a:ext cx="4846211" cy="189769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D344F0E-1074-AEAE-6858-D82B5C5960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13" r="38145" b="64988"/>
          <a:stretch/>
        </p:blipFill>
        <p:spPr>
          <a:xfrm>
            <a:off x="3120362" y="92096"/>
            <a:ext cx="6003903" cy="42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20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664CDD-DC61-1F42-A36F-AAE23C7C2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>
                <a:latin typeface="Yu Gothic" charset="-128"/>
                <a:ea typeface="Yu Gothic" charset="-128"/>
                <a:cs typeface="Yu Gothic" charset="-128"/>
              </a:rPr>
              <a:t>年別　周期数</a:t>
            </a:r>
            <a:endParaRPr kumimoji="1" lang="ja-JP" altLang="en-US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AA52746F-03E5-4854-BF35-F2EAFBC362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853252"/>
              </p:ext>
            </p:extLst>
          </p:nvPr>
        </p:nvGraphicFramePr>
        <p:xfrm>
          <a:off x="2589887" y="1170785"/>
          <a:ext cx="7012225" cy="51853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561">
                  <a:extLst>
                    <a:ext uri="{9D8B030D-6E8A-4147-A177-3AD203B41FA5}">
                      <a16:colId xmlns:a16="http://schemas.microsoft.com/office/drawing/2014/main" val="3427952142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2668184870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1325136427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415842428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2782531259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3208013366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1321738365"/>
                    </a:ext>
                  </a:extLst>
                </a:gridCol>
                <a:gridCol w="450657">
                  <a:extLst>
                    <a:ext uri="{9D8B030D-6E8A-4147-A177-3AD203B41FA5}">
                      <a16:colId xmlns:a16="http://schemas.microsoft.com/office/drawing/2014/main" val="3741230162"/>
                    </a:ext>
                  </a:extLst>
                </a:gridCol>
                <a:gridCol w="456666">
                  <a:extLst>
                    <a:ext uri="{9D8B030D-6E8A-4147-A177-3AD203B41FA5}">
                      <a16:colId xmlns:a16="http://schemas.microsoft.com/office/drawing/2014/main" val="1427941014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1126643772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1501000758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3427028975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3306817606"/>
                    </a:ext>
                  </a:extLst>
                </a:gridCol>
                <a:gridCol w="456666">
                  <a:extLst>
                    <a:ext uri="{9D8B030D-6E8A-4147-A177-3AD203B41FA5}">
                      <a16:colId xmlns:a16="http://schemas.microsoft.com/office/drawing/2014/main" val="429305448"/>
                    </a:ext>
                  </a:extLst>
                </a:gridCol>
                <a:gridCol w="432631">
                  <a:extLst>
                    <a:ext uri="{9D8B030D-6E8A-4147-A177-3AD203B41FA5}">
                      <a16:colId xmlns:a16="http://schemas.microsoft.com/office/drawing/2014/main" val="1545956745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3350416229"/>
                    </a:ext>
                  </a:extLst>
                </a:gridCol>
                <a:gridCol w="402587">
                  <a:extLst>
                    <a:ext uri="{9D8B030D-6E8A-4147-A177-3AD203B41FA5}">
                      <a16:colId xmlns:a16="http://schemas.microsoft.com/office/drawing/2014/main" val="3314561265"/>
                    </a:ext>
                  </a:extLst>
                </a:gridCol>
              </a:tblGrid>
              <a:tr h="148883">
                <a:tc>
                  <a:txBody>
                    <a:bodyPr/>
                    <a:lstStyle/>
                    <a:p>
                      <a:pPr algn="ct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" sz="600" u="none" strike="noStrike" dirty="0">
                          <a:effectLst/>
                        </a:rPr>
                        <a:t>IVF（GIFT,</a:t>
                      </a:r>
                      <a:r>
                        <a:rPr lang="ja-JP" altLang="en-US" sz="600" u="none" strike="noStrike">
                          <a:effectLst/>
                        </a:rPr>
                        <a:t>その他を含む）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" sz="600" u="none" strike="noStrike" dirty="0">
                          <a:effectLst/>
                        </a:rPr>
                        <a:t>ICSI（SPLIT</a:t>
                      </a:r>
                      <a:r>
                        <a:rPr lang="ja-JP" altLang="en-US" sz="600" u="none" strike="noStrike">
                          <a:effectLst/>
                        </a:rPr>
                        <a:t>を含む）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ja-JP" altLang="en-US" sz="600" u="none" strike="noStrike">
                          <a:effectLst/>
                        </a:rPr>
                        <a:t>凍結融解胚（卵）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543390"/>
                  </a:ext>
                </a:extLst>
              </a:tr>
              <a:tr h="187167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西暦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採卵周期数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全凍結周期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出生児数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採卵周期数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全凍結周期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出生児数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600" u="none" strike="noStrike">
                          <a:effectLst/>
                        </a:rPr>
                        <a:t>出生児数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08815792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1985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130161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1986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43035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1987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13344137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1988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9239944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>
                          <a:effectLst/>
                        </a:rPr>
                        <a:t>1989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3,890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9854381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>
                          <a:effectLst/>
                        </a:rPr>
                        <a:t>1990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7,405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5,361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8690341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1991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11,177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10,581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8,473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2,015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92158467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1992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17,404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16,381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12,250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963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44577102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>
                          <a:effectLst/>
                        </a:rPr>
                        <a:t>1993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21,287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20,345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15,565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3,334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2,608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1,271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681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443702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>
                          <a:effectLst/>
                        </a:rPr>
                        <a:t>1994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25,157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24,033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18,690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4,069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5,510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5,339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4,114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1,303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8169352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1995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26,648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24,694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18,905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3,810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9,820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9,054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1,426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34449237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1996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27,338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26,385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21,492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4,818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4,436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13,438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13,044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11,269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2,799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2,676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3414168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>
                          <a:effectLst/>
                        </a:rPr>
                        <a:t>1997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32,247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30,733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24,768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5,730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5,060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16,573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16,376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14,275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3,249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5,208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4,958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4224372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1998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34,929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33,670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27,436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6,255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18,657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18,266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15,505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3,952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8,132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66340461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1999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36,085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34,290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27,455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22,984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22,350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18,592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9,950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9,093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2,198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1,812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913838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2000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31,334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29,907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6,328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26,712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25,794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21,067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5,240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4,582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11,653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10,719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2,660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2,245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14696200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>
                          <a:effectLst/>
                        </a:rPr>
                        <a:t>2001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32,676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31,051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25,143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30,369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29,309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23,058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4,862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13,034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11,888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3,080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2,467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88346347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>
                          <a:effectLst/>
                        </a:rPr>
                        <a:t>2002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34,953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33,849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26,854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6,443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34,824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33,823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25,866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15,887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14,759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4,094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3,299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9655454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2003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38,575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36,480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28,214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8,336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6,608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38,871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36,663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27,895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7,506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24,459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19,641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6,205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08015098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2004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41,619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39,656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29,090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8,542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44,698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43,628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29,946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5,921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30,287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24,422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5,538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6888674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2005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42,822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40,471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29,337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8,893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47,579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45,388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30,983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8,019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35,069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28,743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9,396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6,542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3601503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>
                          <a:effectLst/>
                        </a:rPr>
                        <a:t>2006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44,778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42,248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29,440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8,509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6,256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52,539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49,854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ja-JP" altLang="en-US" sz="600" u="none" strike="noStrike">
                          <a:effectLst/>
                        </a:rPr>
                        <a:t>　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32,509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7,904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42,171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35,804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11,798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7,930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1210252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2007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53,873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52,165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28,228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7,416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61,813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60,294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11,541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34,032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7,784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45,478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43,589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13,965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9,257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98077411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2008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59,148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57,217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10,139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29,124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71,350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69,864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15,390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34,425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7,017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60,115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57,846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18,597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12,425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417145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2009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63,083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60,754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11,800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28,559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6,891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5,046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76,790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75,340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19,046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35,167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7,330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73,927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71,367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23,216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16,454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1327930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2010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67,714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64,966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13,843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27,905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6,556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90,677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88,822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24,379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37,172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5,277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83,770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81,300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27,382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19,011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7573499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2011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71,422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68,651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16,202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27,284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6,341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4,546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102,473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100,518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30,773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38,098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7,601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95,764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92,782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31,721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22,465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2657614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>
                          <a:effectLst/>
                        </a:rPr>
                        <a:t>2012 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82,108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79,434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20,627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29,693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125,229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122,962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41,943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40,829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7,947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119,089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116,176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39,106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27,715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8782063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2013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89,950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87,104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25,085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30,164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6,817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134,871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134,871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49,316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41,150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8,027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5,630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141,335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138,249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45,392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32,148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0646429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2014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92,269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89,397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27,624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30,414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6,970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5,025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144,247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141,888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55,851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41,437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8,122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157,229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153,977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51,458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36,595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4273939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2015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93,614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91,079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30,498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28,858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6,478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155,797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153,639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63,660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41,396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8,169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5,761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174,740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171,495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56,888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40,611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051130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2016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94,566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92,185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34,188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26,182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5,903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4,266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161,262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159,214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70,387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38,315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7,324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191,962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188,338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62,749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44,678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7107140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2017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91,516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89,447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36,441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22,423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3,731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157,709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155,758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74,200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33,297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6,757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4,826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198,985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195,559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67,255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48,060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57382984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2018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92,552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90,376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38,882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20,894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158,859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157,026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79,496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29,569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5,886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4,194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203,482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200,050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69,395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49,383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10680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2019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88,074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86,334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40,561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17,345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4,002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2,974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154,824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153,014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83,129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24,490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4,789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215,203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211,758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74,911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54,188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8042725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2020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82,883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81,286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42,530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13,362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3,094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2,282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151,732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150,082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87,697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19,061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3,626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215,285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211,914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76,196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55,503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19055596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u="none" strike="noStrike" dirty="0">
                          <a:effectLst/>
                        </a:rPr>
                        <a:t>2021 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88,362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86,901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42,016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13,219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3,115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2,268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170,350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168,659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86,992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19,740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3,875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2,850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239,428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236,211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 dirty="0">
                          <a:effectLst/>
                        </a:rPr>
                        <a:t>87,174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64,679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5492278"/>
                  </a:ext>
                </a:extLst>
              </a:tr>
              <a:tr h="1276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2022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91,402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89,807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49,433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12,211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3,007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2,183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187,816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185,489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108,814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19,299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3,878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2,822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264,412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260,101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98,348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Gothic" panose="020B0400000000000000" pitchFamily="34" charset="-128"/>
                        </a:rPr>
                        <a:t>72,201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4789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00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BE92C3-DE3A-F060-D959-0CFAB3B5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Yu Gothic" charset="-128"/>
                <a:ea typeface="Yu Gothic" charset="-128"/>
                <a:cs typeface="Yu Gothic" charset="-128"/>
              </a:rPr>
              <a:t>ART</a:t>
            </a:r>
            <a:r>
              <a:rPr lang="ja-JP" altLang="en-US">
                <a:latin typeface="Yu Gothic" charset="-128"/>
                <a:ea typeface="Yu Gothic" charset="-128"/>
                <a:cs typeface="Yu Gothic" charset="-128"/>
              </a:rPr>
              <a:t>治療周期数　</a:t>
            </a:r>
            <a:r>
              <a:rPr lang="en-US" altLang="ja-JP" dirty="0">
                <a:latin typeface="Yu Gothic" charset="-128"/>
                <a:ea typeface="Yu Gothic" charset="-128"/>
                <a:cs typeface="Yu Gothic" charset="-128"/>
              </a:rPr>
              <a:t>2022</a:t>
            </a:r>
            <a:endParaRPr kumimoji="1" lang="ja-JP" altLang="en-US"/>
          </a:p>
        </p:txBody>
      </p:sp>
      <p:graphicFrame>
        <p:nvGraphicFramePr>
          <p:cNvPr id="9" name="コンテンツ プレースホルダー 8">
            <a:extLst>
              <a:ext uri="{FF2B5EF4-FFF2-40B4-BE49-F238E27FC236}">
                <a16:creationId xmlns:a16="http://schemas.microsoft.com/office/drawing/2014/main" id="{8E38704F-CF34-3443-801F-225639550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1716746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3599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28283D-33BA-8392-5943-F60BEABD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ART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妊娠率・生産率・流産率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2022</a:t>
            </a:r>
            <a:endParaRPr kumimoji="1" lang="ja-JP" altLang="en-US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1D556DD9-D166-C748-B922-58A8CB265F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40994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212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28283D-33BA-8392-5943-F60BEABD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ART</a:t>
            </a:r>
            <a:r>
              <a:rPr lang="ja-JP" altLang="en-US" sz="4400">
                <a:latin typeface="Yu Gothic" charset="-128"/>
                <a:ea typeface="Yu Gothic" charset="-128"/>
                <a:cs typeface="Yu Gothic" charset="-128"/>
              </a:rPr>
              <a:t>妊娠率・生産率・流産率　</a:t>
            </a:r>
            <a:r>
              <a:rPr lang="en-US" altLang="ja-JP" sz="4400" dirty="0">
                <a:latin typeface="Yu Gothic" charset="-128"/>
                <a:ea typeface="Yu Gothic" charset="-128"/>
                <a:cs typeface="Yu Gothic" charset="-128"/>
              </a:rPr>
              <a:t>2022</a:t>
            </a:r>
            <a:endParaRPr kumimoji="1" lang="ja-JP" altLang="en-US"/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3E89E351-F7A0-5344-96FC-8F90ED9C5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80367"/>
              </p:ext>
            </p:extLst>
          </p:nvPr>
        </p:nvGraphicFramePr>
        <p:xfrm>
          <a:off x="401638" y="1192213"/>
          <a:ext cx="11371262" cy="5057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00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EFB4D8-F442-390F-D5C6-7A5C46C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2022</a:t>
            </a:r>
            <a:endParaRPr kumimoji="1" lang="ja-JP" altLang="en-US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F444D189-BCE5-53C6-3571-391DB6D2B1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5082" y="1192216"/>
          <a:ext cx="8584374" cy="5057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158">
                  <a:extLst>
                    <a:ext uri="{9D8B030D-6E8A-4147-A177-3AD203B41FA5}">
                      <a16:colId xmlns:a16="http://schemas.microsoft.com/office/drawing/2014/main" val="1015167161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2455490272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2317101576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1784783943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1984039291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3656302489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2511907194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2949316392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3370505378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1345550065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2099824977"/>
                    </a:ext>
                  </a:extLst>
                </a:gridCol>
                <a:gridCol w="690160">
                  <a:extLst>
                    <a:ext uri="{9D8B030D-6E8A-4147-A177-3AD203B41FA5}">
                      <a16:colId xmlns:a16="http://schemas.microsoft.com/office/drawing/2014/main" val="3084892038"/>
                    </a:ext>
                  </a:extLst>
                </a:gridCol>
                <a:gridCol w="690160">
                  <a:extLst>
                    <a:ext uri="{9D8B030D-6E8A-4147-A177-3AD203B41FA5}">
                      <a16:colId xmlns:a16="http://schemas.microsoft.com/office/drawing/2014/main" val="3818605935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4075427734"/>
                    </a:ext>
                  </a:extLst>
                </a:gridCol>
                <a:gridCol w="554158">
                  <a:extLst>
                    <a:ext uri="{9D8B030D-6E8A-4147-A177-3AD203B41FA5}">
                      <a16:colId xmlns:a16="http://schemas.microsoft.com/office/drawing/2014/main" val="1247504159"/>
                    </a:ext>
                  </a:extLst>
                </a:gridCol>
              </a:tblGrid>
              <a:tr h="366505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年齢別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総治療周期数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総治療周期数（全凍結周期をのぞく）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移植周期数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妊娠周期数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多胎数</a:t>
                      </a:r>
                      <a:br>
                        <a:rPr lang="ja-JP" altLang="en-US" sz="600" u="none" strike="noStrike">
                          <a:effectLst/>
                        </a:rPr>
                      </a:br>
                      <a:r>
                        <a:rPr lang="ja-JP" altLang="en-US" sz="600" u="none" strike="noStrike">
                          <a:effectLst/>
                        </a:rPr>
                        <a:t>（胎嚢確認時）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流産数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altLang="en-US" sz="600" u="none" strike="noStrike">
                          <a:effectLst/>
                        </a:rPr>
                        <a:t>生産周期数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妊娠率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</a:t>
                      </a:r>
                      <a:r>
                        <a:rPr lang="en" sz="600" u="none" strike="noStrike">
                          <a:effectLst/>
                        </a:rPr>
                        <a:t>ET</a:t>
                      </a:r>
                      <a:endParaRPr lang="en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妊娠率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生産率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妊娠率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br>
                        <a:rPr lang="ja-JP" altLang="en-US" sz="600" u="none" strike="noStrike">
                          <a:effectLst/>
                        </a:rPr>
                      </a:br>
                      <a:r>
                        <a:rPr lang="ja-JP" altLang="en-US" sz="600" u="none" strike="noStrike">
                          <a:effectLst/>
                        </a:rPr>
                        <a:t>（全凍結周期除く）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生産率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総治療</a:t>
                      </a:r>
                      <a:br>
                        <a:rPr lang="ja-JP" altLang="en-US" sz="600" u="none" strike="noStrike">
                          <a:effectLst/>
                        </a:rPr>
                      </a:br>
                      <a:r>
                        <a:rPr lang="ja-JP" altLang="en-US" sz="600" u="none" strike="noStrike">
                          <a:effectLst/>
                        </a:rPr>
                        <a:t>（全凍結周期除く）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流産率</a:t>
                      </a:r>
                      <a:r>
                        <a:rPr lang="en-US" altLang="ja-JP" sz="600" u="none" strike="noStrike">
                          <a:effectLst/>
                        </a:rPr>
                        <a:t>/</a:t>
                      </a:r>
                      <a:r>
                        <a:rPr lang="ja-JP" altLang="en-US" sz="600" u="none" strike="noStrike">
                          <a:effectLst/>
                        </a:rPr>
                        <a:t>総妊娠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多胎率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64093931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600" u="none" strike="noStrike">
                          <a:effectLst/>
                        </a:rPr>
                        <a:t>20</a:t>
                      </a:r>
                      <a:r>
                        <a:rPr lang="ja-JP" altLang="en-US" sz="600" u="none" strike="noStrike">
                          <a:effectLst/>
                        </a:rPr>
                        <a:t>歳以下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0246761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800" u="none" strike="noStrike">
                          <a:effectLst/>
                        </a:rPr>
                        <a:t>40</a:t>
                      </a:r>
                      <a:endParaRPr lang="en-US" altLang="ja-JP" sz="800" b="0" i="0" u="none" strike="noStrike">
                        <a:solidFill>
                          <a:srgbClr val="000000"/>
                        </a:solidFill>
                        <a:effectLst/>
                        <a:latin typeface="Yu Gothic" panose="020B0400000000000000" pitchFamily="34" charset="-128"/>
                        <a:ea typeface="Yu Gothic" panose="020B0400000000000000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8.33%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90710553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54.3%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47294277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46.5%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4.17%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6891573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1.68%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21206480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1,375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3.47%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09588786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2,777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1,741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1,507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2.01%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3667860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5,290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1,477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1,193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3.37%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5280382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8,452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4,764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2,306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1,869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2.68%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03585620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12,217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8,051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7,054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3,489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2,831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3.05%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41951513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16,342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10,932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9,563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3,692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3.27%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63152041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19,571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13,316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11,596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5,574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1,000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4,415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2.72%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1210945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22,481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15,337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13,366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6,323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1,201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4,939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2.53%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2760730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26,083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18,070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15,732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7,312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1,391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5,704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46.5%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9125329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30,060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21,049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18,109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8,132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1,628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6,268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2.87%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0215378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33,153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23,308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19,818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8,702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1,867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6,558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51601690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34,198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24,171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20,337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8,486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392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1,940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6,271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35.1%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3.31%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81500360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36,825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26,188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21,664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8,734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2,138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6,335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33.4%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3.16%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7539686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39,450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28,064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22,535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8,522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2,290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5,960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21.2%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3.59%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399000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43,750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30,928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24,167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8,320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5,550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34.4%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3.35%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62313703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42,903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30,689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22,990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7,199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337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2,344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4,616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16.8%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23.5%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15.0%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3.34%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07325046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40,639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28,871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19,954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5,460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2,047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3,249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37.5%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3.26%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77702313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46,095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32,964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20,960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4,651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2,007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2,484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3.21%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19183764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29,849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22,043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13,859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98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1,194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1,246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18.2%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2.61%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16899541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19,824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14,756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8,085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508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7.6%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51.7%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2.46%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5157521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13,425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10,331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5,131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280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197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9.5%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57.1%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1.65%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36345004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8,019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6,289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2,908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59.5%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1.61%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7434013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4,542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3,618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1,506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55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64.7%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16668508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2,561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2,089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851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56.4%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0904519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49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1,302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432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17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8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0.7%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47.1%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11.76%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1882166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600" u="none" strike="noStrike">
                          <a:effectLst/>
                        </a:rPr>
                        <a:t>50</a:t>
                      </a:r>
                      <a:r>
                        <a:rPr lang="ja-JP" altLang="en-US" sz="600" u="none" strike="noStrike">
                          <a:effectLst/>
                        </a:rPr>
                        <a:t>歳以上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1,163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1,031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412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6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2.9%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1.2%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0.6%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50.0%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0.00%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74357846"/>
                  </a:ext>
                </a:extLst>
              </a:tr>
              <a:tr h="146602">
                <a:tc>
                  <a:txBody>
                    <a:bodyPr/>
                    <a:lstStyle/>
                    <a:p>
                      <a:pPr algn="l" fontAlgn="b"/>
                      <a:r>
                        <a:rPr lang="ja-JP" altLang="en-US" sz="600" u="none" strike="noStrike">
                          <a:effectLst/>
                        </a:rPr>
                        <a:t>合計</a:t>
                      </a:r>
                      <a:endParaRPr lang="ja-JP" altLang="en-US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543,630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385,383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291,611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105,233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4,571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26,844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600" u="none" strike="noStrike">
                          <a:effectLst/>
                        </a:rPr>
                        <a:t>75,172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36.1%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19.4%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13.8%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27.3%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19.5%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>
                          <a:effectLst/>
                        </a:rPr>
                        <a:t>25.5%</a:t>
                      </a:r>
                      <a:endParaRPr lang="en-US" altLang="ja-JP" sz="600" b="0" i="0" u="none" strike="noStrike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600" u="none" strike="noStrike" dirty="0">
                          <a:effectLst/>
                        </a:rPr>
                        <a:t>3.09%</a:t>
                      </a:r>
                      <a:endParaRPr lang="en-US" altLang="ja-JP" sz="6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 panose="020B0600070205080204" pitchFamily="34" charset="-128"/>
                        <a:ea typeface="ＭＳ Ｐゴシック" panose="020B0600070205080204" pitchFamily="34" charset="-128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9183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930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1C3ADF4-BCFC-E747-B9B9-5D77CF7626FE}"/>
              </a:ext>
            </a:extLst>
          </p:cNvPr>
          <p:cNvSpPr txBox="1"/>
          <p:nvPr/>
        </p:nvSpPr>
        <p:spPr>
          <a:xfrm>
            <a:off x="3671777" y="2753833"/>
            <a:ext cx="5602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付録</a:t>
            </a:r>
            <a:r>
              <a:rPr kumimoji="1" lang="en-US" altLang="ja-JP" dirty="0"/>
              <a:t>1</a:t>
            </a:r>
            <a:r>
              <a:rPr kumimoji="1" lang="ja-JP" altLang="en-US"/>
              <a:t>　</a:t>
            </a:r>
            <a:r>
              <a:rPr kumimoji="1" lang="en-US" altLang="ja-JP" dirty="0"/>
              <a:t>2007</a:t>
            </a:r>
            <a:r>
              <a:rPr kumimoji="1" lang="ja-JP" altLang="en-US"/>
              <a:t>年から</a:t>
            </a:r>
            <a:r>
              <a:rPr kumimoji="1" lang="en-US" altLang="ja-JP" dirty="0"/>
              <a:t>2022</a:t>
            </a:r>
            <a:r>
              <a:rPr kumimoji="1" lang="ja-JP" altLang="en-US"/>
              <a:t>年の　年齢別　治療法別　詳細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5152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5525</TotalTime>
  <Words>17405</Words>
  <Application>Microsoft Macintosh PowerPoint</Application>
  <PresentationFormat>ワイド画面</PresentationFormat>
  <Paragraphs>16733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ＭＳ Ｐゴシック</vt:lpstr>
      <vt:lpstr>Yu Gothic</vt:lpstr>
      <vt:lpstr>Yu Gothic</vt:lpstr>
      <vt:lpstr>游ゴシック Light</vt:lpstr>
      <vt:lpstr>Arial</vt:lpstr>
      <vt:lpstr>Calibri</vt:lpstr>
      <vt:lpstr>Times New Roman</vt:lpstr>
      <vt:lpstr>Office テーマ</vt:lpstr>
      <vt:lpstr>デザインの設定</vt:lpstr>
      <vt:lpstr>2022年 体外受精・胚移植等の臨床実施成績</vt:lpstr>
      <vt:lpstr>年別　治療周期数</vt:lpstr>
      <vt:lpstr>年別　出生児数</vt:lpstr>
      <vt:lpstr>年別　周期数</vt:lpstr>
      <vt:lpstr>ART治療周期数　2022</vt:lpstr>
      <vt:lpstr>ART妊娠率・生産率・流産率　2022</vt:lpstr>
      <vt:lpstr>ART妊娠率・生産率・流産率　2022</vt:lpstr>
      <vt:lpstr>2022</vt:lpstr>
      <vt:lpstr>PowerPoint プレゼンテーション</vt:lpstr>
      <vt:lpstr>2007</vt:lpstr>
      <vt:lpstr>2008</vt:lpstr>
      <vt:lpstr>2009</vt:lpstr>
      <vt:lpstr>2010</vt:lpstr>
      <vt:lpstr>2011</vt:lpstr>
      <vt:lpstr>2012</vt:lpstr>
      <vt:lpstr>2013</vt:lpstr>
      <vt:lpstr>2014</vt:lpstr>
      <vt:lpstr>2015</vt:lpstr>
      <vt:lpstr>2016</vt:lpstr>
      <vt:lpstr>2017</vt:lpstr>
      <vt:lpstr>2018</vt:lpstr>
      <vt:lpstr>2019</vt:lpstr>
      <vt:lpstr>2020</vt:lpstr>
      <vt:lpstr>2021</vt:lpstr>
      <vt:lpstr>2022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治療総数　2007</dc:title>
  <dc:creator>桑原 章</dc:creator>
  <cp:lastModifiedBy>akira kuwahara</cp:lastModifiedBy>
  <cp:revision>167</cp:revision>
  <cp:lastPrinted>2024-08-14T09:52:45Z</cp:lastPrinted>
  <dcterms:created xsi:type="dcterms:W3CDTF">2009-10-01T02:10:17Z</dcterms:created>
  <dcterms:modified xsi:type="dcterms:W3CDTF">2024-08-30T21:44:47Z</dcterms:modified>
</cp:coreProperties>
</file>