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7"/>
  </p:notesMasterIdLst>
  <p:handoutMasterIdLst>
    <p:handoutMasterId r:id="rId38"/>
  </p:handoutMasterIdLst>
  <p:sldIdLst>
    <p:sldId id="406" r:id="rId3"/>
    <p:sldId id="413" r:id="rId4"/>
    <p:sldId id="414" r:id="rId5"/>
    <p:sldId id="399" r:id="rId6"/>
    <p:sldId id="415" r:id="rId7"/>
    <p:sldId id="416" r:id="rId8"/>
    <p:sldId id="446" r:id="rId9"/>
    <p:sldId id="387" r:id="rId10"/>
    <p:sldId id="440" r:id="rId11"/>
    <p:sldId id="358" r:id="rId12"/>
    <p:sldId id="441" r:id="rId13"/>
    <p:sldId id="442" r:id="rId14"/>
    <p:sldId id="443" r:id="rId15"/>
    <p:sldId id="370" r:id="rId16"/>
    <p:sldId id="371" r:id="rId17"/>
    <p:sldId id="372" r:id="rId18"/>
    <p:sldId id="373" r:id="rId19"/>
    <p:sldId id="374" r:id="rId20"/>
    <p:sldId id="375" r:id="rId21"/>
    <p:sldId id="376" r:id="rId22"/>
    <p:sldId id="377" r:id="rId23"/>
    <p:sldId id="378" r:id="rId24"/>
    <p:sldId id="379" r:id="rId25"/>
    <p:sldId id="380" r:id="rId26"/>
    <p:sldId id="428" r:id="rId27"/>
    <p:sldId id="429" r:id="rId28"/>
    <p:sldId id="430" r:id="rId29"/>
    <p:sldId id="431" r:id="rId30"/>
    <p:sldId id="444" r:id="rId31"/>
    <p:sldId id="445" r:id="rId32"/>
    <p:sldId id="404" r:id="rId33"/>
    <p:sldId id="402" r:id="rId34"/>
    <p:sldId id="403" r:id="rId35"/>
    <p:sldId id="405" r:id="rId36"/>
  </p:sldIdLst>
  <p:sldSz cx="12192000" cy="6858000"/>
  <p:notesSz cx="6858000" cy="9144000"/>
  <p:defaultTextStyle>
    <a:defPPr>
      <a:defRPr lang="ja-JP"/>
    </a:defPPr>
    <a:lvl1pPr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236"/>
    <p:restoredTop sz="97345"/>
  </p:normalViewPr>
  <p:slideViewPr>
    <p:cSldViewPr snapToGrid="0" snapToObjects="1">
      <p:cViewPr varScale="1">
        <p:scale>
          <a:sx n="175" d="100"/>
          <a:sy n="175" d="100"/>
        </p:scale>
        <p:origin x="192" y="4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kuwahara/Library/CloudStorage/Dropbox/2018-2021%20JSOG-ART/2021%20JSOG-ART/&#26705;&#21407;&#20316;&#26989;&#29992;/2021%20JSOG%20ART/2021&#24180;&#12288;&#12463;&#12441;&#12521;&#12501;&#12398;&#20803;(2007-2021&#65289;KUW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kuwahara/Library/CloudStorage/Dropbox/2018-2021%20JSOG-ART/2021%20JSOG-ART/&#26705;&#21407;&#20316;&#26989;&#29992;/2021%20JSOG%20ART/2021&#24180;&#12288;&#12463;&#12441;&#12521;&#12501;&#12398;&#20803;(2007-2021&#65289;KUWA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/Users/kuwahara/Library/CloudStorage/Dropbox/2018-2021%20JSOG-ART/2021%20JSOG-ART/&#26705;&#21407;&#20316;&#26989;&#29992;/2021%20JSOG%20ART/2021&#24180;&#12288;&#12463;&#12441;&#12521;&#12501;&#12398;&#20803;(2007-2021&#65289;KUWA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kuwahara/Library/CloudStorage/Dropbox/2018-2021%20JSOG-ART/2021%20JSOG-ART/&#26705;&#21407;&#20316;&#26989;&#29992;/2021%20JSOG%20ART/2021&#24180;&#12288;&#12463;&#12441;&#12521;&#12501;&#12398;&#20803;(2007-2021&#65289;KUW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kuwahara/Dropbox/2018-2021%20JSOG-ART/2021%20JSOG-ART/&#24038;&#20316;&#26989;&#29992;/ART&#12486;&#12441;&#12540;&#12479;&#12501;&#12441;&#12483;&#12463;/2021&#24180;&#12288;&#12463;&#12441;&#12521;&#12501;&#12398;&#20803;(2007-2021&#65289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kuwahara/Library/CloudStorage/Dropbox/2018-2021%20JSOG-ART/2021%20JSOG-ART/&#26705;&#21407;&#20316;&#26989;&#29992;/2021%20JSOG%20ART/2021&#24180;&#12288;&#12463;&#12441;&#12521;&#12501;&#12398;&#20803;(2007-2021&#65289;KUW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kuwahara/Dropbox/2018-2021%20JSOG-ART/2021%20JSOG-ART/&#24038;&#20316;&#26989;&#29992;/ART&#12486;&#12441;&#12540;&#12479;&#12501;&#12441;&#12483;&#12463;/2021&#24180;&#12288;&#12463;&#12441;&#12521;&#12501;&#12398;&#20803;(2007-2021&#6528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385536336646"/>
          <c:y val="3.4482758620689599E-2"/>
          <c:w val="0.86255437588743999"/>
          <c:h val="0.832244825497609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'年別　周期数・数字 (2021)'!$AC$43</c:f>
              <c:strCache>
                <c:ptCount val="1"/>
                <c:pt idx="0">
                  <c:v>IVF周期</c:v>
                </c:pt>
              </c:strCache>
            </c:strRef>
          </c:tx>
          <c:invertIfNegative val="0"/>
          <c:cat>
            <c:numRef>
              <c:f>'年別　周期数・数字 (2021)'!$AB$60:$AB$80</c:f>
              <c:numCache>
                <c:formatCode>General</c:formatCod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</c:numCache>
            </c:numRef>
          </c:cat>
          <c:val>
            <c:numRef>
              <c:f>'年別　周期数・数字 (2021)'!$AC$60:$AC$80</c:f>
              <c:numCache>
                <c:formatCode>#,##0_);[Red]\(#,##0\)</c:formatCode>
                <c:ptCount val="21"/>
                <c:pt idx="0">
                  <c:v>32676</c:v>
                </c:pt>
                <c:pt idx="1">
                  <c:v>34953</c:v>
                </c:pt>
                <c:pt idx="2">
                  <c:v>38575</c:v>
                </c:pt>
                <c:pt idx="3">
                  <c:v>41619</c:v>
                </c:pt>
                <c:pt idx="4">
                  <c:v>42822</c:v>
                </c:pt>
                <c:pt idx="5">
                  <c:v>44778</c:v>
                </c:pt>
                <c:pt idx="6">
                  <c:v>53873</c:v>
                </c:pt>
                <c:pt idx="7">
                  <c:v>59148</c:v>
                </c:pt>
                <c:pt idx="8">
                  <c:v>63083</c:v>
                </c:pt>
                <c:pt idx="9">
                  <c:v>67714</c:v>
                </c:pt>
                <c:pt idx="10">
                  <c:v>71422</c:v>
                </c:pt>
                <c:pt idx="11">
                  <c:v>82108</c:v>
                </c:pt>
                <c:pt idx="12">
                  <c:v>89950</c:v>
                </c:pt>
                <c:pt idx="13">
                  <c:v>92269</c:v>
                </c:pt>
                <c:pt idx="14">
                  <c:v>93614</c:v>
                </c:pt>
                <c:pt idx="15">
                  <c:v>94566</c:v>
                </c:pt>
                <c:pt idx="16">
                  <c:v>91516</c:v>
                </c:pt>
                <c:pt idx="17">
                  <c:v>92552</c:v>
                </c:pt>
                <c:pt idx="18">
                  <c:v>88074</c:v>
                </c:pt>
                <c:pt idx="19">
                  <c:v>82883</c:v>
                </c:pt>
                <c:pt idx="20">
                  <c:v>88362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E3-F04F-893D-7B6490DAF06E}"/>
            </c:ext>
          </c:extLst>
        </c:ser>
        <c:ser>
          <c:idx val="1"/>
          <c:order val="1"/>
          <c:tx>
            <c:strRef>
              <c:f>'年別　周期数・数字 (2021)'!$AD$43</c:f>
              <c:strCache>
                <c:ptCount val="1"/>
                <c:pt idx="0">
                  <c:v>ICSI周期</c:v>
                </c:pt>
              </c:strCache>
            </c:strRef>
          </c:tx>
          <c:invertIfNegative val="0"/>
          <c:cat>
            <c:numRef>
              <c:f>'年別　周期数・数字 (2021)'!$AB$60:$AB$80</c:f>
              <c:numCache>
                <c:formatCode>General</c:formatCod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</c:numCache>
            </c:numRef>
          </c:cat>
          <c:val>
            <c:numRef>
              <c:f>'年別　周期数・数字 (2021)'!$AD$60:$AD$80</c:f>
              <c:numCache>
                <c:formatCode>#,##0_);[Red]\(#,##0\)</c:formatCode>
                <c:ptCount val="21"/>
                <c:pt idx="0">
                  <c:v>30369</c:v>
                </c:pt>
                <c:pt idx="1">
                  <c:v>34824</c:v>
                </c:pt>
                <c:pt idx="2">
                  <c:v>38871</c:v>
                </c:pt>
                <c:pt idx="3">
                  <c:v>44698</c:v>
                </c:pt>
                <c:pt idx="4">
                  <c:v>47579</c:v>
                </c:pt>
                <c:pt idx="5">
                  <c:v>52539</c:v>
                </c:pt>
                <c:pt idx="6">
                  <c:v>61813</c:v>
                </c:pt>
                <c:pt idx="7">
                  <c:v>71350</c:v>
                </c:pt>
                <c:pt idx="8">
                  <c:v>76790</c:v>
                </c:pt>
                <c:pt idx="9">
                  <c:v>90677</c:v>
                </c:pt>
                <c:pt idx="10">
                  <c:v>102473</c:v>
                </c:pt>
                <c:pt idx="11">
                  <c:v>125229</c:v>
                </c:pt>
                <c:pt idx="12">
                  <c:v>134871</c:v>
                </c:pt>
                <c:pt idx="13">
                  <c:v>144247</c:v>
                </c:pt>
                <c:pt idx="14">
                  <c:v>155797</c:v>
                </c:pt>
                <c:pt idx="15">
                  <c:v>161262</c:v>
                </c:pt>
                <c:pt idx="16">
                  <c:v>157709</c:v>
                </c:pt>
                <c:pt idx="17">
                  <c:v>158859</c:v>
                </c:pt>
                <c:pt idx="18">
                  <c:v>154824</c:v>
                </c:pt>
                <c:pt idx="19">
                  <c:v>151732</c:v>
                </c:pt>
                <c:pt idx="20">
                  <c:v>170350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E3-F04F-893D-7B6490DAF06E}"/>
            </c:ext>
          </c:extLst>
        </c:ser>
        <c:ser>
          <c:idx val="2"/>
          <c:order val="2"/>
          <c:tx>
            <c:strRef>
              <c:f>'年別　周期数・数字 (2021)'!$AE$43</c:f>
              <c:strCache>
                <c:ptCount val="1"/>
                <c:pt idx="0">
                  <c:v>FET周期</c:v>
                </c:pt>
              </c:strCache>
            </c:strRef>
          </c:tx>
          <c:invertIfNegative val="0"/>
          <c:cat>
            <c:numRef>
              <c:f>'年別　周期数・数字 (2021)'!$AB$60:$AB$80</c:f>
              <c:numCache>
                <c:formatCode>General</c:formatCod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</c:numCache>
            </c:numRef>
          </c:cat>
          <c:val>
            <c:numRef>
              <c:f>'年別　周期数・数字 (2021)'!$AE$60:$AE$80</c:f>
              <c:numCache>
                <c:formatCode>#,##0_);[Red]\(#,##0\)</c:formatCode>
                <c:ptCount val="21"/>
                <c:pt idx="0">
                  <c:v>13034</c:v>
                </c:pt>
                <c:pt idx="1">
                  <c:v>15887</c:v>
                </c:pt>
                <c:pt idx="2">
                  <c:v>24459</c:v>
                </c:pt>
                <c:pt idx="3">
                  <c:v>30287</c:v>
                </c:pt>
                <c:pt idx="4">
                  <c:v>35069</c:v>
                </c:pt>
                <c:pt idx="5">
                  <c:v>42171</c:v>
                </c:pt>
                <c:pt idx="6">
                  <c:v>45478</c:v>
                </c:pt>
                <c:pt idx="7">
                  <c:v>60115</c:v>
                </c:pt>
                <c:pt idx="8">
                  <c:v>73927</c:v>
                </c:pt>
                <c:pt idx="9">
                  <c:v>83770</c:v>
                </c:pt>
                <c:pt idx="10">
                  <c:v>95764</c:v>
                </c:pt>
                <c:pt idx="11">
                  <c:v>119089</c:v>
                </c:pt>
                <c:pt idx="12">
                  <c:v>141335</c:v>
                </c:pt>
                <c:pt idx="13">
                  <c:v>157229</c:v>
                </c:pt>
                <c:pt idx="14">
                  <c:v>174740</c:v>
                </c:pt>
                <c:pt idx="15">
                  <c:v>191962</c:v>
                </c:pt>
                <c:pt idx="16">
                  <c:v>198985</c:v>
                </c:pt>
                <c:pt idx="17">
                  <c:v>203482</c:v>
                </c:pt>
                <c:pt idx="18">
                  <c:v>215203</c:v>
                </c:pt>
                <c:pt idx="19">
                  <c:v>215285</c:v>
                </c:pt>
                <c:pt idx="20">
                  <c:v>239428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E3-F04F-893D-7B6490DAF0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08767488"/>
        <c:axId val="908770032"/>
      </c:barChart>
      <c:catAx>
        <c:axId val="9087674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00" b="0"/>
                </a:pPr>
                <a:r>
                  <a:rPr lang="ja-JP" altLang="en-US" sz="1100" b="0"/>
                  <a:t>西暦</a:t>
                </a:r>
                <a:endParaRPr lang="en-US" altLang="ja-JP" sz="1100" b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08770032"/>
        <c:crosses val="autoZero"/>
        <c:auto val="1"/>
        <c:lblAlgn val="ctr"/>
        <c:lblOffset val="100"/>
        <c:noMultiLvlLbl val="0"/>
      </c:catAx>
      <c:valAx>
        <c:axId val="908770032"/>
        <c:scaling>
          <c:orientation val="minMax"/>
          <c:max val="500000"/>
        </c:scaling>
        <c:delete val="0"/>
        <c:axPos val="l"/>
        <c:majorGridlines/>
        <c:title>
          <c:tx>
            <c:rich>
              <a:bodyPr rot="0" vert="wordArtVertRtl"/>
              <a:lstStyle/>
              <a:p>
                <a:pPr>
                  <a:defRPr sz="1100" b="0"/>
                </a:pPr>
                <a:r>
                  <a:rPr lang="ja-JP" altLang="en-US" sz="1100" b="0"/>
                  <a:t>症例数</a:t>
                </a:r>
              </a:p>
            </c:rich>
          </c:tx>
          <c:layout>
            <c:manualLayout>
              <c:xMode val="edge"/>
              <c:yMode val="edge"/>
              <c:x val="1.781895448368E-2"/>
              <c:y val="0.34820607875992904"/>
            </c:manualLayout>
          </c:layout>
          <c:overlay val="0"/>
        </c:title>
        <c:numFmt formatCode="#,##0_);[Red]\(#,##0\)" sourceLinked="1"/>
        <c:majorTickMark val="out"/>
        <c:minorTickMark val="none"/>
        <c:tickLblPos val="nextTo"/>
        <c:crossAx val="9087674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781416697636551"/>
          <c:y val="3.9263905571125635E-2"/>
          <c:w val="0.55800123728898698"/>
          <c:h val="8.2207668342575299E-2"/>
        </c:manualLayout>
      </c:layout>
      <c:overlay val="0"/>
      <c:txPr>
        <a:bodyPr/>
        <a:lstStyle/>
        <a:p>
          <a:pPr>
            <a:defRPr sz="1800"/>
          </a:pPr>
          <a:endParaRPr lang="ja-JP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385536336646"/>
          <c:y val="3.4482758620689599E-2"/>
          <c:w val="0.86255437588743999"/>
          <c:h val="0.832244825497609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'年別　周期数・数字 (2021)'!$AJ$43</c:f>
              <c:strCache>
                <c:ptCount val="1"/>
                <c:pt idx="0">
                  <c:v>IVF出生児</c:v>
                </c:pt>
              </c:strCache>
            </c:strRef>
          </c:tx>
          <c:invertIfNegative val="0"/>
          <c:cat>
            <c:numRef>
              <c:f>'年別　周期数・数字 (2021)'!$AB$60:$AB$80</c:f>
              <c:numCache>
                <c:formatCode>General</c:formatCod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</c:numCache>
            </c:numRef>
          </c:cat>
          <c:val>
            <c:numRef>
              <c:f>'年別　周期数・数字 (2021)'!$AJ$60:$AJ$80</c:f>
              <c:numCache>
                <c:formatCode>#,##0_);[Red]\(#,##0\)</c:formatCode>
                <c:ptCount val="21"/>
                <c:pt idx="0">
                  <c:v>5829</c:v>
                </c:pt>
                <c:pt idx="1">
                  <c:v>6443</c:v>
                </c:pt>
                <c:pt idx="2">
                  <c:v>6608</c:v>
                </c:pt>
                <c:pt idx="3">
                  <c:v>6709</c:v>
                </c:pt>
                <c:pt idx="4">
                  <c:v>6706</c:v>
                </c:pt>
                <c:pt idx="5">
                  <c:v>6256</c:v>
                </c:pt>
                <c:pt idx="6">
                  <c:v>5144</c:v>
                </c:pt>
                <c:pt idx="7">
                  <c:v>4664</c:v>
                </c:pt>
                <c:pt idx="8">
                  <c:v>5046</c:v>
                </c:pt>
                <c:pt idx="9">
                  <c:v>4657</c:v>
                </c:pt>
                <c:pt idx="10">
                  <c:v>4546</c:v>
                </c:pt>
                <c:pt idx="11">
                  <c:v>4740</c:v>
                </c:pt>
                <c:pt idx="12">
                  <c:v>4776</c:v>
                </c:pt>
                <c:pt idx="13">
                  <c:v>5025</c:v>
                </c:pt>
                <c:pt idx="14">
                  <c:v>4629</c:v>
                </c:pt>
                <c:pt idx="15">
                  <c:v>4266</c:v>
                </c:pt>
                <c:pt idx="16">
                  <c:v>3731</c:v>
                </c:pt>
                <c:pt idx="17">
                  <c:v>3402</c:v>
                </c:pt>
                <c:pt idx="18">
                  <c:v>2974</c:v>
                </c:pt>
                <c:pt idx="19">
                  <c:v>2282</c:v>
                </c:pt>
                <c:pt idx="20">
                  <c:v>2268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DC-F942-BC27-FF29CE149E38}"/>
            </c:ext>
          </c:extLst>
        </c:ser>
        <c:ser>
          <c:idx val="1"/>
          <c:order val="1"/>
          <c:tx>
            <c:strRef>
              <c:f>'年別　周期数・数字 (2021)'!$AK$43</c:f>
              <c:strCache>
                <c:ptCount val="1"/>
                <c:pt idx="0">
                  <c:v>ICSI出生児</c:v>
                </c:pt>
              </c:strCache>
            </c:strRef>
          </c:tx>
          <c:invertIfNegative val="0"/>
          <c:cat>
            <c:numRef>
              <c:f>'年別　周期数・数字 (2021)'!$AB$60:$AB$80</c:f>
              <c:numCache>
                <c:formatCode>General</c:formatCod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</c:numCache>
            </c:numRef>
          </c:cat>
          <c:val>
            <c:numRef>
              <c:f>'年別　周期数・数字 (2021)'!$AK$60:$AK$80</c:f>
              <c:numCache>
                <c:formatCode>#,##0_);[Red]\(#,##0\)</c:formatCode>
                <c:ptCount val="21"/>
                <c:pt idx="0">
                  <c:v>4862</c:v>
                </c:pt>
                <c:pt idx="1">
                  <c:v>5486</c:v>
                </c:pt>
                <c:pt idx="2">
                  <c:v>5994</c:v>
                </c:pt>
                <c:pt idx="3">
                  <c:v>5921</c:v>
                </c:pt>
                <c:pt idx="4">
                  <c:v>5864</c:v>
                </c:pt>
                <c:pt idx="5">
                  <c:v>5401</c:v>
                </c:pt>
                <c:pt idx="6">
                  <c:v>5194</c:v>
                </c:pt>
                <c:pt idx="7">
                  <c:v>4615</c:v>
                </c:pt>
                <c:pt idx="8">
                  <c:v>5180</c:v>
                </c:pt>
                <c:pt idx="9">
                  <c:v>5277</c:v>
                </c:pt>
                <c:pt idx="10">
                  <c:v>5415</c:v>
                </c:pt>
                <c:pt idx="11">
                  <c:v>5498</c:v>
                </c:pt>
                <c:pt idx="12">
                  <c:v>5630</c:v>
                </c:pt>
                <c:pt idx="13">
                  <c:v>5702</c:v>
                </c:pt>
                <c:pt idx="14">
                  <c:v>5761</c:v>
                </c:pt>
                <c:pt idx="15">
                  <c:v>5166</c:v>
                </c:pt>
                <c:pt idx="16">
                  <c:v>4826</c:v>
                </c:pt>
                <c:pt idx="17">
                  <c:v>4194</c:v>
                </c:pt>
                <c:pt idx="18">
                  <c:v>3433</c:v>
                </c:pt>
                <c:pt idx="19">
                  <c:v>2596</c:v>
                </c:pt>
                <c:pt idx="20">
                  <c:v>2850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DC-F942-BC27-FF29CE149E38}"/>
            </c:ext>
          </c:extLst>
        </c:ser>
        <c:ser>
          <c:idx val="2"/>
          <c:order val="2"/>
          <c:tx>
            <c:strRef>
              <c:f>'年別　周期数・数字 (2021)'!$AL$43</c:f>
              <c:strCache>
                <c:ptCount val="1"/>
                <c:pt idx="0">
                  <c:v>FET出生児</c:v>
                </c:pt>
              </c:strCache>
            </c:strRef>
          </c:tx>
          <c:invertIfNegative val="0"/>
          <c:cat>
            <c:numRef>
              <c:f>'年別　周期数・数字 (2021)'!$AB$60:$AB$80</c:f>
              <c:numCache>
                <c:formatCode>General</c:formatCod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</c:numCache>
            </c:numRef>
          </c:cat>
          <c:val>
            <c:numRef>
              <c:f>'年別　周期数・数字 (2021)'!$AL$60:$AL$80</c:f>
              <c:numCache>
                <c:formatCode>#,##0_);[Red]\(#,##0\)</c:formatCode>
                <c:ptCount val="21"/>
                <c:pt idx="0">
                  <c:v>2467</c:v>
                </c:pt>
                <c:pt idx="1">
                  <c:v>3299</c:v>
                </c:pt>
                <c:pt idx="2">
                  <c:v>4798</c:v>
                </c:pt>
                <c:pt idx="3">
                  <c:v>5538</c:v>
                </c:pt>
                <c:pt idx="4">
                  <c:v>6542</c:v>
                </c:pt>
                <c:pt idx="5">
                  <c:v>7930</c:v>
                </c:pt>
                <c:pt idx="6">
                  <c:v>9257</c:v>
                </c:pt>
                <c:pt idx="7">
                  <c:v>12425</c:v>
                </c:pt>
                <c:pt idx="8">
                  <c:v>16454</c:v>
                </c:pt>
                <c:pt idx="9">
                  <c:v>19011</c:v>
                </c:pt>
                <c:pt idx="10">
                  <c:v>22465</c:v>
                </c:pt>
                <c:pt idx="11">
                  <c:v>27715</c:v>
                </c:pt>
                <c:pt idx="12">
                  <c:v>32148</c:v>
                </c:pt>
                <c:pt idx="13">
                  <c:v>36595</c:v>
                </c:pt>
                <c:pt idx="14">
                  <c:v>40611</c:v>
                </c:pt>
                <c:pt idx="15">
                  <c:v>44678</c:v>
                </c:pt>
                <c:pt idx="16">
                  <c:v>48060</c:v>
                </c:pt>
                <c:pt idx="17">
                  <c:v>49383</c:v>
                </c:pt>
                <c:pt idx="18">
                  <c:v>54188</c:v>
                </c:pt>
                <c:pt idx="19">
                  <c:v>55503</c:v>
                </c:pt>
                <c:pt idx="20">
                  <c:v>64679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DC-F942-BC27-FF29CE149E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08515040"/>
        <c:axId val="908518432"/>
      </c:barChart>
      <c:catAx>
        <c:axId val="9085150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00" b="0"/>
                </a:pPr>
                <a:r>
                  <a:rPr lang="ja-JP" altLang="en-US" sz="1100" b="0"/>
                  <a:t>西暦</a:t>
                </a:r>
                <a:endParaRPr lang="en-US" altLang="ja-JP" sz="1100" b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08518432"/>
        <c:crosses val="autoZero"/>
        <c:auto val="1"/>
        <c:lblAlgn val="ctr"/>
        <c:lblOffset val="100"/>
        <c:noMultiLvlLbl val="0"/>
      </c:catAx>
      <c:valAx>
        <c:axId val="908518432"/>
        <c:scaling>
          <c:orientation val="minMax"/>
          <c:max val="70000"/>
        </c:scaling>
        <c:delete val="0"/>
        <c:axPos val="l"/>
        <c:majorGridlines/>
        <c:title>
          <c:tx>
            <c:rich>
              <a:bodyPr rot="0" vert="wordArtVertRtl"/>
              <a:lstStyle/>
              <a:p>
                <a:pPr>
                  <a:defRPr sz="1100" b="0"/>
                </a:pPr>
                <a:r>
                  <a:rPr lang="ja-JP" altLang="en-US" sz="1100" b="0"/>
                  <a:t>症例数</a:t>
                </a:r>
              </a:p>
            </c:rich>
          </c:tx>
          <c:layout>
            <c:manualLayout>
              <c:xMode val="edge"/>
              <c:yMode val="edge"/>
              <c:x val="2.7870609260432132E-2"/>
              <c:y val="0.38838184774925733"/>
            </c:manualLayout>
          </c:layout>
          <c:overlay val="0"/>
        </c:title>
        <c:numFmt formatCode="#,##0_);[Red]\(#,##0\)" sourceLinked="1"/>
        <c:majorTickMark val="out"/>
        <c:minorTickMark val="none"/>
        <c:tickLblPos val="nextTo"/>
        <c:crossAx val="9085150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4518902189935902"/>
          <c:y val="3.7595028292205998E-2"/>
          <c:w val="0.59792295811921303"/>
          <c:h val="7.9824622013957403E-2"/>
        </c:manualLayout>
      </c:layout>
      <c:overlay val="0"/>
      <c:txPr>
        <a:bodyPr/>
        <a:lstStyle/>
        <a:p>
          <a:pPr>
            <a:defRPr sz="1800"/>
          </a:pPr>
          <a:endParaRPr lang="ja-JP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3833291315130657E-2"/>
          <c:y val="2.4004168939473453E-2"/>
          <c:w val="0.89684464795586338"/>
          <c:h val="0.8660992783031688"/>
        </c:manualLayout>
      </c:layout>
      <c:lineChart>
        <c:grouping val="standard"/>
        <c:varyColors val="0"/>
        <c:ser>
          <c:idx val="0"/>
          <c:order val="0"/>
          <c:tx>
            <c:strRef>
              <c:f>'年別　年齢別 (2021)'!$BT$3</c:f>
              <c:strCache>
                <c:ptCount val="1"/>
                <c:pt idx="0">
                  <c:v>総治療周期数 498,140</c:v>
                </c:pt>
              </c:strCache>
            </c:strRef>
          </c:tx>
          <c:marker>
            <c:symbol val="circle"/>
            <c:size val="9"/>
          </c:marker>
          <c:cat>
            <c:strRef>
              <c:f>'年別　年齢別 (2021)'!$A$4:$A$34</c:f>
              <c:strCache>
                <c:ptCount val="31"/>
                <c:pt idx="0">
                  <c:v>20以下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  <c:pt idx="4">
                  <c:v>24</c:v>
                </c:pt>
                <c:pt idx="5">
                  <c:v>25</c:v>
                </c:pt>
                <c:pt idx="6">
                  <c:v>26</c:v>
                </c:pt>
                <c:pt idx="7">
                  <c:v>27</c:v>
                </c:pt>
                <c:pt idx="8">
                  <c:v>28</c:v>
                </c:pt>
                <c:pt idx="9">
                  <c:v>29</c:v>
                </c:pt>
                <c:pt idx="10">
                  <c:v>30</c:v>
                </c:pt>
                <c:pt idx="11">
                  <c:v>31</c:v>
                </c:pt>
                <c:pt idx="12">
                  <c:v>32</c:v>
                </c:pt>
                <c:pt idx="13">
                  <c:v>33</c:v>
                </c:pt>
                <c:pt idx="14">
                  <c:v>34</c:v>
                </c:pt>
                <c:pt idx="15">
                  <c:v>35</c:v>
                </c:pt>
                <c:pt idx="16">
                  <c:v>36</c:v>
                </c:pt>
                <c:pt idx="17">
                  <c:v>37</c:v>
                </c:pt>
                <c:pt idx="18">
                  <c:v>38</c:v>
                </c:pt>
                <c:pt idx="19">
                  <c:v>39</c:v>
                </c:pt>
                <c:pt idx="20">
                  <c:v>40</c:v>
                </c:pt>
                <c:pt idx="21">
                  <c:v>41</c:v>
                </c:pt>
                <c:pt idx="22">
                  <c:v>42</c:v>
                </c:pt>
                <c:pt idx="23">
                  <c:v>43</c:v>
                </c:pt>
                <c:pt idx="24">
                  <c:v>44</c:v>
                </c:pt>
                <c:pt idx="25">
                  <c:v>45</c:v>
                </c:pt>
                <c:pt idx="26">
                  <c:v>46</c:v>
                </c:pt>
                <c:pt idx="27">
                  <c:v>47</c:v>
                </c:pt>
                <c:pt idx="28">
                  <c:v>48</c:v>
                </c:pt>
                <c:pt idx="29">
                  <c:v>49</c:v>
                </c:pt>
                <c:pt idx="30">
                  <c:v>50以上</c:v>
                </c:pt>
              </c:strCache>
            </c:strRef>
          </c:cat>
          <c:val>
            <c:numRef>
              <c:f>'年別　年齢別 (2021)'!$BT$4:$BT$34</c:f>
              <c:numCache>
                <c:formatCode>#,##0_);[Red]\(#,##0\)</c:formatCode>
                <c:ptCount val="31"/>
                <c:pt idx="0">
                  <c:v>90</c:v>
                </c:pt>
                <c:pt idx="1">
                  <c:v>54</c:v>
                </c:pt>
                <c:pt idx="2">
                  <c:v>105</c:v>
                </c:pt>
                <c:pt idx="3">
                  <c:v>240</c:v>
                </c:pt>
                <c:pt idx="4">
                  <c:v>611</c:v>
                </c:pt>
                <c:pt idx="5">
                  <c:v>1083</c:v>
                </c:pt>
                <c:pt idx="6">
                  <c:v>2348</c:v>
                </c:pt>
                <c:pt idx="7">
                  <c:v>4291</c:v>
                </c:pt>
                <c:pt idx="8">
                  <c:v>6986</c:v>
                </c:pt>
                <c:pt idx="9">
                  <c:v>10333</c:v>
                </c:pt>
                <c:pt idx="10">
                  <c:v>14294</c:v>
                </c:pt>
                <c:pt idx="11">
                  <c:v>17057</c:v>
                </c:pt>
                <c:pt idx="12">
                  <c:v>20202</c:v>
                </c:pt>
                <c:pt idx="13">
                  <c:v>22986</c:v>
                </c:pt>
                <c:pt idx="14">
                  <c:v>26983</c:v>
                </c:pt>
                <c:pt idx="15">
                  <c:v>29751</c:v>
                </c:pt>
                <c:pt idx="16">
                  <c:v>32326</c:v>
                </c:pt>
                <c:pt idx="17">
                  <c:v>34011</c:v>
                </c:pt>
                <c:pt idx="18">
                  <c:v>35988</c:v>
                </c:pt>
                <c:pt idx="19">
                  <c:v>39631</c:v>
                </c:pt>
                <c:pt idx="20">
                  <c:v>39376</c:v>
                </c:pt>
                <c:pt idx="21">
                  <c:v>38403</c:v>
                </c:pt>
                <c:pt idx="22">
                  <c:v>38130</c:v>
                </c:pt>
                <c:pt idx="23">
                  <c:v>29547</c:v>
                </c:pt>
                <c:pt idx="24">
                  <c:v>20850</c:v>
                </c:pt>
                <c:pt idx="25">
                  <c:v>13999</c:v>
                </c:pt>
                <c:pt idx="26">
                  <c:v>8490</c:v>
                </c:pt>
                <c:pt idx="27">
                  <c:v>5012</c:v>
                </c:pt>
                <c:pt idx="28">
                  <c:v>2466</c:v>
                </c:pt>
                <c:pt idx="29">
                  <c:v>1428</c:v>
                </c:pt>
                <c:pt idx="30">
                  <c:v>1069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8E-8F47-96FE-E6147BEBA181}"/>
            </c:ext>
          </c:extLst>
        </c:ser>
        <c:ser>
          <c:idx val="1"/>
          <c:order val="1"/>
          <c:tx>
            <c:strRef>
              <c:f>'年別　年齢別 (2021)'!$BU$3</c:f>
              <c:strCache>
                <c:ptCount val="1"/>
                <c:pt idx="0">
                  <c:v>移植周期数 269,170</c:v>
                </c:pt>
              </c:strCache>
            </c:strRef>
          </c:tx>
          <c:marker>
            <c:symbol val="circle"/>
            <c:size val="9"/>
          </c:marker>
          <c:cat>
            <c:strRef>
              <c:f>'年別　年齢別 (2021)'!$A$4:$A$34</c:f>
              <c:strCache>
                <c:ptCount val="31"/>
                <c:pt idx="0">
                  <c:v>20以下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  <c:pt idx="4">
                  <c:v>24</c:v>
                </c:pt>
                <c:pt idx="5">
                  <c:v>25</c:v>
                </c:pt>
                <c:pt idx="6">
                  <c:v>26</c:v>
                </c:pt>
                <c:pt idx="7">
                  <c:v>27</c:v>
                </c:pt>
                <c:pt idx="8">
                  <c:v>28</c:v>
                </c:pt>
                <c:pt idx="9">
                  <c:v>29</c:v>
                </c:pt>
                <c:pt idx="10">
                  <c:v>30</c:v>
                </c:pt>
                <c:pt idx="11">
                  <c:v>31</c:v>
                </c:pt>
                <c:pt idx="12">
                  <c:v>32</c:v>
                </c:pt>
                <c:pt idx="13">
                  <c:v>33</c:v>
                </c:pt>
                <c:pt idx="14">
                  <c:v>34</c:v>
                </c:pt>
                <c:pt idx="15">
                  <c:v>35</c:v>
                </c:pt>
                <c:pt idx="16">
                  <c:v>36</c:v>
                </c:pt>
                <c:pt idx="17">
                  <c:v>37</c:v>
                </c:pt>
                <c:pt idx="18">
                  <c:v>38</c:v>
                </c:pt>
                <c:pt idx="19">
                  <c:v>39</c:v>
                </c:pt>
                <c:pt idx="20">
                  <c:v>40</c:v>
                </c:pt>
                <c:pt idx="21">
                  <c:v>41</c:v>
                </c:pt>
                <c:pt idx="22">
                  <c:v>42</c:v>
                </c:pt>
                <c:pt idx="23">
                  <c:v>43</c:v>
                </c:pt>
                <c:pt idx="24">
                  <c:v>44</c:v>
                </c:pt>
                <c:pt idx="25">
                  <c:v>45</c:v>
                </c:pt>
                <c:pt idx="26">
                  <c:v>46</c:v>
                </c:pt>
                <c:pt idx="27">
                  <c:v>47</c:v>
                </c:pt>
                <c:pt idx="28">
                  <c:v>48</c:v>
                </c:pt>
                <c:pt idx="29">
                  <c:v>49</c:v>
                </c:pt>
                <c:pt idx="30">
                  <c:v>50以上</c:v>
                </c:pt>
              </c:strCache>
            </c:strRef>
          </c:cat>
          <c:val>
            <c:numRef>
              <c:f>'年別　年齢別 (2021)'!$BU$4:$BU$34</c:f>
              <c:numCache>
                <c:formatCode>#,##0_);[Red]\(#,##0\)</c:formatCode>
                <c:ptCount val="31"/>
                <c:pt idx="0">
                  <c:v>12</c:v>
                </c:pt>
                <c:pt idx="1">
                  <c:v>18</c:v>
                </c:pt>
                <c:pt idx="2">
                  <c:v>48</c:v>
                </c:pt>
                <c:pt idx="3">
                  <c:v>128</c:v>
                </c:pt>
                <c:pt idx="4">
                  <c:v>322</c:v>
                </c:pt>
                <c:pt idx="5">
                  <c:v>598</c:v>
                </c:pt>
                <c:pt idx="6">
                  <c:v>1318</c:v>
                </c:pt>
                <c:pt idx="7">
                  <c:v>2411</c:v>
                </c:pt>
                <c:pt idx="8">
                  <c:v>4090</c:v>
                </c:pt>
                <c:pt idx="9">
                  <c:v>6084</c:v>
                </c:pt>
                <c:pt idx="10">
                  <c:v>8539</c:v>
                </c:pt>
                <c:pt idx="11">
                  <c:v>10424</c:v>
                </c:pt>
                <c:pt idx="12">
                  <c:v>12273</c:v>
                </c:pt>
                <c:pt idx="13">
                  <c:v>14121</c:v>
                </c:pt>
                <c:pt idx="14">
                  <c:v>16372</c:v>
                </c:pt>
                <c:pt idx="15">
                  <c:v>18178</c:v>
                </c:pt>
                <c:pt idx="16">
                  <c:v>19383</c:v>
                </c:pt>
                <c:pt idx="17">
                  <c:v>20004</c:v>
                </c:pt>
                <c:pt idx="18">
                  <c:v>20924</c:v>
                </c:pt>
                <c:pt idx="19">
                  <c:v>21988</c:v>
                </c:pt>
                <c:pt idx="20">
                  <c:v>21281</c:v>
                </c:pt>
                <c:pt idx="21">
                  <c:v>19302</c:v>
                </c:pt>
                <c:pt idx="22">
                  <c:v>17816</c:v>
                </c:pt>
                <c:pt idx="23">
                  <c:v>13482</c:v>
                </c:pt>
                <c:pt idx="24">
                  <c:v>8517</c:v>
                </c:pt>
                <c:pt idx="25">
                  <c:v>5160</c:v>
                </c:pt>
                <c:pt idx="26">
                  <c:v>3086</c:v>
                </c:pt>
                <c:pt idx="27">
                  <c:v>1697</c:v>
                </c:pt>
                <c:pt idx="28">
                  <c:v>782</c:v>
                </c:pt>
                <c:pt idx="29">
                  <c:v>432</c:v>
                </c:pt>
                <c:pt idx="30">
                  <c:v>380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78E-8F47-96FE-E6147BEBA181}"/>
            </c:ext>
          </c:extLst>
        </c:ser>
        <c:ser>
          <c:idx val="2"/>
          <c:order val="2"/>
          <c:tx>
            <c:strRef>
              <c:f>'年別　年齢別 (2021)'!$BV$3</c:f>
              <c:strCache>
                <c:ptCount val="1"/>
                <c:pt idx="0">
                  <c:v>妊娠周期数 94,164</c:v>
                </c:pt>
              </c:strCache>
            </c:strRef>
          </c:tx>
          <c:marker>
            <c:symbol val="circle"/>
            <c:size val="9"/>
          </c:marker>
          <c:cat>
            <c:strRef>
              <c:f>'年別　年齢別 (2021)'!$A$4:$A$34</c:f>
              <c:strCache>
                <c:ptCount val="31"/>
                <c:pt idx="0">
                  <c:v>20以下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  <c:pt idx="4">
                  <c:v>24</c:v>
                </c:pt>
                <c:pt idx="5">
                  <c:v>25</c:v>
                </c:pt>
                <c:pt idx="6">
                  <c:v>26</c:v>
                </c:pt>
                <c:pt idx="7">
                  <c:v>27</c:v>
                </c:pt>
                <c:pt idx="8">
                  <c:v>28</c:v>
                </c:pt>
                <c:pt idx="9">
                  <c:v>29</c:v>
                </c:pt>
                <c:pt idx="10">
                  <c:v>30</c:v>
                </c:pt>
                <c:pt idx="11">
                  <c:v>31</c:v>
                </c:pt>
                <c:pt idx="12">
                  <c:v>32</c:v>
                </c:pt>
                <c:pt idx="13">
                  <c:v>33</c:v>
                </c:pt>
                <c:pt idx="14">
                  <c:v>34</c:v>
                </c:pt>
                <c:pt idx="15">
                  <c:v>35</c:v>
                </c:pt>
                <c:pt idx="16">
                  <c:v>36</c:v>
                </c:pt>
                <c:pt idx="17">
                  <c:v>37</c:v>
                </c:pt>
                <c:pt idx="18">
                  <c:v>38</c:v>
                </c:pt>
                <c:pt idx="19">
                  <c:v>39</c:v>
                </c:pt>
                <c:pt idx="20">
                  <c:v>40</c:v>
                </c:pt>
                <c:pt idx="21">
                  <c:v>41</c:v>
                </c:pt>
                <c:pt idx="22">
                  <c:v>42</c:v>
                </c:pt>
                <c:pt idx="23">
                  <c:v>43</c:v>
                </c:pt>
                <c:pt idx="24">
                  <c:v>44</c:v>
                </c:pt>
                <c:pt idx="25">
                  <c:v>45</c:v>
                </c:pt>
                <c:pt idx="26">
                  <c:v>46</c:v>
                </c:pt>
                <c:pt idx="27">
                  <c:v>47</c:v>
                </c:pt>
                <c:pt idx="28">
                  <c:v>48</c:v>
                </c:pt>
                <c:pt idx="29">
                  <c:v>49</c:v>
                </c:pt>
                <c:pt idx="30">
                  <c:v>50以上</c:v>
                </c:pt>
              </c:strCache>
            </c:strRef>
          </c:cat>
          <c:val>
            <c:numRef>
              <c:f>'年別　年齢別 (2021)'!$BV$4:$BV$34</c:f>
              <c:numCache>
                <c:formatCode>#,##0_);[Red]\(#,##0\)</c:formatCode>
                <c:ptCount val="31"/>
                <c:pt idx="0">
                  <c:v>3</c:v>
                </c:pt>
                <c:pt idx="1">
                  <c:v>9</c:v>
                </c:pt>
                <c:pt idx="2">
                  <c:v>23</c:v>
                </c:pt>
                <c:pt idx="3">
                  <c:v>59</c:v>
                </c:pt>
                <c:pt idx="4">
                  <c:v>158</c:v>
                </c:pt>
                <c:pt idx="5">
                  <c:v>312</c:v>
                </c:pt>
                <c:pt idx="6">
                  <c:v>625</c:v>
                </c:pt>
                <c:pt idx="7">
                  <c:v>1159</c:v>
                </c:pt>
                <c:pt idx="8">
                  <c:v>1951</c:v>
                </c:pt>
                <c:pt idx="9">
                  <c:v>3001</c:v>
                </c:pt>
                <c:pt idx="10">
                  <c:v>4145</c:v>
                </c:pt>
                <c:pt idx="11">
                  <c:v>4917</c:v>
                </c:pt>
                <c:pt idx="12">
                  <c:v>5751</c:v>
                </c:pt>
                <c:pt idx="13">
                  <c:v>6368</c:v>
                </c:pt>
                <c:pt idx="14">
                  <c:v>7184</c:v>
                </c:pt>
                <c:pt idx="15">
                  <c:v>7925</c:v>
                </c:pt>
                <c:pt idx="16">
                  <c:v>8046</c:v>
                </c:pt>
                <c:pt idx="17">
                  <c:v>7836</c:v>
                </c:pt>
                <c:pt idx="18">
                  <c:v>7670</c:v>
                </c:pt>
                <c:pt idx="19">
                  <c:v>7457</c:v>
                </c:pt>
                <c:pt idx="20">
                  <c:v>6341</c:v>
                </c:pt>
                <c:pt idx="21">
                  <c:v>5167</c:v>
                </c:pt>
                <c:pt idx="22">
                  <c:v>3780</c:v>
                </c:pt>
                <c:pt idx="23">
                  <c:v>2359</c:v>
                </c:pt>
                <c:pt idx="24">
                  <c:v>1076</c:v>
                </c:pt>
                <c:pt idx="25">
                  <c:v>483</c:v>
                </c:pt>
                <c:pt idx="26">
                  <c:v>222</c:v>
                </c:pt>
                <c:pt idx="27">
                  <c:v>74</c:v>
                </c:pt>
                <c:pt idx="28">
                  <c:v>26</c:v>
                </c:pt>
                <c:pt idx="29">
                  <c:v>20</c:v>
                </c:pt>
                <c:pt idx="30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78E-8F47-96FE-E6147BEBA181}"/>
            </c:ext>
          </c:extLst>
        </c:ser>
        <c:ser>
          <c:idx val="3"/>
          <c:order val="3"/>
          <c:tx>
            <c:strRef>
              <c:f>'年別　年齢別 (2021)'!$BW$3</c:f>
              <c:strCache>
                <c:ptCount val="1"/>
                <c:pt idx="0">
                  <c:v>生産周期数 67,833</c:v>
                </c:pt>
              </c:strCache>
            </c:strRef>
          </c:tx>
          <c:marker>
            <c:symbol val="circle"/>
            <c:size val="9"/>
          </c:marker>
          <c:cat>
            <c:strRef>
              <c:f>'年別　年齢別 (2021)'!$A$4:$A$34</c:f>
              <c:strCache>
                <c:ptCount val="31"/>
                <c:pt idx="0">
                  <c:v>20以下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  <c:pt idx="4">
                  <c:v>24</c:v>
                </c:pt>
                <c:pt idx="5">
                  <c:v>25</c:v>
                </c:pt>
                <c:pt idx="6">
                  <c:v>26</c:v>
                </c:pt>
                <c:pt idx="7">
                  <c:v>27</c:v>
                </c:pt>
                <c:pt idx="8">
                  <c:v>28</c:v>
                </c:pt>
                <c:pt idx="9">
                  <c:v>29</c:v>
                </c:pt>
                <c:pt idx="10">
                  <c:v>30</c:v>
                </c:pt>
                <c:pt idx="11">
                  <c:v>31</c:v>
                </c:pt>
                <c:pt idx="12">
                  <c:v>32</c:v>
                </c:pt>
                <c:pt idx="13">
                  <c:v>33</c:v>
                </c:pt>
                <c:pt idx="14">
                  <c:v>34</c:v>
                </c:pt>
                <c:pt idx="15">
                  <c:v>35</c:v>
                </c:pt>
                <c:pt idx="16">
                  <c:v>36</c:v>
                </c:pt>
                <c:pt idx="17">
                  <c:v>37</c:v>
                </c:pt>
                <c:pt idx="18">
                  <c:v>38</c:v>
                </c:pt>
                <c:pt idx="19">
                  <c:v>39</c:v>
                </c:pt>
                <c:pt idx="20">
                  <c:v>40</c:v>
                </c:pt>
                <c:pt idx="21">
                  <c:v>41</c:v>
                </c:pt>
                <c:pt idx="22">
                  <c:v>42</c:v>
                </c:pt>
                <c:pt idx="23">
                  <c:v>43</c:v>
                </c:pt>
                <c:pt idx="24">
                  <c:v>44</c:v>
                </c:pt>
                <c:pt idx="25">
                  <c:v>45</c:v>
                </c:pt>
                <c:pt idx="26">
                  <c:v>46</c:v>
                </c:pt>
                <c:pt idx="27">
                  <c:v>47</c:v>
                </c:pt>
                <c:pt idx="28">
                  <c:v>48</c:v>
                </c:pt>
                <c:pt idx="29">
                  <c:v>49</c:v>
                </c:pt>
                <c:pt idx="30">
                  <c:v>50以上</c:v>
                </c:pt>
              </c:strCache>
            </c:strRef>
          </c:cat>
          <c:val>
            <c:numRef>
              <c:f>'年別　年齢別 (2021)'!$BW$4:$BW$34</c:f>
              <c:numCache>
                <c:formatCode>#,##0_);[Red]\(#,##0\)</c:formatCode>
                <c:ptCount val="31"/>
                <c:pt idx="0">
                  <c:v>2</c:v>
                </c:pt>
                <c:pt idx="1">
                  <c:v>4</c:v>
                </c:pt>
                <c:pt idx="2">
                  <c:v>18</c:v>
                </c:pt>
                <c:pt idx="3">
                  <c:v>49</c:v>
                </c:pt>
                <c:pt idx="4">
                  <c:v>123</c:v>
                </c:pt>
                <c:pt idx="5">
                  <c:v>231</c:v>
                </c:pt>
                <c:pt idx="6">
                  <c:v>509</c:v>
                </c:pt>
                <c:pt idx="7">
                  <c:v>951</c:v>
                </c:pt>
                <c:pt idx="8">
                  <c:v>1541</c:v>
                </c:pt>
                <c:pt idx="9">
                  <c:v>2437</c:v>
                </c:pt>
                <c:pt idx="10">
                  <c:v>3361</c:v>
                </c:pt>
                <c:pt idx="11">
                  <c:v>3983</c:v>
                </c:pt>
                <c:pt idx="12">
                  <c:v>4543</c:v>
                </c:pt>
                <c:pt idx="13">
                  <c:v>4990</c:v>
                </c:pt>
                <c:pt idx="14">
                  <c:v>5530</c:v>
                </c:pt>
                <c:pt idx="15">
                  <c:v>6104</c:v>
                </c:pt>
                <c:pt idx="16">
                  <c:v>6055</c:v>
                </c:pt>
                <c:pt idx="17">
                  <c:v>5747</c:v>
                </c:pt>
                <c:pt idx="18">
                  <c:v>5412</c:v>
                </c:pt>
                <c:pt idx="19">
                  <c:v>5066</c:v>
                </c:pt>
                <c:pt idx="20">
                  <c:v>4106</c:v>
                </c:pt>
                <c:pt idx="21">
                  <c:v>3067</c:v>
                </c:pt>
                <c:pt idx="22">
                  <c:v>2045</c:v>
                </c:pt>
                <c:pt idx="23">
                  <c:v>1155</c:v>
                </c:pt>
                <c:pt idx="24">
                  <c:v>492</c:v>
                </c:pt>
                <c:pt idx="25">
                  <c:v>192</c:v>
                </c:pt>
                <c:pt idx="26">
                  <c:v>69</c:v>
                </c:pt>
                <c:pt idx="27">
                  <c:v>31</c:v>
                </c:pt>
                <c:pt idx="28">
                  <c:v>6</c:v>
                </c:pt>
                <c:pt idx="29">
                  <c:v>4</c:v>
                </c:pt>
                <c:pt idx="30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78E-8F47-96FE-E6147BEBA1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8910464"/>
        <c:axId val="908965296"/>
      </c:lineChart>
      <c:catAx>
        <c:axId val="9089104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/>
                  <a:t>年齢（歳）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908965296"/>
        <c:crosses val="autoZero"/>
        <c:auto val="1"/>
        <c:lblAlgn val="ctr"/>
        <c:lblOffset val="100"/>
        <c:noMultiLvlLbl val="0"/>
      </c:catAx>
      <c:valAx>
        <c:axId val="908965296"/>
        <c:scaling>
          <c:orientation val="minMax"/>
          <c:max val="40000"/>
        </c:scaling>
        <c:delete val="0"/>
        <c:axPos val="l"/>
        <c:majorGridlines/>
        <c:title>
          <c:tx>
            <c:rich>
              <a:bodyPr rot="0" vert="wordArtVertRtl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/>
                  <a:t>周期数</a:t>
                </a:r>
              </a:p>
            </c:rich>
          </c:tx>
          <c:overlay val="0"/>
        </c:title>
        <c:numFmt formatCode="#,##0_);[Red]\(#,##0\)" sourceLinked="1"/>
        <c:majorTickMark val="out"/>
        <c:minorTickMark val="none"/>
        <c:tickLblPos val="nextTo"/>
        <c:crossAx val="908910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9526819131946803E-2"/>
          <c:y val="4.8374061000995602E-2"/>
          <c:w val="0.302195968651922"/>
          <c:h val="0.26235294486547223"/>
        </c:manualLayout>
      </c:layout>
      <c:overlay val="0"/>
      <c:txPr>
        <a:bodyPr/>
        <a:lstStyle/>
        <a:p>
          <a:pPr>
            <a:defRPr sz="1600"/>
          </a:pPr>
          <a:endParaRPr lang="ja-JP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161373139311127E-2"/>
          <c:y val="3.2745591939546598E-2"/>
          <c:w val="0.82047562986882461"/>
          <c:h val="0.85814435034411596"/>
        </c:manualLayout>
      </c:layout>
      <c:lineChart>
        <c:grouping val="standard"/>
        <c:varyColors val="0"/>
        <c:ser>
          <c:idx val="0"/>
          <c:order val="0"/>
          <c:tx>
            <c:strRef>
              <c:f>'年別　年齢別 (2021)'!$EG$3</c:f>
              <c:strCache>
                <c:ptCount val="1"/>
                <c:pt idx="0">
                  <c:v>妊娠率/総ET</c:v>
                </c:pt>
              </c:strCache>
            </c:strRef>
          </c:tx>
          <c:marker>
            <c:symbol val="circle"/>
            <c:size val="9"/>
          </c:marker>
          <c:cat>
            <c:numRef>
              <c:f>'年別　年齢別 (2021)'!$CB$10:$CB$32</c:f>
              <c:numCache>
                <c:formatCode>General</c:formatCode>
                <c:ptCount val="23"/>
                <c:pt idx="0">
                  <c:v>26</c:v>
                </c:pt>
                <c:pt idx="1">
                  <c:v>27</c:v>
                </c:pt>
                <c:pt idx="2">
                  <c:v>28</c:v>
                </c:pt>
                <c:pt idx="3">
                  <c:v>29</c:v>
                </c:pt>
                <c:pt idx="4">
                  <c:v>30</c:v>
                </c:pt>
                <c:pt idx="5">
                  <c:v>31</c:v>
                </c:pt>
                <c:pt idx="6">
                  <c:v>32</c:v>
                </c:pt>
                <c:pt idx="7">
                  <c:v>33</c:v>
                </c:pt>
                <c:pt idx="8">
                  <c:v>34</c:v>
                </c:pt>
                <c:pt idx="9">
                  <c:v>35</c:v>
                </c:pt>
                <c:pt idx="10">
                  <c:v>36</c:v>
                </c:pt>
                <c:pt idx="11">
                  <c:v>37</c:v>
                </c:pt>
                <c:pt idx="12">
                  <c:v>38</c:v>
                </c:pt>
                <c:pt idx="13">
                  <c:v>39</c:v>
                </c:pt>
                <c:pt idx="14">
                  <c:v>40</c:v>
                </c:pt>
                <c:pt idx="15">
                  <c:v>41</c:v>
                </c:pt>
                <c:pt idx="16">
                  <c:v>42</c:v>
                </c:pt>
                <c:pt idx="17">
                  <c:v>43</c:v>
                </c:pt>
                <c:pt idx="18">
                  <c:v>44</c:v>
                </c:pt>
                <c:pt idx="19">
                  <c:v>45</c:v>
                </c:pt>
                <c:pt idx="20">
                  <c:v>46</c:v>
                </c:pt>
                <c:pt idx="21">
                  <c:v>47</c:v>
                </c:pt>
                <c:pt idx="22">
                  <c:v>48</c:v>
                </c:pt>
              </c:numCache>
            </c:numRef>
          </c:cat>
          <c:val>
            <c:numRef>
              <c:f>'年別　年齢別 (2021)'!$EG$10:$EG$32</c:f>
              <c:numCache>
                <c:formatCode>0%</c:formatCode>
                <c:ptCount val="23"/>
                <c:pt idx="0">
                  <c:v>0.47420333839150225</c:v>
                </c:pt>
                <c:pt idx="1">
                  <c:v>0.48071339693073412</c:v>
                </c:pt>
                <c:pt idx="2">
                  <c:v>0.47701711491442544</c:v>
                </c:pt>
                <c:pt idx="3">
                  <c:v>0.49326101249178173</c:v>
                </c:pt>
                <c:pt idx="4">
                  <c:v>0.48541983838857011</c:v>
                </c:pt>
                <c:pt idx="5">
                  <c:v>0.47169992325402915</c:v>
                </c:pt>
                <c:pt idx="6">
                  <c:v>0.46858958689806895</c:v>
                </c:pt>
                <c:pt idx="7">
                  <c:v>0.45095956377027124</c:v>
                </c:pt>
                <c:pt idx="8">
                  <c:v>0.43879794771561204</c:v>
                </c:pt>
                <c:pt idx="9">
                  <c:v>0.43596655297612497</c:v>
                </c:pt>
                <c:pt idx="10">
                  <c:v>0.41510602073982356</c:v>
                </c:pt>
                <c:pt idx="11">
                  <c:v>0.39172165566886624</c:v>
                </c:pt>
                <c:pt idx="12">
                  <c:v>0.36656471038042437</c:v>
                </c:pt>
                <c:pt idx="13">
                  <c:v>0.3391395306530835</c:v>
                </c:pt>
                <c:pt idx="14">
                  <c:v>0.29796532117851604</c:v>
                </c:pt>
                <c:pt idx="15">
                  <c:v>0.26769246710185474</c:v>
                </c:pt>
                <c:pt idx="16">
                  <c:v>0.21216883700044903</c:v>
                </c:pt>
                <c:pt idx="17">
                  <c:v>0.17497403946002077</c:v>
                </c:pt>
                <c:pt idx="18">
                  <c:v>0.12633556416578606</c:v>
                </c:pt>
                <c:pt idx="19">
                  <c:v>9.3604651162790695E-2</c:v>
                </c:pt>
                <c:pt idx="20">
                  <c:v>7.1937783538561242E-2</c:v>
                </c:pt>
                <c:pt idx="21">
                  <c:v>4.3606364172068354E-2</c:v>
                </c:pt>
                <c:pt idx="22">
                  <c:v>3.3248081841432228E-2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153-A04B-96DB-F6BF8F760649}"/>
            </c:ext>
          </c:extLst>
        </c:ser>
        <c:ser>
          <c:idx val="1"/>
          <c:order val="1"/>
          <c:tx>
            <c:strRef>
              <c:f>'年別　年齢別 (2021)'!$EH$3</c:f>
              <c:strCache>
                <c:ptCount val="1"/>
                <c:pt idx="0">
                  <c:v>妊娠率/総治療</c:v>
                </c:pt>
              </c:strCache>
            </c:strRef>
          </c:tx>
          <c:marker>
            <c:symbol val="circle"/>
            <c:size val="9"/>
          </c:marker>
          <c:cat>
            <c:numRef>
              <c:f>'年別　年齢別 (2021)'!$CB$10:$CB$32</c:f>
              <c:numCache>
                <c:formatCode>General</c:formatCode>
                <c:ptCount val="23"/>
                <c:pt idx="0">
                  <c:v>26</c:v>
                </c:pt>
                <c:pt idx="1">
                  <c:v>27</c:v>
                </c:pt>
                <c:pt idx="2">
                  <c:v>28</c:v>
                </c:pt>
                <c:pt idx="3">
                  <c:v>29</c:v>
                </c:pt>
                <c:pt idx="4">
                  <c:v>30</c:v>
                </c:pt>
                <c:pt idx="5">
                  <c:v>31</c:v>
                </c:pt>
                <c:pt idx="6">
                  <c:v>32</c:v>
                </c:pt>
                <c:pt idx="7">
                  <c:v>33</c:v>
                </c:pt>
                <c:pt idx="8">
                  <c:v>34</c:v>
                </c:pt>
                <c:pt idx="9">
                  <c:v>35</c:v>
                </c:pt>
                <c:pt idx="10">
                  <c:v>36</c:v>
                </c:pt>
                <c:pt idx="11">
                  <c:v>37</c:v>
                </c:pt>
                <c:pt idx="12">
                  <c:v>38</c:v>
                </c:pt>
                <c:pt idx="13">
                  <c:v>39</c:v>
                </c:pt>
                <c:pt idx="14">
                  <c:v>40</c:v>
                </c:pt>
                <c:pt idx="15">
                  <c:v>41</c:v>
                </c:pt>
                <c:pt idx="16">
                  <c:v>42</c:v>
                </c:pt>
                <c:pt idx="17">
                  <c:v>43</c:v>
                </c:pt>
                <c:pt idx="18">
                  <c:v>44</c:v>
                </c:pt>
                <c:pt idx="19">
                  <c:v>45</c:v>
                </c:pt>
                <c:pt idx="20">
                  <c:v>46</c:v>
                </c:pt>
                <c:pt idx="21">
                  <c:v>47</c:v>
                </c:pt>
                <c:pt idx="22">
                  <c:v>48</c:v>
                </c:pt>
              </c:numCache>
            </c:numRef>
          </c:cat>
          <c:val>
            <c:numRef>
              <c:f>'年別　年齢別 (2021)'!$EH$10:$EH$32</c:f>
              <c:numCache>
                <c:formatCode>0%</c:formatCode>
                <c:ptCount val="23"/>
                <c:pt idx="0">
                  <c:v>0.26618398637137991</c:v>
                </c:pt>
                <c:pt idx="1">
                  <c:v>0.27010020974131904</c:v>
                </c:pt>
                <c:pt idx="2">
                  <c:v>0.27927283137703979</c:v>
                </c:pt>
                <c:pt idx="3">
                  <c:v>0.29042872350720988</c:v>
                </c:pt>
                <c:pt idx="4">
                  <c:v>0.28998181054988109</c:v>
                </c:pt>
                <c:pt idx="5">
                  <c:v>0.28826874596939672</c:v>
                </c:pt>
                <c:pt idx="6">
                  <c:v>0.28467478467478469</c:v>
                </c:pt>
                <c:pt idx="7">
                  <c:v>0.27703819716349082</c:v>
                </c:pt>
                <c:pt idx="8">
                  <c:v>0.26624170774191158</c:v>
                </c:pt>
                <c:pt idx="9">
                  <c:v>0.26637760075291589</c:v>
                </c:pt>
                <c:pt idx="10">
                  <c:v>0.24890181278228052</c:v>
                </c:pt>
                <c:pt idx="11">
                  <c:v>0.23039604833730265</c:v>
                </c:pt>
                <c:pt idx="12">
                  <c:v>0.21312659775480716</c:v>
                </c:pt>
                <c:pt idx="13">
                  <c:v>0.18816078322525295</c:v>
                </c:pt>
                <c:pt idx="14">
                  <c:v>0.16103718000812678</c:v>
                </c:pt>
                <c:pt idx="15">
                  <c:v>0.13454678019946359</c:v>
                </c:pt>
                <c:pt idx="16">
                  <c:v>9.9134539732494101E-2</c:v>
                </c:pt>
                <c:pt idx="17">
                  <c:v>7.9838900734423124E-2</c:v>
                </c:pt>
                <c:pt idx="18">
                  <c:v>5.1606714628297364E-2</c:v>
                </c:pt>
                <c:pt idx="19">
                  <c:v>3.4502464461747269E-2</c:v>
                </c:pt>
                <c:pt idx="20">
                  <c:v>2.6148409893992933E-2</c:v>
                </c:pt>
                <c:pt idx="21">
                  <c:v>1.4764565043894652E-2</c:v>
                </c:pt>
                <c:pt idx="22">
                  <c:v>1.0543390105433901E-2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153-A04B-96DB-F6BF8F760649}"/>
            </c:ext>
          </c:extLst>
        </c:ser>
        <c:ser>
          <c:idx val="2"/>
          <c:order val="2"/>
          <c:tx>
            <c:strRef>
              <c:f>'年別　年齢別 (2021)'!$EI$3</c:f>
              <c:strCache>
                <c:ptCount val="1"/>
                <c:pt idx="0">
                  <c:v>生産率/総治療</c:v>
                </c:pt>
              </c:strCache>
            </c:strRef>
          </c:tx>
          <c:marker>
            <c:symbol val="circle"/>
            <c:size val="9"/>
          </c:marker>
          <c:cat>
            <c:numRef>
              <c:f>'年別　年齢別 (2021)'!$CB$10:$CB$32</c:f>
              <c:numCache>
                <c:formatCode>General</c:formatCode>
                <c:ptCount val="23"/>
                <c:pt idx="0">
                  <c:v>26</c:v>
                </c:pt>
                <c:pt idx="1">
                  <c:v>27</c:v>
                </c:pt>
                <c:pt idx="2">
                  <c:v>28</c:v>
                </c:pt>
                <c:pt idx="3">
                  <c:v>29</c:v>
                </c:pt>
                <c:pt idx="4">
                  <c:v>30</c:v>
                </c:pt>
                <c:pt idx="5">
                  <c:v>31</c:v>
                </c:pt>
                <c:pt idx="6">
                  <c:v>32</c:v>
                </c:pt>
                <c:pt idx="7">
                  <c:v>33</c:v>
                </c:pt>
                <c:pt idx="8">
                  <c:v>34</c:v>
                </c:pt>
                <c:pt idx="9">
                  <c:v>35</c:v>
                </c:pt>
                <c:pt idx="10">
                  <c:v>36</c:v>
                </c:pt>
                <c:pt idx="11">
                  <c:v>37</c:v>
                </c:pt>
                <c:pt idx="12">
                  <c:v>38</c:v>
                </c:pt>
                <c:pt idx="13">
                  <c:v>39</c:v>
                </c:pt>
                <c:pt idx="14">
                  <c:v>40</c:v>
                </c:pt>
                <c:pt idx="15">
                  <c:v>41</c:v>
                </c:pt>
                <c:pt idx="16">
                  <c:v>42</c:v>
                </c:pt>
                <c:pt idx="17">
                  <c:v>43</c:v>
                </c:pt>
                <c:pt idx="18">
                  <c:v>44</c:v>
                </c:pt>
                <c:pt idx="19">
                  <c:v>45</c:v>
                </c:pt>
                <c:pt idx="20">
                  <c:v>46</c:v>
                </c:pt>
                <c:pt idx="21">
                  <c:v>47</c:v>
                </c:pt>
                <c:pt idx="22">
                  <c:v>48</c:v>
                </c:pt>
              </c:numCache>
            </c:numRef>
          </c:cat>
          <c:val>
            <c:numRef>
              <c:f>'年別　年齢別 (2021)'!$EI$10:$EI$32</c:f>
              <c:numCache>
                <c:formatCode>0%</c:formatCode>
                <c:ptCount val="23"/>
                <c:pt idx="0">
                  <c:v>0.21678023850085179</c:v>
                </c:pt>
                <c:pt idx="1">
                  <c:v>0.22162666045210908</c:v>
                </c:pt>
                <c:pt idx="2">
                  <c:v>0.22058402519324363</c:v>
                </c:pt>
                <c:pt idx="3">
                  <c:v>0.23584631762314914</c:v>
                </c:pt>
                <c:pt idx="4">
                  <c:v>0.23513362249895062</c:v>
                </c:pt>
                <c:pt idx="5">
                  <c:v>0.23351116843524652</c:v>
                </c:pt>
                <c:pt idx="6">
                  <c:v>0.22487872487872487</c:v>
                </c:pt>
                <c:pt idx="7">
                  <c:v>0.21708866266423041</c:v>
                </c:pt>
                <c:pt idx="8">
                  <c:v>0.20494385353741246</c:v>
                </c:pt>
                <c:pt idx="9">
                  <c:v>0.20516957413196196</c:v>
                </c:pt>
                <c:pt idx="10">
                  <c:v>0.18731052403637938</c:v>
                </c:pt>
                <c:pt idx="11">
                  <c:v>0.16897474346534944</c:v>
                </c:pt>
                <c:pt idx="12">
                  <c:v>0.1503834611537179</c:v>
                </c:pt>
                <c:pt idx="13">
                  <c:v>0.12782922459690646</c:v>
                </c:pt>
                <c:pt idx="14">
                  <c:v>0.10427671678179602</c:v>
                </c:pt>
                <c:pt idx="15">
                  <c:v>7.9863552326641149E-2</c:v>
                </c:pt>
                <c:pt idx="16">
                  <c:v>5.3632310516653556E-2</c:v>
                </c:pt>
                <c:pt idx="17">
                  <c:v>3.9090262970859983E-2</c:v>
                </c:pt>
                <c:pt idx="18">
                  <c:v>2.3597122302158272E-2</c:v>
                </c:pt>
                <c:pt idx="19">
                  <c:v>1.3715265376098292E-2</c:v>
                </c:pt>
                <c:pt idx="20">
                  <c:v>8.1272084805653708E-3</c:v>
                </c:pt>
                <c:pt idx="21">
                  <c:v>6.1851556264964089E-3</c:v>
                </c:pt>
                <c:pt idx="22">
                  <c:v>2.4330900243309003E-3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153-A04B-96DB-F6BF8F7606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9001584"/>
        <c:axId val="909004976"/>
      </c:lineChart>
      <c:lineChart>
        <c:grouping val="standard"/>
        <c:varyColors val="0"/>
        <c:ser>
          <c:idx val="3"/>
          <c:order val="3"/>
          <c:tx>
            <c:strRef>
              <c:f>'年別　年齢別 (2021)'!$EJ$3</c:f>
              <c:strCache>
                <c:ptCount val="1"/>
                <c:pt idx="0">
                  <c:v>流産率/総妊娠</c:v>
                </c:pt>
              </c:strCache>
            </c:strRef>
          </c:tx>
          <c:marker>
            <c:symbol val="circle"/>
            <c:size val="9"/>
          </c:marker>
          <c:cat>
            <c:numRef>
              <c:f>'年別　年齢別 (2021)'!$CB$10:$CB$32</c:f>
              <c:numCache>
                <c:formatCode>General</c:formatCode>
                <c:ptCount val="23"/>
                <c:pt idx="0">
                  <c:v>26</c:v>
                </c:pt>
                <c:pt idx="1">
                  <c:v>27</c:v>
                </c:pt>
                <c:pt idx="2">
                  <c:v>28</c:v>
                </c:pt>
                <c:pt idx="3">
                  <c:v>29</c:v>
                </c:pt>
                <c:pt idx="4">
                  <c:v>30</c:v>
                </c:pt>
                <c:pt idx="5">
                  <c:v>31</c:v>
                </c:pt>
                <c:pt idx="6">
                  <c:v>32</c:v>
                </c:pt>
                <c:pt idx="7">
                  <c:v>33</c:v>
                </c:pt>
                <c:pt idx="8">
                  <c:v>34</c:v>
                </c:pt>
                <c:pt idx="9">
                  <c:v>35</c:v>
                </c:pt>
                <c:pt idx="10">
                  <c:v>36</c:v>
                </c:pt>
                <c:pt idx="11">
                  <c:v>37</c:v>
                </c:pt>
                <c:pt idx="12">
                  <c:v>38</c:v>
                </c:pt>
                <c:pt idx="13">
                  <c:v>39</c:v>
                </c:pt>
                <c:pt idx="14">
                  <c:v>40</c:v>
                </c:pt>
                <c:pt idx="15">
                  <c:v>41</c:v>
                </c:pt>
                <c:pt idx="16">
                  <c:v>42</c:v>
                </c:pt>
                <c:pt idx="17">
                  <c:v>43</c:v>
                </c:pt>
                <c:pt idx="18">
                  <c:v>44</c:v>
                </c:pt>
                <c:pt idx="19">
                  <c:v>45</c:v>
                </c:pt>
                <c:pt idx="20">
                  <c:v>46</c:v>
                </c:pt>
                <c:pt idx="21">
                  <c:v>47</c:v>
                </c:pt>
                <c:pt idx="22">
                  <c:v>48</c:v>
                </c:pt>
              </c:numCache>
            </c:numRef>
          </c:cat>
          <c:val>
            <c:numRef>
              <c:f>'年別　年齢別 (2021)'!$EJ$10:$EJ$32</c:f>
              <c:numCache>
                <c:formatCode>0%</c:formatCode>
                <c:ptCount val="23"/>
                <c:pt idx="0">
                  <c:v>0.15840000000000001</c:v>
                </c:pt>
                <c:pt idx="1">
                  <c:v>0.14840379637618636</c:v>
                </c:pt>
                <c:pt idx="2">
                  <c:v>0.17119425935417734</c:v>
                </c:pt>
                <c:pt idx="3">
                  <c:v>0.16261246251249584</c:v>
                </c:pt>
                <c:pt idx="4">
                  <c:v>0.15753920386007236</c:v>
                </c:pt>
                <c:pt idx="5">
                  <c:v>0.16148057758796014</c:v>
                </c:pt>
                <c:pt idx="6">
                  <c:v>0.17909928708050774</c:v>
                </c:pt>
                <c:pt idx="7">
                  <c:v>0.18388819095477388</c:v>
                </c:pt>
                <c:pt idx="8">
                  <c:v>0.19793986636971048</c:v>
                </c:pt>
                <c:pt idx="9">
                  <c:v>0.19785488958990535</c:v>
                </c:pt>
                <c:pt idx="10">
                  <c:v>0.21687795177728064</c:v>
                </c:pt>
                <c:pt idx="11">
                  <c:v>0.23251659009698825</c:v>
                </c:pt>
                <c:pt idx="12">
                  <c:v>0.2621903520208605</c:v>
                </c:pt>
                <c:pt idx="13">
                  <c:v>0.28939251709802871</c:v>
                </c:pt>
                <c:pt idx="14">
                  <c:v>0.32171581769436997</c:v>
                </c:pt>
                <c:pt idx="15">
                  <c:v>0.37236307335010643</c:v>
                </c:pt>
                <c:pt idx="16">
                  <c:v>0.42857142857142855</c:v>
                </c:pt>
                <c:pt idx="17">
                  <c:v>0.47986434930055111</c:v>
                </c:pt>
                <c:pt idx="18">
                  <c:v>0.51115241635687736</c:v>
                </c:pt>
                <c:pt idx="19">
                  <c:v>0.56935817805383027</c:v>
                </c:pt>
                <c:pt idx="20">
                  <c:v>0.63963963963963966</c:v>
                </c:pt>
                <c:pt idx="21">
                  <c:v>0.52702702702702697</c:v>
                </c:pt>
                <c:pt idx="22">
                  <c:v>0.65384615384615385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153-A04B-96DB-F6BF8F7606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9011760"/>
        <c:axId val="909008368"/>
      </c:lineChart>
      <c:catAx>
        <c:axId val="9090015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ja-JP" altLang="en-US"/>
                  <a:t>年齢（歳）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909004976"/>
        <c:crosses val="autoZero"/>
        <c:auto val="1"/>
        <c:lblAlgn val="ctr"/>
        <c:lblOffset val="100"/>
        <c:noMultiLvlLbl val="0"/>
      </c:catAx>
      <c:valAx>
        <c:axId val="909004976"/>
        <c:scaling>
          <c:orientation val="minMax"/>
          <c:max val="0.5"/>
        </c:scaling>
        <c:delete val="0"/>
        <c:axPos val="l"/>
        <c:majorGridlines/>
        <c:title>
          <c:tx>
            <c:rich>
              <a:bodyPr rot="0" vert="wordArtVertRtl"/>
              <a:lstStyle/>
              <a:p>
                <a:pPr>
                  <a:defRPr/>
                </a:pPr>
                <a:r>
                  <a:rPr lang="ja-JP" altLang="en-US"/>
                  <a:t>妊娠率・生産率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909001584"/>
        <c:crosses val="autoZero"/>
        <c:crossBetween val="between"/>
      </c:valAx>
      <c:valAx>
        <c:axId val="909008368"/>
        <c:scaling>
          <c:orientation val="minMax"/>
          <c:max val="0.9"/>
        </c:scaling>
        <c:delete val="0"/>
        <c:axPos val="r"/>
        <c:title>
          <c:tx>
            <c:rich>
              <a:bodyPr rot="0" vert="wordArtVertRtl"/>
              <a:lstStyle/>
              <a:p>
                <a:pPr>
                  <a:defRPr/>
                </a:pPr>
                <a:r>
                  <a:rPr lang="ja-JP" altLang="en-US"/>
                  <a:t>流産率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909011760"/>
        <c:crosses val="max"/>
        <c:crossBetween val="between"/>
      </c:valAx>
      <c:catAx>
        <c:axId val="90901176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909008368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64175181259564684"/>
          <c:y val="6.2155987563701429E-2"/>
          <c:w val="0.11796236864474673"/>
          <c:h val="0.2550773808641151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161373139311127E-2"/>
          <c:y val="3.2745591939546598E-2"/>
          <c:w val="0.82047562986882461"/>
          <c:h val="0.85814435034411596"/>
        </c:manualLayout>
      </c:layout>
      <c:lineChart>
        <c:grouping val="standard"/>
        <c:varyColors val="0"/>
        <c:ser>
          <c:idx val="0"/>
          <c:order val="0"/>
          <c:tx>
            <c:strRef>
              <c:f>'年別　年齢別 (2021)'!$EG$3</c:f>
              <c:strCache>
                <c:ptCount val="1"/>
                <c:pt idx="0">
                  <c:v>妊娠率/総ET</c:v>
                </c:pt>
              </c:strCache>
            </c:strRef>
          </c:tx>
          <c:marker>
            <c:symbol val="circle"/>
            <c:size val="9"/>
          </c:marker>
          <c:cat>
            <c:numRef>
              <c:f>'年別　年齢別 (2021)'!$CB$10:$CB$32</c:f>
              <c:numCache>
                <c:formatCode>General</c:formatCode>
                <c:ptCount val="23"/>
                <c:pt idx="0">
                  <c:v>26</c:v>
                </c:pt>
                <c:pt idx="1">
                  <c:v>27</c:v>
                </c:pt>
                <c:pt idx="2">
                  <c:v>28</c:v>
                </c:pt>
                <c:pt idx="3">
                  <c:v>29</c:v>
                </c:pt>
                <c:pt idx="4">
                  <c:v>30</c:v>
                </c:pt>
                <c:pt idx="5">
                  <c:v>31</c:v>
                </c:pt>
                <c:pt idx="6">
                  <c:v>32</c:v>
                </c:pt>
                <c:pt idx="7">
                  <c:v>33</c:v>
                </c:pt>
                <c:pt idx="8">
                  <c:v>34</c:v>
                </c:pt>
                <c:pt idx="9">
                  <c:v>35</c:v>
                </c:pt>
                <c:pt idx="10">
                  <c:v>36</c:v>
                </c:pt>
                <c:pt idx="11">
                  <c:v>37</c:v>
                </c:pt>
                <c:pt idx="12">
                  <c:v>38</c:v>
                </c:pt>
                <c:pt idx="13">
                  <c:v>39</c:v>
                </c:pt>
                <c:pt idx="14">
                  <c:v>40</c:v>
                </c:pt>
                <c:pt idx="15">
                  <c:v>41</c:v>
                </c:pt>
                <c:pt idx="16">
                  <c:v>42</c:v>
                </c:pt>
                <c:pt idx="17">
                  <c:v>43</c:v>
                </c:pt>
                <c:pt idx="18">
                  <c:v>44</c:v>
                </c:pt>
                <c:pt idx="19">
                  <c:v>45</c:v>
                </c:pt>
                <c:pt idx="20">
                  <c:v>46</c:v>
                </c:pt>
                <c:pt idx="21">
                  <c:v>47</c:v>
                </c:pt>
                <c:pt idx="22">
                  <c:v>48</c:v>
                </c:pt>
              </c:numCache>
            </c:numRef>
          </c:cat>
          <c:val>
            <c:numRef>
              <c:f>'年別　年齢別 (2021)'!$EG$10:$EG$32</c:f>
              <c:numCache>
                <c:formatCode>0%</c:formatCode>
                <c:ptCount val="23"/>
                <c:pt idx="0">
                  <c:v>0.47420333839150225</c:v>
                </c:pt>
                <c:pt idx="1">
                  <c:v>0.48071339693073412</c:v>
                </c:pt>
                <c:pt idx="2">
                  <c:v>0.47701711491442544</c:v>
                </c:pt>
                <c:pt idx="3">
                  <c:v>0.49326101249178173</c:v>
                </c:pt>
                <c:pt idx="4">
                  <c:v>0.48541983838857011</c:v>
                </c:pt>
                <c:pt idx="5">
                  <c:v>0.47169992325402915</c:v>
                </c:pt>
                <c:pt idx="6">
                  <c:v>0.46858958689806895</c:v>
                </c:pt>
                <c:pt idx="7">
                  <c:v>0.45095956377027124</c:v>
                </c:pt>
                <c:pt idx="8">
                  <c:v>0.43879794771561204</c:v>
                </c:pt>
                <c:pt idx="9">
                  <c:v>0.43596655297612497</c:v>
                </c:pt>
                <c:pt idx="10">
                  <c:v>0.41510602073982356</c:v>
                </c:pt>
                <c:pt idx="11">
                  <c:v>0.39172165566886624</c:v>
                </c:pt>
                <c:pt idx="12">
                  <c:v>0.36656471038042437</c:v>
                </c:pt>
                <c:pt idx="13">
                  <c:v>0.3391395306530835</c:v>
                </c:pt>
                <c:pt idx="14">
                  <c:v>0.29796532117851604</c:v>
                </c:pt>
                <c:pt idx="15">
                  <c:v>0.26769246710185474</c:v>
                </c:pt>
                <c:pt idx="16">
                  <c:v>0.21216883700044903</c:v>
                </c:pt>
                <c:pt idx="17">
                  <c:v>0.17497403946002077</c:v>
                </c:pt>
                <c:pt idx="18">
                  <c:v>0.12633556416578606</c:v>
                </c:pt>
                <c:pt idx="19">
                  <c:v>9.3604651162790695E-2</c:v>
                </c:pt>
                <c:pt idx="20">
                  <c:v>7.1937783538561242E-2</c:v>
                </c:pt>
                <c:pt idx="21">
                  <c:v>4.3606364172068354E-2</c:v>
                </c:pt>
                <c:pt idx="22">
                  <c:v>3.3248081841432228E-2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2BC-5943-88D5-7F27A726BC7B}"/>
            </c:ext>
          </c:extLst>
        </c:ser>
        <c:ser>
          <c:idx val="1"/>
          <c:order val="1"/>
          <c:tx>
            <c:strRef>
              <c:f>'年別　年齢別 (2021)'!$EH$3</c:f>
              <c:strCache>
                <c:ptCount val="1"/>
                <c:pt idx="0">
                  <c:v>妊娠率/総治療</c:v>
                </c:pt>
              </c:strCache>
            </c:strRef>
          </c:tx>
          <c:marker>
            <c:symbol val="circle"/>
            <c:size val="9"/>
          </c:marker>
          <c:cat>
            <c:numRef>
              <c:f>'年別　年齢別 (2021)'!$CB$10:$CB$32</c:f>
              <c:numCache>
                <c:formatCode>General</c:formatCode>
                <c:ptCount val="23"/>
                <c:pt idx="0">
                  <c:v>26</c:v>
                </c:pt>
                <c:pt idx="1">
                  <c:v>27</c:v>
                </c:pt>
                <c:pt idx="2">
                  <c:v>28</c:v>
                </c:pt>
                <c:pt idx="3">
                  <c:v>29</c:v>
                </c:pt>
                <c:pt idx="4">
                  <c:v>30</c:v>
                </c:pt>
                <c:pt idx="5">
                  <c:v>31</c:v>
                </c:pt>
                <c:pt idx="6">
                  <c:v>32</c:v>
                </c:pt>
                <c:pt idx="7">
                  <c:v>33</c:v>
                </c:pt>
                <c:pt idx="8">
                  <c:v>34</c:v>
                </c:pt>
                <c:pt idx="9">
                  <c:v>35</c:v>
                </c:pt>
                <c:pt idx="10">
                  <c:v>36</c:v>
                </c:pt>
                <c:pt idx="11">
                  <c:v>37</c:v>
                </c:pt>
                <c:pt idx="12">
                  <c:v>38</c:v>
                </c:pt>
                <c:pt idx="13">
                  <c:v>39</c:v>
                </c:pt>
                <c:pt idx="14">
                  <c:v>40</c:v>
                </c:pt>
                <c:pt idx="15">
                  <c:v>41</c:v>
                </c:pt>
                <c:pt idx="16">
                  <c:v>42</c:v>
                </c:pt>
                <c:pt idx="17">
                  <c:v>43</c:v>
                </c:pt>
                <c:pt idx="18">
                  <c:v>44</c:v>
                </c:pt>
                <c:pt idx="19">
                  <c:v>45</c:v>
                </c:pt>
                <c:pt idx="20">
                  <c:v>46</c:v>
                </c:pt>
                <c:pt idx="21">
                  <c:v>47</c:v>
                </c:pt>
                <c:pt idx="22">
                  <c:v>48</c:v>
                </c:pt>
              </c:numCache>
            </c:numRef>
          </c:cat>
          <c:val>
            <c:numRef>
              <c:f>'年別　年齢別 (2021)'!$EH$10:$EH$32</c:f>
              <c:numCache>
                <c:formatCode>0%</c:formatCode>
                <c:ptCount val="23"/>
                <c:pt idx="0">
                  <c:v>0.26618398637137991</c:v>
                </c:pt>
                <c:pt idx="1">
                  <c:v>0.27010020974131904</c:v>
                </c:pt>
                <c:pt idx="2">
                  <c:v>0.27927283137703979</c:v>
                </c:pt>
                <c:pt idx="3">
                  <c:v>0.29042872350720988</c:v>
                </c:pt>
                <c:pt idx="4">
                  <c:v>0.28998181054988109</c:v>
                </c:pt>
                <c:pt idx="5">
                  <c:v>0.28826874596939672</c:v>
                </c:pt>
                <c:pt idx="6">
                  <c:v>0.28467478467478469</c:v>
                </c:pt>
                <c:pt idx="7">
                  <c:v>0.27703819716349082</c:v>
                </c:pt>
                <c:pt idx="8">
                  <c:v>0.26624170774191158</c:v>
                </c:pt>
                <c:pt idx="9">
                  <c:v>0.26637760075291589</c:v>
                </c:pt>
                <c:pt idx="10">
                  <c:v>0.24890181278228052</c:v>
                </c:pt>
                <c:pt idx="11">
                  <c:v>0.23039604833730265</c:v>
                </c:pt>
                <c:pt idx="12">
                  <c:v>0.21312659775480716</c:v>
                </c:pt>
                <c:pt idx="13">
                  <c:v>0.18816078322525295</c:v>
                </c:pt>
                <c:pt idx="14">
                  <c:v>0.16103718000812678</c:v>
                </c:pt>
                <c:pt idx="15">
                  <c:v>0.13454678019946359</c:v>
                </c:pt>
                <c:pt idx="16">
                  <c:v>9.9134539732494101E-2</c:v>
                </c:pt>
                <c:pt idx="17">
                  <c:v>7.9838900734423124E-2</c:v>
                </c:pt>
                <c:pt idx="18">
                  <c:v>5.1606714628297364E-2</c:v>
                </c:pt>
                <c:pt idx="19">
                  <c:v>3.4502464461747269E-2</c:v>
                </c:pt>
                <c:pt idx="20">
                  <c:v>2.6148409893992933E-2</c:v>
                </c:pt>
                <c:pt idx="21">
                  <c:v>1.4764565043894652E-2</c:v>
                </c:pt>
                <c:pt idx="22">
                  <c:v>1.0543390105433901E-2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2BC-5943-88D5-7F27A726BC7B}"/>
            </c:ext>
          </c:extLst>
        </c:ser>
        <c:ser>
          <c:idx val="2"/>
          <c:order val="2"/>
          <c:tx>
            <c:strRef>
              <c:f>'年別　年齢別 (2021)'!$EI$3</c:f>
              <c:strCache>
                <c:ptCount val="1"/>
                <c:pt idx="0">
                  <c:v>生産率/総治療</c:v>
                </c:pt>
              </c:strCache>
            </c:strRef>
          </c:tx>
          <c:marker>
            <c:symbol val="circle"/>
            <c:size val="9"/>
          </c:marker>
          <c:cat>
            <c:numRef>
              <c:f>'年別　年齢別 (2021)'!$CB$10:$CB$32</c:f>
              <c:numCache>
                <c:formatCode>General</c:formatCode>
                <c:ptCount val="23"/>
                <c:pt idx="0">
                  <c:v>26</c:v>
                </c:pt>
                <c:pt idx="1">
                  <c:v>27</c:v>
                </c:pt>
                <c:pt idx="2">
                  <c:v>28</c:v>
                </c:pt>
                <c:pt idx="3">
                  <c:v>29</c:v>
                </c:pt>
                <c:pt idx="4">
                  <c:v>30</c:v>
                </c:pt>
                <c:pt idx="5">
                  <c:v>31</c:v>
                </c:pt>
                <c:pt idx="6">
                  <c:v>32</c:v>
                </c:pt>
                <c:pt idx="7">
                  <c:v>33</c:v>
                </c:pt>
                <c:pt idx="8">
                  <c:v>34</c:v>
                </c:pt>
                <c:pt idx="9">
                  <c:v>35</c:v>
                </c:pt>
                <c:pt idx="10">
                  <c:v>36</c:v>
                </c:pt>
                <c:pt idx="11">
                  <c:v>37</c:v>
                </c:pt>
                <c:pt idx="12">
                  <c:v>38</c:v>
                </c:pt>
                <c:pt idx="13">
                  <c:v>39</c:v>
                </c:pt>
                <c:pt idx="14">
                  <c:v>40</c:v>
                </c:pt>
                <c:pt idx="15">
                  <c:v>41</c:v>
                </c:pt>
                <c:pt idx="16">
                  <c:v>42</c:v>
                </c:pt>
                <c:pt idx="17">
                  <c:v>43</c:v>
                </c:pt>
                <c:pt idx="18">
                  <c:v>44</c:v>
                </c:pt>
                <c:pt idx="19">
                  <c:v>45</c:v>
                </c:pt>
                <c:pt idx="20">
                  <c:v>46</c:v>
                </c:pt>
                <c:pt idx="21">
                  <c:v>47</c:v>
                </c:pt>
                <c:pt idx="22">
                  <c:v>48</c:v>
                </c:pt>
              </c:numCache>
            </c:numRef>
          </c:cat>
          <c:val>
            <c:numRef>
              <c:f>'年別　年齢別 (2021)'!$EI$10:$EI$32</c:f>
              <c:numCache>
                <c:formatCode>0%</c:formatCode>
                <c:ptCount val="23"/>
                <c:pt idx="0">
                  <c:v>0.21678023850085179</c:v>
                </c:pt>
                <c:pt idx="1">
                  <c:v>0.22162666045210908</c:v>
                </c:pt>
                <c:pt idx="2">
                  <c:v>0.22058402519324363</c:v>
                </c:pt>
                <c:pt idx="3">
                  <c:v>0.23584631762314914</c:v>
                </c:pt>
                <c:pt idx="4">
                  <c:v>0.23513362249895062</c:v>
                </c:pt>
                <c:pt idx="5">
                  <c:v>0.23351116843524652</c:v>
                </c:pt>
                <c:pt idx="6">
                  <c:v>0.22487872487872487</c:v>
                </c:pt>
                <c:pt idx="7">
                  <c:v>0.21708866266423041</c:v>
                </c:pt>
                <c:pt idx="8">
                  <c:v>0.20494385353741246</c:v>
                </c:pt>
                <c:pt idx="9">
                  <c:v>0.20516957413196196</c:v>
                </c:pt>
                <c:pt idx="10">
                  <c:v>0.18731052403637938</c:v>
                </c:pt>
                <c:pt idx="11">
                  <c:v>0.16897474346534944</c:v>
                </c:pt>
                <c:pt idx="12">
                  <c:v>0.1503834611537179</c:v>
                </c:pt>
                <c:pt idx="13">
                  <c:v>0.12782922459690646</c:v>
                </c:pt>
                <c:pt idx="14">
                  <c:v>0.10427671678179602</c:v>
                </c:pt>
                <c:pt idx="15">
                  <c:v>7.9863552326641149E-2</c:v>
                </c:pt>
                <c:pt idx="16">
                  <c:v>5.3632310516653556E-2</c:v>
                </c:pt>
                <c:pt idx="17">
                  <c:v>3.9090262970859983E-2</c:v>
                </c:pt>
                <c:pt idx="18">
                  <c:v>2.3597122302158272E-2</c:v>
                </c:pt>
                <c:pt idx="19">
                  <c:v>1.3715265376098292E-2</c:v>
                </c:pt>
                <c:pt idx="20">
                  <c:v>8.1272084805653708E-3</c:v>
                </c:pt>
                <c:pt idx="21">
                  <c:v>6.1851556264964089E-3</c:v>
                </c:pt>
                <c:pt idx="22">
                  <c:v>2.4330900243309003E-3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2BC-5943-88D5-7F27A726BC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9001584"/>
        <c:axId val="909004976"/>
      </c:lineChart>
      <c:lineChart>
        <c:grouping val="standard"/>
        <c:varyColors val="0"/>
        <c:ser>
          <c:idx val="3"/>
          <c:order val="3"/>
          <c:tx>
            <c:strRef>
              <c:f>'年別　年齢別 (2021)'!$EJ$3</c:f>
              <c:strCache>
                <c:ptCount val="1"/>
                <c:pt idx="0">
                  <c:v>流産率/総妊娠</c:v>
                </c:pt>
              </c:strCache>
            </c:strRef>
          </c:tx>
          <c:marker>
            <c:symbol val="circle"/>
            <c:size val="9"/>
          </c:marker>
          <c:cat>
            <c:numRef>
              <c:f>'年別　年齢別 (2021)'!$CB$10:$CB$32</c:f>
              <c:numCache>
                <c:formatCode>General</c:formatCode>
                <c:ptCount val="23"/>
                <c:pt idx="0">
                  <c:v>26</c:v>
                </c:pt>
                <c:pt idx="1">
                  <c:v>27</c:v>
                </c:pt>
                <c:pt idx="2">
                  <c:v>28</c:v>
                </c:pt>
                <c:pt idx="3">
                  <c:v>29</c:v>
                </c:pt>
                <c:pt idx="4">
                  <c:v>30</c:v>
                </c:pt>
                <c:pt idx="5">
                  <c:v>31</c:v>
                </c:pt>
                <c:pt idx="6">
                  <c:v>32</c:v>
                </c:pt>
                <c:pt idx="7">
                  <c:v>33</c:v>
                </c:pt>
                <c:pt idx="8">
                  <c:v>34</c:v>
                </c:pt>
                <c:pt idx="9">
                  <c:v>35</c:v>
                </c:pt>
                <c:pt idx="10">
                  <c:v>36</c:v>
                </c:pt>
                <c:pt idx="11">
                  <c:v>37</c:v>
                </c:pt>
                <c:pt idx="12">
                  <c:v>38</c:v>
                </c:pt>
                <c:pt idx="13">
                  <c:v>39</c:v>
                </c:pt>
                <c:pt idx="14">
                  <c:v>40</c:v>
                </c:pt>
                <c:pt idx="15">
                  <c:v>41</c:v>
                </c:pt>
                <c:pt idx="16">
                  <c:v>42</c:v>
                </c:pt>
                <c:pt idx="17">
                  <c:v>43</c:v>
                </c:pt>
                <c:pt idx="18">
                  <c:v>44</c:v>
                </c:pt>
                <c:pt idx="19">
                  <c:v>45</c:v>
                </c:pt>
                <c:pt idx="20">
                  <c:v>46</c:v>
                </c:pt>
                <c:pt idx="21">
                  <c:v>47</c:v>
                </c:pt>
                <c:pt idx="22">
                  <c:v>48</c:v>
                </c:pt>
              </c:numCache>
            </c:numRef>
          </c:cat>
          <c:val>
            <c:numRef>
              <c:f>'年別　年齢別 (2021)'!$EJ$10:$EJ$32</c:f>
              <c:numCache>
                <c:formatCode>0%</c:formatCode>
                <c:ptCount val="23"/>
                <c:pt idx="0">
                  <c:v>0.15840000000000001</c:v>
                </c:pt>
                <c:pt idx="1">
                  <c:v>0.14840379637618636</c:v>
                </c:pt>
                <c:pt idx="2">
                  <c:v>0.17119425935417734</c:v>
                </c:pt>
                <c:pt idx="3">
                  <c:v>0.16261246251249584</c:v>
                </c:pt>
                <c:pt idx="4">
                  <c:v>0.15753920386007236</c:v>
                </c:pt>
                <c:pt idx="5">
                  <c:v>0.16148057758796014</c:v>
                </c:pt>
                <c:pt idx="6">
                  <c:v>0.17909928708050774</c:v>
                </c:pt>
                <c:pt idx="7">
                  <c:v>0.18388819095477388</c:v>
                </c:pt>
                <c:pt idx="8">
                  <c:v>0.19793986636971048</c:v>
                </c:pt>
                <c:pt idx="9">
                  <c:v>0.19785488958990535</c:v>
                </c:pt>
                <c:pt idx="10">
                  <c:v>0.21687795177728064</c:v>
                </c:pt>
                <c:pt idx="11">
                  <c:v>0.23251659009698825</c:v>
                </c:pt>
                <c:pt idx="12">
                  <c:v>0.2621903520208605</c:v>
                </c:pt>
                <c:pt idx="13">
                  <c:v>0.28939251709802871</c:v>
                </c:pt>
                <c:pt idx="14">
                  <c:v>0.32171581769436997</c:v>
                </c:pt>
                <c:pt idx="15">
                  <c:v>0.37236307335010643</c:v>
                </c:pt>
                <c:pt idx="16">
                  <c:v>0.42857142857142855</c:v>
                </c:pt>
                <c:pt idx="17">
                  <c:v>0.47986434930055111</c:v>
                </c:pt>
                <c:pt idx="18">
                  <c:v>0.51115241635687736</c:v>
                </c:pt>
                <c:pt idx="19">
                  <c:v>0.56935817805383027</c:v>
                </c:pt>
                <c:pt idx="20">
                  <c:v>0.63963963963963966</c:v>
                </c:pt>
                <c:pt idx="21">
                  <c:v>0.52702702702702697</c:v>
                </c:pt>
                <c:pt idx="22">
                  <c:v>0.65384615384615385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2BC-5943-88D5-7F27A726BC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9011760"/>
        <c:axId val="909008368"/>
      </c:lineChart>
      <c:catAx>
        <c:axId val="9090015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ja-JP" altLang="en-US"/>
                  <a:t>年齢（歳）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909004976"/>
        <c:crosses val="autoZero"/>
        <c:auto val="1"/>
        <c:lblAlgn val="ctr"/>
        <c:lblOffset val="100"/>
        <c:noMultiLvlLbl val="0"/>
      </c:catAx>
      <c:valAx>
        <c:axId val="909004976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0" vert="wordArtVertRtl"/>
              <a:lstStyle/>
              <a:p>
                <a:pPr>
                  <a:defRPr/>
                </a:pPr>
                <a:r>
                  <a:rPr lang="ja-JP" altLang="en-US"/>
                  <a:t>妊娠率・生産率・流産率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909001584"/>
        <c:crosses val="autoZero"/>
        <c:crossBetween val="between"/>
      </c:valAx>
      <c:valAx>
        <c:axId val="909008368"/>
        <c:scaling>
          <c:orientation val="minMax"/>
        </c:scaling>
        <c:delete val="1"/>
        <c:axPos val="r"/>
        <c:numFmt formatCode="0%" sourceLinked="1"/>
        <c:majorTickMark val="out"/>
        <c:minorTickMark val="none"/>
        <c:tickLblPos val="nextTo"/>
        <c:crossAx val="909011760"/>
        <c:crosses val="max"/>
        <c:crossBetween val="between"/>
      </c:valAx>
      <c:catAx>
        <c:axId val="90901176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909008368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62834962201405209"/>
          <c:y val="8.4754901937628732E-2"/>
          <c:w val="0.15323224261771701"/>
          <c:h val="0.20234673436601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655074365704"/>
          <c:y val="6.0185185185185203E-2"/>
          <c:w val="0.84009230096237997"/>
          <c:h val="0.78364209682123098"/>
        </c:manualLayout>
      </c:layout>
      <c:lineChart>
        <c:grouping val="standard"/>
        <c:varyColors val="0"/>
        <c:ser>
          <c:idx val="0"/>
          <c:order val="0"/>
          <c:tx>
            <c:strRef>
              <c:f>'年別　周期数・数字 (2021)'!$BQ$2</c:f>
              <c:strCache>
                <c:ptCount val="1"/>
                <c:pt idx="0">
                  <c:v>妊娠率（/ET、新鮮)</c:v>
                </c:pt>
              </c:strCache>
            </c:strRef>
          </c:tx>
          <c:marker>
            <c:symbol val="circle"/>
            <c:size val="9"/>
          </c:marker>
          <c:cat>
            <c:numRef>
              <c:f>'年別　周期数・数字 (2021)'!$BP$15:$BP$39</c:f>
              <c:numCache>
                <c:formatCode>General</c:formatCode>
                <c:ptCount val="25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  <c:pt idx="23">
                  <c:v>2020</c:v>
                </c:pt>
                <c:pt idx="24">
                  <c:v>2021</c:v>
                </c:pt>
              </c:numCache>
            </c:numRef>
          </c:cat>
          <c:val>
            <c:numRef>
              <c:f>'年別　周期数・数字 (2021)'!$BQ$15:$BQ$39</c:f>
              <c:numCache>
                <c:formatCode>0.0%</c:formatCode>
                <c:ptCount val="25"/>
                <c:pt idx="0">
                  <c:v>0.23627794995261633</c:v>
                </c:pt>
                <c:pt idx="1">
                  <c:v>0.23769823711604293</c:v>
                </c:pt>
                <c:pt idx="2">
                  <c:v>0.25004886311811847</c:v>
                </c:pt>
                <c:pt idx="3">
                  <c:v>0.25416355407127478</c:v>
                </c:pt>
                <c:pt idx="4">
                  <c:v>0.26291985643451382</c:v>
                </c:pt>
                <c:pt idx="5">
                  <c:v>0.27583459787556902</c:v>
                </c:pt>
                <c:pt idx="6">
                  <c:v>0.28234329608440711</c:v>
                </c:pt>
                <c:pt idx="7">
                  <c:v>0.2762721051561759</c:v>
                </c:pt>
                <c:pt idx="8">
                  <c:v>0.28037135278514591</c:v>
                </c:pt>
                <c:pt idx="9">
                  <c:v>0.26494374404752297</c:v>
                </c:pt>
                <c:pt idx="10">
                  <c:v>0.24413748795374238</c:v>
                </c:pt>
                <c:pt idx="11">
                  <c:v>0.21894915734315254</c:v>
                </c:pt>
                <c:pt idx="12">
                  <c:v>0.22315852242412829</c:v>
                </c:pt>
                <c:pt idx="13">
                  <c:v>0.21904820443474654</c:v>
                </c:pt>
                <c:pt idx="14">
                  <c:v>0.21323911780000612</c:v>
                </c:pt>
                <c:pt idx="15">
                  <c:v>0.20773659283627804</c:v>
                </c:pt>
                <c:pt idx="16">
                  <c:v>0.20814987239532209</c:v>
                </c:pt>
                <c:pt idx="17">
                  <c:v>0.21004578920265549</c:v>
                </c:pt>
                <c:pt idx="18">
                  <c:v>0.20848634953169926</c:v>
                </c:pt>
                <c:pt idx="19">
                  <c:v>0.20507930601423321</c:v>
                </c:pt>
                <c:pt idx="20">
                  <c:v>0.21426776740847092</c:v>
                </c:pt>
                <c:pt idx="21">
                  <c:v>0.21086736817073895</c:v>
                </c:pt>
                <c:pt idx="22">
                  <c:v>0.21013505438030358</c:v>
                </c:pt>
                <c:pt idx="23">
                  <c:v>0.20726027819757578</c:v>
                </c:pt>
                <c:pt idx="24">
                  <c:v>0.21208167723535301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87-9F4D-A8D8-914B6668856E}"/>
            </c:ext>
          </c:extLst>
        </c:ser>
        <c:ser>
          <c:idx val="1"/>
          <c:order val="1"/>
          <c:tx>
            <c:strRef>
              <c:f>'年別　周期数・数字 (2021)'!$BR$2</c:f>
              <c:strCache>
                <c:ptCount val="1"/>
                <c:pt idx="0">
                  <c:v>妊娠率（/ET、凍結)</c:v>
                </c:pt>
              </c:strCache>
            </c:strRef>
          </c:tx>
          <c:marker>
            <c:symbol val="circle"/>
            <c:size val="9"/>
          </c:marker>
          <c:cat>
            <c:numRef>
              <c:f>'年別　周期数・数字 (2021)'!$BP$15:$BP$39</c:f>
              <c:numCache>
                <c:formatCode>General</c:formatCode>
                <c:ptCount val="25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  <c:pt idx="23">
                  <c:v>2020</c:v>
                </c:pt>
                <c:pt idx="24">
                  <c:v>2021</c:v>
                </c:pt>
              </c:numCache>
            </c:numRef>
          </c:cat>
          <c:val>
            <c:numRef>
              <c:f>'年別　周期数・数字 (2021)'!$BR$15:$BR$39</c:f>
              <c:numCache>
                <c:formatCode>0.0%</c:formatCode>
                <c:ptCount val="25"/>
                <c:pt idx="0">
                  <c:v>0.21903993545784592</c:v>
                </c:pt>
                <c:pt idx="1">
                  <c:v>0.22870600549522438</c:v>
                </c:pt>
                <c:pt idx="2">
                  <c:v>0.24233399514670195</c:v>
                </c:pt>
                <c:pt idx="3">
                  <c:v>0.24815610120436934</c:v>
                </c:pt>
                <c:pt idx="4">
                  <c:v>0.25919380627787597</c:v>
                </c:pt>
                <c:pt idx="5">
                  <c:v>0.27735593220338983</c:v>
                </c:pt>
                <c:pt idx="6">
                  <c:v>0.31634841213111409</c:v>
                </c:pt>
                <c:pt idx="7">
                  <c:v>0.31201216005258403</c:v>
                </c:pt>
                <c:pt idx="8">
                  <c:v>0.32695724887634575</c:v>
                </c:pt>
                <c:pt idx="9">
                  <c:v>0.32960800201167889</c:v>
                </c:pt>
                <c:pt idx="10">
                  <c:v>0.3206282145481264</c:v>
                </c:pt>
                <c:pt idx="11">
                  <c:v>0.32165968785687094</c:v>
                </c:pt>
                <c:pt idx="12">
                  <c:v>0.32588025449080771</c:v>
                </c:pt>
                <c:pt idx="13">
                  <c:v>0.3369577263603788</c:v>
                </c:pt>
                <c:pt idx="14">
                  <c:v>0.3419363884424983</c:v>
                </c:pt>
                <c:pt idx="15">
                  <c:v>0.33675543459537671</c:v>
                </c:pt>
                <c:pt idx="16">
                  <c:v>0.32839515107653339</c:v>
                </c:pt>
                <c:pt idx="17">
                  <c:v>0.33429303038968466</c:v>
                </c:pt>
                <c:pt idx="18">
                  <c:v>0.33189192343604107</c:v>
                </c:pt>
                <c:pt idx="19">
                  <c:v>0.33323770665986657</c:v>
                </c:pt>
                <c:pt idx="20">
                  <c:v>0.34396422943908977</c:v>
                </c:pt>
                <c:pt idx="21">
                  <c:v>0.34693418169813017</c:v>
                </c:pt>
                <c:pt idx="22">
                  <c:v>0.35388970543060627</c:v>
                </c:pt>
                <c:pt idx="23">
                  <c:v>0.35961163398013779</c:v>
                </c:pt>
                <c:pt idx="24">
                  <c:v>0.36919133069214638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D87-9F4D-A8D8-914B6668856E}"/>
            </c:ext>
          </c:extLst>
        </c:ser>
        <c:ser>
          <c:idx val="2"/>
          <c:order val="2"/>
          <c:tx>
            <c:strRef>
              <c:f>'年別　周期数・数字 (2021)'!$BS$2</c:f>
              <c:strCache>
                <c:ptCount val="1"/>
                <c:pt idx="0">
                  <c:v>生産率（/採卵）*</c:v>
                </c:pt>
              </c:strCache>
            </c:strRef>
          </c:tx>
          <c:marker>
            <c:symbol val="circle"/>
            <c:size val="9"/>
          </c:marker>
          <c:cat>
            <c:numRef>
              <c:f>'年別　周期数・数字 (2021)'!$BP$15:$BP$39</c:f>
              <c:numCache>
                <c:formatCode>General</c:formatCode>
                <c:ptCount val="25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  <c:pt idx="23">
                  <c:v>2020</c:v>
                </c:pt>
                <c:pt idx="24">
                  <c:v>2021</c:v>
                </c:pt>
              </c:numCache>
            </c:numRef>
          </c:cat>
          <c:val>
            <c:numRef>
              <c:f>'年別　周期数・数字 (2021)'!$BS$15:$BS$39</c:f>
              <c:numCache>
                <c:formatCode>0.0%</c:formatCode>
                <c:ptCount val="25"/>
                <c:pt idx="0">
                  <c:v>0.13859347470759303</c:v>
                </c:pt>
                <c:pt idx="1">
                  <c:v>0.14877926678989525</c:v>
                </c:pt>
                <c:pt idx="2">
                  <c:v>0.1424611581920904</c:v>
                </c:pt>
                <c:pt idx="3">
                  <c:v>0.14619127125186263</c:v>
                </c:pt>
                <c:pt idx="4">
                  <c:v>0.14676938369781312</c:v>
                </c:pt>
                <c:pt idx="5">
                  <c:v>0.14558458446624897</c:v>
                </c:pt>
                <c:pt idx="6">
                  <c:v>0.14422432768686</c:v>
                </c:pt>
                <c:pt idx="7">
                  <c:v>0.12704721194947408</c:v>
                </c:pt>
                <c:pt idx="8">
                  <c:v>0.12288752489546816</c:v>
                </c:pt>
                <c:pt idx="9">
                  <c:v>0.10967188551822979</c:v>
                </c:pt>
                <c:pt idx="10">
                  <c:v>9.8722291300433043E-2</c:v>
                </c:pt>
                <c:pt idx="11">
                  <c:v>8.5325744446195048E-2</c:v>
                </c:pt>
                <c:pt idx="12">
                  <c:v>9.2571830343569472E-2</c:v>
                </c:pt>
                <c:pt idx="13">
                  <c:v>8.1953169617361502E-2</c:v>
                </c:pt>
                <c:pt idx="14">
                  <c:v>7.839992143640441E-2</c:v>
                </c:pt>
                <c:pt idx="15">
                  <c:v>7.0551971736300831E-2</c:v>
                </c:pt>
                <c:pt idx="16">
                  <c:v>6.8284386138479675E-2</c:v>
                </c:pt>
                <c:pt idx="17">
                  <c:v>7.0441783370543271E-2</c:v>
                </c:pt>
                <c:pt idx="18">
                  <c:v>6.7116099893730075E-2</c:v>
                </c:pt>
                <c:pt idx="19">
                  <c:v>6.2380809676892059E-2</c:v>
                </c:pt>
                <c:pt idx="20">
                  <c:v>6.2089414702297792E-2</c:v>
                </c:pt>
                <c:pt idx="21">
                  <c:v>5.73304191468254E-2</c:v>
                </c:pt>
                <c:pt idx="22">
                  <c:v>5.394352314582649E-2</c:v>
                </c:pt>
                <c:pt idx="23">
                  <c:v>4.7072898231182214E-2</c:v>
                </c:pt>
                <c:pt idx="24">
                  <c:v>3.9351412857955625E-2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D87-9F4D-A8D8-914B6668856E}"/>
            </c:ext>
          </c:extLst>
        </c:ser>
        <c:ser>
          <c:idx val="3"/>
          <c:order val="3"/>
          <c:tx>
            <c:strRef>
              <c:f>'年別　周期数・数字 (2021)'!$BT$2</c:f>
              <c:strCache>
                <c:ptCount val="1"/>
                <c:pt idx="0">
                  <c:v>多胎率</c:v>
                </c:pt>
              </c:strCache>
            </c:strRef>
          </c:tx>
          <c:marker>
            <c:symbol val="circle"/>
            <c:size val="7"/>
          </c:marker>
          <c:cat>
            <c:numRef>
              <c:f>'年別　周期数・数字 (2021)'!$BP$15:$BP$39</c:f>
              <c:numCache>
                <c:formatCode>General</c:formatCode>
                <c:ptCount val="25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  <c:pt idx="23">
                  <c:v>2020</c:v>
                </c:pt>
                <c:pt idx="24">
                  <c:v>2021</c:v>
                </c:pt>
              </c:numCache>
            </c:numRef>
          </c:cat>
          <c:val>
            <c:numRef>
              <c:f>'年別　周期数・数字 (2021)'!$BT$15:$BT$39</c:f>
              <c:numCache>
                <c:formatCode>0.0%</c:formatCode>
                <c:ptCount val="25"/>
                <c:pt idx="0">
                  <c:v>0.1685578508389099</c:v>
                </c:pt>
                <c:pt idx="1">
                  <c:v>0.18243412797992473</c:v>
                </c:pt>
                <c:pt idx="2">
                  <c:v>0.16015169194865811</c:v>
                </c:pt>
                <c:pt idx="3">
                  <c:v>0.16467528816418331</c:v>
                </c:pt>
                <c:pt idx="4">
                  <c:v>0.17171332444613724</c:v>
                </c:pt>
                <c:pt idx="5">
                  <c:v>0.15947628246404807</c:v>
                </c:pt>
                <c:pt idx="6">
                  <c:v>0.15993105637955277</c:v>
                </c:pt>
                <c:pt idx="7">
                  <c:v>0.15102860010035124</c:v>
                </c:pt>
                <c:pt idx="8">
                  <c:v>0.14383457503421013</c:v>
                </c:pt>
                <c:pt idx="9">
                  <c:v>0.12137109638084435</c:v>
                </c:pt>
                <c:pt idx="10">
                  <c:v>0.11044059660552032</c:v>
                </c:pt>
                <c:pt idx="11">
                  <c:v>6.5793116176063482E-2</c:v>
                </c:pt>
                <c:pt idx="12">
                  <c:v>5.1206026123888131E-2</c:v>
                </c:pt>
                <c:pt idx="13">
                  <c:v>4.673727694118212E-2</c:v>
                </c:pt>
                <c:pt idx="14">
                  <c:v>4.132448590762762E-2</c:v>
                </c:pt>
                <c:pt idx="15">
                  <c:v>3.8042265049482847E-2</c:v>
                </c:pt>
                <c:pt idx="16">
                  <c:v>3.441463576598712E-2</c:v>
                </c:pt>
                <c:pt idx="17">
                  <c:v>3.1089406461307287E-2</c:v>
                </c:pt>
                <c:pt idx="18">
                  <c:v>3.1369259802893686E-2</c:v>
                </c:pt>
                <c:pt idx="19">
                  <c:v>3.1825839738864901E-2</c:v>
                </c:pt>
                <c:pt idx="20">
                  <c:v>3.1353385357476574E-2</c:v>
                </c:pt>
                <c:pt idx="21">
                  <c:v>2.894947273726823E-2</c:v>
                </c:pt>
                <c:pt idx="22">
                  <c:v>2.9306348713292393E-2</c:v>
                </c:pt>
                <c:pt idx="23">
                  <c:v>2.933088909257562E-2</c:v>
                </c:pt>
                <c:pt idx="24">
                  <c:v>3.0096427509451594E-2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D87-9F4D-A8D8-914B666885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1855680"/>
        <c:axId val="881859072"/>
      </c:lineChart>
      <c:catAx>
        <c:axId val="8818556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ja-JP" altLang="en-US"/>
                  <a:t>西暦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881859072"/>
        <c:crosses val="autoZero"/>
        <c:auto val="1"/>
        <c:lblAlgn val="ctr"/>
        <c:lblOffset val="100"/>
        <c:noMultiLvlLbl val="0"/>
      </c:catAx>
      <c:valAx>
        <c:axId val="881859072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8818556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63080708661417"/>
          <c:y val="9.66462525517644E-2"/>
          <c:w val="0.23988948070081917"/>
          <c:h val="0.1932645267868582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727117536232101E-2"/>
          <c:y val="3.6715800042860534E-2"/>
          <c:w val="0.92489507348906996"/>
          <c:h val="0.8654913611031041"/>
        </c:manualLayout>
      </c:layout>
      <c:lineChart>
        <c:grouping val="standard"/>
        <c:varyColors val="0"/>
        <c:ser>
          <c:idx val="0"/>
          <c:order val="0"/>
          <c:tx>
            <c:strRef>
              <c:f>'2021単年基本データ'!$BA$3</c:f>
              <c:strCache>
                <c:ptCount val="1"/>
                <c:pt idx="0">
                  <c:v>新鮮初期胚SET</c:v>
                </c:pt>
              </c:strCache>
            </c:strRef>
          </c:tx>
          <c:cat>
            <c:strRef>
              <c:f>'2021単年基本データ'!$AZ$10:$AZ$31</c:f>
              <c:strCache>
                <c:ptCount val="22"/>
                <c:pt idx="0">
                  <c:v>26</c:v>
                </c:pt>
                <c:pt idx="1">
                  <c:v>27</c:v>
                </c:pt>
                <c:pt idx="2">
                  <c:v>28</c:v>
                </c:pt>
                <c:pt idx="3">
                  <c:v>29</c:v>
                </c:pt>
                <c:pt idx="4">
                  <c:v>30</c:v>
                </c:pt>
                <c:pt idx="5">
                  <c:v>31</c:v>
                </c:pt>
                <c:pt idx="6">
                  <c:v>32</c:v>
                </c:pt>
                <c:pt idx="7">
                  <c:v>33</c:v>
                </c:pt>
                <c:pt idx="8">
                  <c:v>34</c:v>
                </c:pt>
                <c:pt idx="9">
                  <c:v>35</c:v>
                </c:pt>
                <c:pt idx="10">
                  <c:v>36</c:v>
                </c:pt>
                <c:pt idx="11">
                  <c:v>37</c:v>
                </c:pt>
                <c:pt idx="12">
                  <c:v>38</c:v>
                </c:pt>
                <c:pt idx="13">
                  <c:v>39</c:v>
                </c:pt>
                <c:pt idx="14">
                  <c:v>40</c:v>
                </c:pt>
                <c:pt idx="15">
                  <c:v>41</c:v>
                </c:pt>
                <c:pt idx="16">
                  <c:v>42</c:v>
                </c:pt>
                <c:pt idx="17">
                  <c:v>43</c:v>
                </c:pt>
                <c:pt idx="18">
                  <c:v>44</c:v>
                </c:pt>
                <c:pt idx="19">
                  <c:v>45</c:v>
                </c:pt>
                <c:pt idx="21">
                  <c:v>合計</c:v>
                </c:pt>
              </c:strCache>
            </c:strRef>
          </c:cat>
          <c:val>
            <c:numRef>
              <c:f>'2021単年基本データ'!$BA$10:$BA$31</c:f>
              <c:numCache>
                <c:formatCode>0%</c:formatCode>
                <c:ptCount val="22"/>
                <c:pt idx="0">
                  <c:v>0.35398230088495575</c:v>
                </c:pt>
                <c:pt idx="1">
                  <c:v>0.35</c:v>
                </c:pt>
                <c:pt idx="2">
                  <c:v>0.32288401253918497</c:v>
                </c:pt>
                <c:pt idx="3">
                  <c:v>0.3283261802575107</c:v>
                </c:pt>
                <c:pt idx="4">
                  <c:v>0.36531986531986532</c:v>
                </c:pt>
                <c:pt idx="5">
                  <c:v>0.3304964539007092</c:v>
                </c:pt>
                <c:pt idx="6">
                  <c:v>0.32213930348258707</c:v>
                </c:pt>
                <c:pt idx="7">
                  <c:v>0.32778355879292403</c:v>
                </c:pt>
                <c:pt idx="8">
                  <c:v>0.31615120274914088</c:v>
                </c:pt>
                <c:pt idx="9">
                  <c:v>0.31378522467631381</c:v>
                </c:pt>
                <c:pt idx="10">
                  <c:v>0.28157683024939661</c:v>
                </c:pt>
                <c:pt idx="11">
                  <c:v>0.246301775147929</c:v>
                </c:pt>
                <c:pt idx="12">
                  <c:v>0.20093770931011387</c:v>
                </c:pt>
                <c:pt idx="13">
                  <c:v>0.17980884109916367</c:v>
                </c:pt>
                <c:pt idx="14">
                  <c:v>0.15769944341372913</c:v>
                </c:pt>
                <c:pt idx="15">
                  <c:v>0.12872542802790107</c:v>
                </c:pt>
                <c:pt idx="16">
                  <c:v>8.8484848484848486E-2</c:v>
                </c:pt>
                <c:pt idx="17">
                  <c:v>5.2023121387283239E-2</c:v>
                </c:pt>
                <c:pt idx="18">
                  <c:v>3.6544850498338874E-2</c:v>
                </c:pt>
                <c:pt idx="19">
                  <c:v>2.5974025974025976E-2</c:v>
                </c:pt>
                <c:pt idx="21">
                  <c:v>0.19996206553179383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A7-C34F-A976-D5975FC7F46D}"/>
            </c:ext>
          </c:extLst>
        </c:ser>
        <c:ser>
          <c:idx val="1"/>
          <c:order val="1"/>
          <c:tx>
            <c:strRef>
              <c:f>'2021単年基本データ'!$BB$3</c:f>
              <c:strCache>
                <c:ptCount val="1"/>
                <c:pt idx="0">
                  <c:v>新鮮胚盤胞SET</c:v>
                </c:pt>
              </c:strCache>
            </c:strRef>
          </c:tx>
          <c:marker>
            <c:symbol val="circle"/>
            <c:size val="7"/>
          </c:marker>
          <c:cat>
            <c:strRef>
              <c:f>'2021単年基本データ'!$AZ$10:$AZ$31</c:f>
              <c:strCache>
                <c:ptCount val="22"/>
                <c:pt idx="0">
                  <c:v>26</c:v>
                </c:pt>
                <c:pt idx="1">
                  <c:v>27</c:v>
                </c:pt>
                <c:pt idx="2">
                  <c:v>28</c:v>
                </c:pt>
                <c:pt idx="3">
                  <c:v>29</c:v>
                </c:pt>
                <c:pt idx="4">
                  <c:v>30</c:v>
                </c:pt>
                <c:pt idx="5">
                  <c:v>31</c:v>
                </c:pt>
                <c:pt idx="6">
                  <c:v>32</c:v>
                </c:pt>
                <c:pt idx="7">
                  <c:v>33</c:v>
                </c:pt>
                <c:pt idx="8">
                  <c:v>34</c:v>
                </c:pt>
                <c:pt idx="9">
                  <c:v>35</c:v>
                </c:pt>
                <c:pt idx="10">
                  <c:v>36</c:v>
                </c:pt>
                <c:pt idx="11">
                  <c:v>37</c:v>
                </c:pt>
                <c:pt idx="12">
                  <c:v>38</c:v>
                </c:pt>
                <c:pt idx="13">
                  <c:v>39</c:v>
                </c:pt>
                <c:pt idx="14">
                  <c:v>40</c:v>
                </c:pt>
                <c:pt idx="15">
                  <c:v>41</c:v>
                </c:pt>
                <c:pt idx="16">
                  <c:v>42</c:v>
                </c:pt>
                <c:pt idx="17">
                  <c:v>43</c:v>
                </c:pt>
                <c:pt idx="18">
                  <c:v>44</c:v>
                </c:pt>
                <c:pt idx="19">
                  <c:v>45</c:v>
                </c:pt>
                <c:pt idx="21">
                  <c:v>合計</c:v>
                </c:pt>
              </c:strCache>
            </c:strRef>
          </c:cat>
          <c:val>
            <c:numRef>
              <c:f>'2021単年基本データ'!$BB$10:$BB$31</c:f>
              <c:numCache>
                <c:formatCode>0%</c:formatCode>
                <c:ptCount val="22"/>
                <c:pt idx="0">
                  <c:v>0.5</c:v>
                </c:pt>
                <c:pt idx="1">
                  <c:v>0.48333333333333334</c:v>
                </c:pt>
                <c:pt idx="2">
                  <c:v>0.35353535353535354</c:v>
                </c:pt>
                <c:pt idx="3">
                  <c:v>0.31782945736434109</c:v>
                </c:pt>
                <c:pt idx="4">
                  <c:v>0.37931034482758619</c:v>
                </c:pt>
                <c:pt idx="5">
                  <c:v>0.34210526315789475</c:v>
                </c:pt>
                <c:pt idx="6">
                  <c:v>0.41295546558704455</c:v>
                </c:pt>
                <c:pt idx="7">
                  <c:v>0.43548387096774194</c:v>
                </c:pt>
                <c:pt idx="8">
                  <c:v>0.37106918238993708</c:v>
                </c:pt>
                <c:pt idx="9">
                  <c:v>0.38165680473372782</c:v>
                </c:pt>
                <c:pt idx="10">
                  <c:v>0.34332425068119893</c:v>
                </c:pt>
                <c:pt idx="11">
                  <c:v>0.34761904761904761</c:v>
                </c:pt>
                <c:pt idx="12">
                  <c:v>0.30786516853932583</c:v>
                </c:pt>
                <c:pt idx="13">
                  <c:v>0.2551440329218107</c:v>
                </c:pt>
                <c:pt idx="14">
                  <c:v>0.23469387755102042</c:v>
                </c:pt>
                <c:pt idx="15">
                  <c:v>0.20796460176991149</c:v>
                </c:pt>
                <c:pt idx="16">
                  <c:v>0.16709511568123395</c:v>
                </c:pt>
                <c:pt idx="17">
                  <c:v>9.3851132686084138E-2</c:v>
                </c:pt>
                <c:pt idx="18">
                  <c:v>0.1111111111111111</c:v>
                </c:pt>
                <c:pt idx="19">
                  <c:v>8.1632653061224483E-2</c:v>
                </c:pt>
                <c:pt idx="21">
                  <c:v>0.28596677271120535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2A7-C34F-A976-D5975FC7F46D}"/>
            </c:ext>
          </c:extLst>
        </c:ser>
        <c:ser>
          <c:idx val="2"/>
          <c:order val="2"/>
          <c:tx>
            <c:strRef>
              <c:f>'2021単年基本データ'!$BC$3</c:f>
              <c:strCache>
                <c:ptCount val="1"/>
                <c:pt idx="0">
                  <c:v>凍結初期胚SET</c:v>
                </c:pt>
              </c:strCache>
            </c:strRef>
          </c:tx>
          <c:marker>
            <c:symbol val="circle"/>
            <c:size val="7"/>
          </c:marker>
          <c:cat>
            <c:strRef>
              <c:f>'2021単年基本データ'!$AZ$10:$AZ$31</c:f>
              <c:strCache>
                <c:ptCount val="22"/>
                <c:pt idx="0">
                  <c:v>26</c:v>
                </c:pt>
                <c:pt idx="1">
                  <c:v>27</c:v>
                </c:pt>
                <c:pt idx="2">
                  <c:v>28</c:v>
                </c:pt>
                <c:pt idx="3">
                  <c:v>29</c:v>
                </c:pt>
                <c:pt idx="4">
                  <c:v>30</c:v>
                </c:pt>
                <c:pt idx="5">
                  <c:v>31</c:v>
                </c:pt>
                <c:pt idx="6">
                  <c:v>32</c:v>
                </c:pt>
                <c:pt idx="7">
                  <c:v>33</c:v>
                </c:pt>
                <c:pt idx="8">
                  <c:v>34</c:v>
                </c:pt>
                <c:pt idx="9">
                  <c:v>35</c:v>
                </c:pt>
                <c:pt idx="10">
                  <c:v>36</c:v>
                </c:pt>
                <c:pt idx="11">
                  <c:v>37</c:v>
                </c:pt>
                <c:pt idx="12">
                  <c:v>38</c:v>
                </c:pt>
                <c:pt idx="13">
                  <c:v>39</c:v>
                </c:pt>
                <c:pt idx="14">
                  <c:v>40</c:v>
                </c:pt>
                <c:pt idx="15">
                  <c:v>41</c:v>
                </c:pt>
                <c:pt idx="16">
                  <c:v>42</c:v>
                </c:pt>
                <c:pt idx="17">
                  <c:v>43</c:v>
                </c:pt>
                <c:pt idx="18">
                  <c:v>44</c:v>
                </c:pt>
                <c:pt idx="19">
                  <c:v>45</c:v>
                </c:pt>
                <c:pt idx="21">
                  <c:v>合計</c:v>
                </c:pt>
              </c:strCache>
            </c:strRef>
          </c:cat>
          <c:val>
            <c:numRef>
              <c:f>'2021単年基本データ'!$BC$10:$BC$31</c:f>
              <c:numCache>
                <c:formatCode>0%</c:formatCode>
                <c:ptCount val="22"/>
                <c:pt idx="0">
                  <c:v>0.30215827338129497</c:v>
                </c:pt>
                <c:pt idx="1">
                  <c:v>0.2857142857142857</c:v>
                </c:pt>
                <c:pt idx="2">
                  <c:v>0.314070351758794</c:v>
                </c:pt>
                <c:pt idx="3">
                  <c:v>0.31570247933884299</c:v>
                </c:pt>
                <c:pt idx="4">
                  <c:v>0.33372228704784129</c:v>
                </c:pt>
                <c:pt idx="5">
                  <c:v>0.31157270029673589</c:v>
                </c:pt>
                <c:pt idx="6">
                  <c:v>0.2888713496448303</c:v>
                </c:pt>
                <c:pt idx="7">
                  <c:v>0.28104138851802402</c:v>
                </c:pt>
                <c:pt idx="8">
                  <c:v>0.30084033613445377</c:v>
                </c:pt>
                <c:pt idx="9">
                  <c:v>0.29621848739495799</c:v>
                </c:pt>
                <c:pt idx="10">
                  <c:v>0.2710674157303371</c:v>
                </c:pt>
                <c:pt idx="11">
                  <c:v>0.25131810193321619</c:v>
                </c:pt>
                <c:pt idx="12">
                  <c:v>0.24294923448831587</c:v>
                </c:pt>
                <c:pt idx="13">
                  <c:v>0.20910493827160495</c:v>
                </c:pt>
                <c:pt idx="14">
                  <c:v>0.17072271386430679</c:v>
                </c:pt>
                <c:pt idx="15">
                  <c:v>0.14749713412304166</c:v>
                </c:pt>
                <c:pt idx="16">
                  <c:v>0.1239766081871345</c:v>
                </c:pt>
                <c:pt idx="17">
                  <c:v>9.4554455445544555E-2</c:v>
                </c:pt>
                <c:pt idx="18">
                  <c:v>6.8483577917540187E-2</c:v>
                </c:pt>
                <c:pt idx="19">
                  <c:v>3.726082578046324E-2</c:v>
                </c:pt>
                <c:pt idx="21">
                  <c:v>0.20476448620648113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2A7-C34F-A976-D5975FC7F46D}"/>
            </c:ext>
          </c:extLst>
        </c:ser>
        <c:ser>
          <c:idx val="3"/>
          <c:order val="3"/>
          <c:tx>
            <c:strRef>
              <c:f>'2021単年基本データ'!$BD$3</c:f>
              <c:strCache>
                <c:ptCount val="1"/>
                <c:pt idx="0">
                  <c:v>凍結胚盤胞SET</c:v>
                </c:pt>
              </c:strCache>
            </c:strRef>
          </c:tx>
          <c:marker>
            <c:symbol val="circle"/>
            <c:size val="7"/>
          </c:marker>
          <c:cat>
            <c:strRef>
              <c:f>'2021単年基本データ'!$AZ$10:$AZ$31</c:f>
              <c:strCache>
                <c:ptCount val="22"/>
                <c:pt idx="0">
                  <c:v>26</c:v>
                </c:pt>
                <c:pt idx="1">
                  <c:v>27</c:v>
                </c:pt>
                <c:pt idx="2">
                  <c:v>28</c:v>
                </c:pt>
                <c:pt idx="3">
                  <c:v>29</c:v>
                </c:pt>
                <c:pt idx="4">
                  <c:v>30</c:v>
                </c:pt>
                <c:pt idx="5">
                  <c:v>31</c:v>
                </c:pt>
                <c:pt idx="6">
                  <c:v>32</c:v>
                </c:pt>
                <c:pt idx="7">
                  <c:v>33</c:v>
                </c:pt>
                <c:pt idx="8">
                  <c:v>34</c:v>
                </c:pt>
                <c:pt idx="9">
                  <c:v>35</c:v>
                </c:pt>
                <c:pt idx="10">
                  <c:v>36</c:v>
                </c:pt>
                <c:pt idx="11">
                  <c:v>37</c:v>
                </c:pt>
                <c:pt idx="12">
                  <c:v>38</c:v>
                </c:pt>
                <c:pt idx="13">
                  <c:v>39</c:v>
                </c:pt>
                <c:pt idx="14">
                  <c:v>40</c:v>
                </c:pt>
                <c:pt idx="15">
                  <c:v>41</c:v>
                </c:pt>
                <c:pt idx="16">
                  <c:v>42</c:v>
                </c:pt>
                <c:pt idx="17">
                  <c:v>43</c:v>
                </c:pt>
                <c:pt idx="18">
                  <c:v>44</c:v>
                </c:pt>
                <c:pt idx="19">
                  <c:v>45</c:v>
                </c:pt>
                <c:pt idx="21">
                  <c:v>合計</c:v>
                </c:pt>
              </c:strCache>
            </c:strRef>
          </c:cat>
          <c:val>
            <c:numRef>
              <c:f>'2021単年基本データ'!$BD$10:$BD$31</c:f>
              <c:numCache>
                <c:formatCode>0%</c:formatCode>
                <c:ptCount val="22"/>
                <c:pt idx="0">
                  <c:v>0.51089324618736387</c:v>
                </c:pt>
                <c:pt idx="1">
                  <c:v>0.53575685339690104</c:v>
                </c:pt>
                <c:pt idx="2">
                  <c:v>0.5230240549828179</c:v>
                </c:pt>
                <c:pt idx="3">
                  <c:v>0.54754846066134555</c:v>
                </c:pt>
                <c:pt idx="4">
                  <c:v>0.52896316728865811</c:v>
                </c:pt>
                <c:pt idx="5">
                  <c:v>0.51805944288951089</c:v>
                </c:pt>
                <c:pt idx="6">
                  <c:v>0.51741521539871682</c:v>
                </c:pt>
                <c:pt idx="7">
                  <c:v>0.49445899657465242</c:v>
                </c:pt>
                <c:pt idx="8">
                  <c:v>0.48433374405914453</c:v>
                </c:pt>
                <c:pt idx="9">
                  <c:v>0.47923064490059802</c:v>
                </c:pt>
                <c:pt idx="10">
                  <c:v>0.46104093745244257</c:v>
                </c:pt>
                <c:pt idx="11">
                  <c:v>0.43786714866696791</c:v>
                </c:pt>
                <c:pt idx="12">
                  <c:v>0.41251025124878848</c:v>
                </c:pt>
                <c:pt idx="13">
                  <c:v>0.38600905888273779</c:v>
                </c:pt>
                <c:pt idx="14">
                  <c:v>0.34655023208244828</c:v>
                </c:pt>
                <c:pt idx="15">
                  <c:v>0.31753289166744425</c:v>
                </c:pt>
                <c:pt idx="16">
                  <c:v>0.26494045668086968</c:v>
                </c:pt>
                <c:pt idx="17">
                  <c:v>0.23115577889447236</c:v>
                </c:pt>
                <c:pt idx="18">
                  <c:v>0.17513183458229253</c:v>
                </c:pt>
                <c:pt idx="19">
                  <c:v>0.14588722193481635</c:v>
                </c:pt>
                <c:pt idx="21">
                  <c:v>0.41591736598064916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2A7-C34F-A976-D5975FC7F4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1697024"/>
        <c:axId val="871699856"/>
      </c:lineChart>
      <c:catAx>
        <c:axId val="8716970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ja-JP" altLang="en-US"/>
                  <a:t>年齢（歳）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871699856"/>
        <c:crosses val="autoZero"/>
        <c:auto val="1"/>
        <c:lblAlgn val="ctr"/>
        <c:lblOffset val="100"/>
        <c:noMultiLvlLbl val="0"/>
      </c:catAx>
      <c:valAx>
        <c:axId val="8716998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716970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312863215939839"/>
          <c:y val="8.6034005502499414E-2"/>
          <c:w val="0.13960412049831644"/>
          <c:h val="0.2577594080534031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0086D-BF1D-D847-92F1-1136977889A2}" type="datetimeFigureOut">
              <a:rPr kumimoji="1" lang="ja-JP" altLang="en-US" smtClean="0"/>
              <a:t>2023/9/27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49158-2CB4-E94E-8C2C-CA1CB1AD02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9588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E4F85-875D-B34B-A8D2-531BB87092C5}" type="datetimeFigureOut">
              <a:rPr kumimoji="1" lang="ja-JP" altLang="en-US" smtClean="0"/>
              <a:t>2023/9/27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3AD04-C895-E64B-98A3-6E66D84609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4272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3AD04-C895-E64B-98A3-6E66D84609AC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802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3FE0A-6BF1-3A46-A7F4-06A95DF19B05}" type="datetime1">
              <a:rPr lang="ja-JP" altLang="en-US"/>
              <a:pPr>
                <a:defRPr/>
              </a:pPr>
              <a:t>2023/9/27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7C045-D777-1C46-994F-3A8C1CF5C01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84408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3185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82BD7-4A48-E444-A0FE-A0FA85DFBE0B}" type="datetime1">
              <a:rPr lang="ja-JP" altLang="en-US"/>
              <a:pPr>
                <a:defRPr/>
              </a:pPr>
              <a:t>2023/9/27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87915-5EB6-C74F-9752-7F963D1473D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71941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7E856-C146-894F-8DF6-B678B76C7F2E}" type="datetime1">
              <a:rPr lang="ja-JP" altLang="en-US"/>
              <a:pPr>
                <a:defRPr/>
              </a:pPr>
              <a:t>2023/9/27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68597-3A4D-074E-A571-F042AB44DAA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11793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21EA30-E90D-1167-014E-76AF955B0D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D9B1526-8B08-3D36-0491-30470D726F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EAE8DEB-3E1A-7933-14F0-0C123A6E5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1A2D-3EDB-B147-A905-C4EDEE489B99}" type="datetimeFigureOut">
              <a:rPr kumimoji="1" lang="ja-JP" altLang="en-US" smtClean="0"/>
              <a:t>2023/9/27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C27C508-4427-C708-7AA2-5A9F5F730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233A41-B0A7-D126-4DB1-64E1B8075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8F34-A397-B14C-ADB0-8F0D3CAC2F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2062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60F787-14C3-64A3-8705-95C01D791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4AB733F-0657-4EE6-10C9-4950120A7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BB345A5-0873-69A8-58A2-736B909C9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1A2D-3EDB-B147-A905-C4EDEE489B99}" type="datetimeFigureOut">
              <a:rPr kumimoji="1" lang="ja-JP" altLang="en-US" smtClean="0"/>
              <a:t>2023/9/27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E5325B-5395-04F4-A618-873132CB1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4A816F-679C-4CF0-45A2-B57C10E1A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8F34-A397-B14C-ADB0-8F0D3CAC2F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2894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A9F8C2-1D4C-38B9-A496-60ED5610E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16951E7-A698-F8E2-D0F9-FF8B1A037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8EBEC9B-BF04-784F-0640-AA54A2089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1A2D-3EDB-B147-A905-C4EDEE489B99}" type="datetimeFigureOut">
              <a:rPr kumimoji="1" lang="ja-JP" altLang="en-US" smtClean="0"/>
              <a:t>2023/9/27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D79A209-0E30-F920-A895-1B5FD5A09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3DF2E49-2F59-7D85-EB92-0288F08E6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8F34-A397-B14C-ADB0-8F0D3CAC2F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285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E65693-E8FF-0BF5-9292-FEC747502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B3F981F-DAF3-02E0-0EF8-8FE539A9F1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70CDCAD-3C8D-6B04-8C24-8B24EB26AB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662CAFA-CDB7-EE5D-0A35-C12C6B7E5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1A2D-3EDB-B147-A905-C4EDEE489B99}" type="datetimeFigureOut">
              <a:rPr kumimoji="1" lang="ja-JP" altLang="en-US" smtClean="0"/>
              <a:t>2023/9/27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5365C15-189D-1239-7D99-098AD86A6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260D21C-E420-10C7-6E7B-FF5154067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8F34-A397-B14C-ADB0-8F0D3CAC2F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992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42DAAB-F367-8A50-84E5-B6339F0BE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7526B5F-66C6-9990-C940-5677BFA5F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5B564B-7173-3C0F-A309-A0761C425A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25BDC66-F7A6-FF50-718E-2FA731FE68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02660D7-A0E6-A7EE-1E43-E9EF36753C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46143B5-7261-8857-11E3-0122332FC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1A2D-3EDB-B147-A905-C4EDEE489B99}" type="datetimeFigureOut">
              <a:rPr kumimoji="1" lang="ja-JP" altLang="en-US" smtClean="0"/>
              <a:t>2023/9/27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85A3B08-211E-6E2D-F31A-2C0646726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F7F311B-C721-EFC9-733E-8B5F5024C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8F34-A397-B14C-ADB0-8F0D3CAC2F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3903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E2231D-D2B0-3DAC-C5C8-A72CCD331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4060C98-B236-47FF-B2CF-175C9B323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1A2D-3EDB-B147-A905-C4EDEE489B99}" type="datetimeFigureOut">
              <a:rPr kumimoji="1" lang="ja-JP" altLang="en-US" smtClean="0"/>
              <a:t>2023/9/27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37986C5-24B7-749C-6B1D-A33EF33AD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FABE592-0EC4-1CF7-E717-9DEA2CD6B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8F34-A397-B14C-ADB0-8F0D3CAC2F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9045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A7177CC-237F-4D10-AEBB-B55E4387E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1A2D-3EDB-B147-A905-C4EDEE489B99}" type="datetimeFigureOut">
              <a:rPr kumimoji="1" lang="ja-JP" altLang="en-US" smtClean="0"/>
              <a:t>2023/9/27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D524F7D-4120-37E8-1684-C439FFC97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1007D8C-28FC-A95C-433E-F72DEFA0B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8F34-A397-B14C-ADB0-8F0D3CAC2F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4577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3CC623-1845-AA6C-6ED7-15D4EC15F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DD77D2-94CB-FBDA-ED95-91702736D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1041CBB-00A6-8BEA-8974-CD4B2FBD39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59B2339-950F-C735-F58C-069F202D4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1A2D-3EDB-B147-A905-C4EDEE489B99}" type="datetimeFigureOut">
              <a:rPr kumimoji="1" lang="ja-JP" altLang="en-US" smtClean="0"/>
              <a:t>2023/9/27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4E1495C-A4ED-4851-D3F8-51E495B25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1B0D041-8F7C-9A3C-64B3-2980C8EB7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8F34-A397-B14C-ADB0-8F0D3CAC2F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7073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3185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C8630-6DC4-0C49-A11D-4D9083514E08}" type="datetime1">
              <a:rPr lang="ja-JP" altLang="en-US"/>
              <a:pPr>
                <a:defRPr/>
              </a:pPr>
              <a:t>2023/9/27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A49FC-54CD-DC42-B742-BF1C929D7F5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416816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23160F-FC76-F2C4-CBBA-2AE9CA513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3992551-A318-5804-7300-F926428DC0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247BD81-C967-E148-B95E-08C4DAB4BC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72ADAE6-0FB8-F213-A80C-E2C4CD4F8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1A2D-3EDB-B147-A905-C4EDEE489B99}" type="datetimeFigureOut">
              <a:rPr kumimoji="1" lang="ja-JP" altLang="en-US" smtClean="0"/>
              <a:t>2023/9/27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0D8166D-FEBE-AAF2-48B0-55AC47425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21ADB38-9F78-01C4-6132-C60378272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8F34-A397-B14C-ADB0-8F0D3CAC2F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09805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CCAF01-AE2D-2A45-D6CB-794F8C097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E826BAC-5818-276E-A3C9-DBFE66867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94785E1-8F6B-72B6-C8CC-EAD25806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1A2D-3EDB-B147-A905-C4EDEE489B99}" type="datetimeFigureOut">
              <a:rPr kumimoji="1" lang="ja-JP" altLang="en-US" smtClean="0"/>
              <a:t>2023/9/27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7D87041-49D7-5710-4A1B-0E69E5D7F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ED14D37-65C9-9E4F-83A1-CF162A9F4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8F34-A397-B14C-ADB0-8F0D3CAC2F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359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721EAF0-D008-E557-DD5F-E68B2A052A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BE07D02-2C10-3D82-E6FB-57F78195E7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B3723B9-720A-DE24-0A46-6149F8BE0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1A2D-3EDB-B147-A905-C4EDEE489B99}" type="datetimeFigureOut">
              <a:rPr kumimoji="1" lang="ja-JP" altLang="en-US" smtClean="0"/>
              <a:t>2023/9/27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5EBC17-31FB-5F84-259D-3414D1EE7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AFBE323-DAD9-7669-FD77-CCAE42B12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8F34-A397-B14C-ADB0-8F0D3CAC2F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3593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3F58A-833D-F54D-A708-A8B86B89E75B}" type="datetime1">
              <a:rPr lang="ja-JP" altLang="en-US"/>
              <a:pPr>
                <a:defRPr/>
              </a:pPr>
              <a:t>2023/9/27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1EA48-2E13-244B-BD9B-260598D7E28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08572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3185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1A33C-982A-3342-9855-962E915C3881}" type="datetime1">
              <a:rPr lang="ja-JP" altLang="en-US"/>
              <a:pPr>
                <a:defRPr/>
              </a:pPr>
              <a:t>2023/9/27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A62D8-E750-9342-AB8E-24D7EBCEA38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63931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31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9AC61-42BE-3A42-A323-6696DEBA05F2}" type="datetime1">
              <a:rPr lang="ja-JP" altLang="en-US"/>
              <a:pPr>
                <a:defRPr/>
              </a:pPr>
              <a:t>2023/9/27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CEEAC-8A3D-5C4D-9046-76DE094A013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34182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3185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8E729-5226-504D-9357-C9AF4B7D91B7}" type="datetime1">
              <a:rPr lang="ja-JP" altLang="en-US"/>
              <a:pPr>
                <a:defRPr/>
              </a:pPr>
              <a:t>2023/9/27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17DA4-C412-424A-84CA-95E6B75CD7F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76331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E6BB4-3801-944D-B8AC-064123C8B319}" type="datetime1">
              <a:rPr lang="ja-JP" altLang="en-US"/>
              <a:pPr>
                <a:defRPr/>
              </a:pPr>
              <a:t>2023/9/27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61749-9D3C-FD4A-A435-2849B8D749F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58400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C5F61-E79F-F44D-AAE9-1E7A61C7F742}" type="datetime1">
              <a:rPr lang="ja-JP" altLang="en-US"/>
              <a:pPr>
                <a:defRPr/>
              </a:pPr>
              <a:t>2023/9/27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26D30-0A7F-8546-A3AA-D42C842C1EA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86371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36405-4948-5640-A919-33A6490C3EC9}" type="datetime1">
              <a:rPr lang="ja-JP" altLang="en-US"/>
              <a:pPr>
                <a:defRPr/>
              </a:pPr>
              <a:t>2023/9/27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88235-0BF7-C84A-9E17-A55AD1C7B63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0753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02167" y="1192214"/>
            <a:ext cx="11370733" cy="5057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B002538D-06BD-3B47-9F27-117B7FA4B943}" type="datetime1">
              <a:rPr lang="ja-JP" altLang="en-US"/>
              <a:pPr>
                <a:defRPr/>
              </a:pPr>
              <a:t>2023/9/27</a:t>
            </a:fld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A4BDDB1A-F396-1045-8199-48308CD65D6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3" name="タイトル プレースホルダー 2">
            <a:extLst>
              <a:ext uri="{FF2B5EF4-FFF2-40B4-BE49-F238E27FC236}">
                <a16:creationId xmlns:a16="http://schemas.microsoft.com/office/drawing/2014/main" id="{AD14CB5F-29B2-B0F8-C935-4F30AC66C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7" name="フッター プレースホルダー 6">
            <a:extLst>
              <a:ext uri="{FF2B5EF4-FFF2-40B4-BE49-F238E27FC236}">
                <a16:creationId xmlns:a16="http://schemas.microsoft.com/office/drawing/2014/main" id="{3DEC3625-1887-7E85-5711-2D304100B4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pic>
        <p:nvPicPr>
          <p:cNvPr id="8" name="図 6" descr="jsog_logo.gif">
            <a:extLst>
              <a:ext uri="{FF2B5EF4-FFF2-40B4-BE49-F238E27FC236}">
                <a16:creationId xmlns:a16="http://schemas.microsoft.com/office/drawing/2014/main" id="{D813AC8D-C197-6812-CE21-CA4B7498438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189663"/>
            <a:ext cx="608012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ＭＳ Ｐゴシック" charset="-128"/>
        </a:defRPr>
      </a:lvl1pPr>
      <a:lvl2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C3A13F0-E77E-6B8E-8E70-50267A8E4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D857D04-0F1C-7177-F1B2-60D40AAAE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FB84FA-5ACA-1B12-626C-4CA25D381A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E1A2D-3EDB-B147-A905-C4EDEE489B99}" type="datetimeFigureOut">
              <a:rPr kumimoji="1" lang="ja-JP" altLang="en-US" smtClean="0"/>
              <a:t>2023/9/27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8B995A1-16B7-0398-2850-CB129EE1AD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6E2E57-DF4F-E5F4-24DC-0E7710F18C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18F34-A397-B14C-ADB0-8F0D3CAC2F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7995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53F8DF-A7CA-C6B7-1D59-956AD4AF7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044281"/>
            <a:ext cx="8229600" cy="831850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2021</a:t>
            </a:r>
            <a:r>
              <a:rPr lang="ja-JP" altLang="en-US"/>
              <a:t>年</a:t>
            </a:r>
            <a:br>
              <a:rPr lang="en-US" altLang="ja-JP" dirty="0"/>
            </a:br>
            <a:r>
              <a:rPr lang="ja-JP" altLang="en-US" sz="4000"/>
              <a:t>体外受精・胚移植等の臨床実施成績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4370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664CDD-DC61-1F42-A36F-AAE23C7C2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160" y="206544"/>
            <a:ext cx="8229600" cy="831850"/>
          </a:xfrm>
        </p:spPr>
        <p:txBody>
          <a:bodyPr/>
          <a:lstStyle/>
          <a:p>
            <a:r>
              <a:rPr lang="ja-JP" altLang="en-US" sz="3600">
                <a:latin typeface="Yu Gothic" charset="-128"/>
                <a:ea typeface="Yu Gothic" charset="-128"/>
                <a:cs typeface="Yu Gothic" charset="-128"/>
              </a:rPr>
              <a:t>年別　妊娠率・生産率・多胎率</a:t>
            </a:r>
            <a:endParaRPr lang="ja-JP" altLang="en-US" sz="3600"/>
          </a:p>
        </p:txBody>
      </p:sp>
      <p:graphicFrame>
        <p:nvGraphicFramePr>
          <p:cNvPr id="7" name="コンテンツ プレースホルダー 6">
            <a:extLst>
              <a:ext uri="{FF2B5EF4-FFF2-40B4-BE49-F238E27FC236}">
                <a16:creationId xmlns:a16="http://schemas.microsoft.com/office/drawing/2014/main" id="{CB2219B3-8960-940A-7548-C95672A6BB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7638188"/>
              </p:ext>
            </p:extLst>
          </p:nvPr>
        </p:nvGraphicFramePr>
        <p:xfrm>
          <a:off x="4167266" y="1240034"/>
          <a:ext cx="5006714" cy="4574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9261">
                  <a:extLst>
                    <a:ext uri="{9D8B030D-6E8A-4147-A177-3AD203B41FA5}">
                      <a16:colId xmlns:a16="http://schemas.microsoft.com/office/drawing/2014/main" val="1143896545"/>
                    </a:ext>
                  </a:extLst>
                </a:gridCol>
                <a:gridCol w="1243922">
                  <a:extLst>
                    <a:ext uri="{9D8B030D-6E8A-4147-A177-3AD203B41FA5}">
                      <a16:colId xmlns:a16="http://schemas.microsoft.com/office/drawing/2014/main" val="3833447730"/>
                    </a:ext>
                  </a:extLst>
                </a:gridCol>
                <a:gridCol w="1229818">
                  <a:extLst>
                    <a:ext uri="{9D8B030D-6E8A-4147-A177-3AD203B41FA5}">
                      <a16:colId xmlns:a16="http://schemas.microsoft.com/office/drawing/2014/main" val="2877566984"/>
                    </a:ext>
                  </a:extLst>
                </a:gridCol>
                <a:gridCol w="1026730">
                  <a:extLst>
                    <a:ext uri="{9D8B030D-6E8A-4147-A177-3AD203B41FA5}">
                      <a16:colId xmlns:a16="http://schemas.microsoft.com/office/drawing/2014/main" val="2468934999"/>
                    </a:ext>
                  </a:extLst>
                </a:gridCol>
                <a:gridCol w="1006983">
                  <a:extLst>
                    <a:ext uri="{9D8B030D-6E8A-4147-A177-3AD203B41FA5}">
                      <a16:colId xmlns:a16="http://schemas.microsoft.com/office/drawing/2014/main" val="3183218380"/>
                    </a:ext>
                  </a:extLst>
                </a:gridCol>
              </a:tblGrid>
              <a:tr h="141946">
                <a:tc>
                  <a:txBody>
                    <a:bodyPr/>
                    <a:lstStyle/>
                    <a:p>
                      <a:pPr algn="ctr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妊娠率（</a:t>
                      </a:r>
                      <a:r>
                        <a:rPr lang="en-US" altLang="ja-JP" sz="900" u="none" strike="noStrike">
                          <a:effectLst/>
                        </a:rPr>
                        <a:t>/</a:t>
                      </a:r>
                      <a:r>
                        <a:rPr lang="en" sz="900" u="none" strike="noStrike">
                          <a:effectLst/>
                        </a:rPr>
                        <a:t>ET、</a:t>
                      </a:r>
                      <a:r>
                        <a:rPr lang="ja-JP" altLang="en-US" sz="900" u="none" strike="noStrike">
                          <a:effectLst/>
                        </a:rPr>
                        <a:t>新鮮</a:t>
                      </a:r>
                      <a:r>
                        <a:rPr lang="en-US" altLang="ja-JP" sz="900" u="none" strike="noStrike">
                          <a:effectLst/>
                        </a:rPr>
                        <a:t>)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妊娠率（</a:t>
                      </a:r>
                      <a:r>
                        <a:rPr lang="en-US" altLang="ja-JP" sz="900" u="none" strike="noStrike">
                          <a:effectLst/>
                        </a:rPr>
                        <a:t>/</a:t>
                      </a:r>
                      <a:r>
                        <a:rPr lang="en" sz="900" u="none" strike="noStrike">
                          <a:effectLst/>
                        </a:rPr>
                        <a:t>ET、</a:t>
                      </a:r>
                      <a:r>
                        <a:rPr lang="ja-JP" altLang="en-US" sz="900" u="none" strike="noStrike">
                          <a:effectLst/>
                        </a:rPr>
                        <a:t>凍結</a:t>
                      </a:r>
                      <a:r>
                        <a:rPr lang="en-US" altLang="ja-JP" sz="900" u="none" strike="noStrike">
                          <a:effectLst/>
                        </a:rPr>
                        <a:t>)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生産率（</a:t>
                      </a:r>
                      <a:r>
                        <a:rPr lang="en-US" altLang="ja-JP" sz="900" u="none" strike="noStrike">
                          <a:effectLst/>
                        </a:rPr>
                        <a:t>/</a:t>
                      </a:r>
                      <a:r>
                        <a:rPr lang="ja-JP" altLang="en-US" sz="900" u="none" strike="noStrike">
                          <a:effectLst/>
                        </a:rPr>
                        <a:t>採卵）*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多胎率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7190551"/>
                  </a:ext>
                </a:extLst>
              </a:tr>
              <a:tr h="13447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1990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22.0%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11.1%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 dirty="0">
                          <a:effectLst/>
                        </a:rPr>
                        <a:t>11.2%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 dirty="0">
                          <a:effectLst/>
                        </a:rPr>
                        <a:t>18.3%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2093383"/>
                  </a:ext>
                </a:extLst>
              </a:tr>
              <a:tr h="13447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1991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23.8%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16.2%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 dirty="0">
                          <a:effectLst/>
                        </a:rPr>
                        <a:t>12.4%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 dirty="0">
                          <a:effectLst/>
                        </a:rPr>
                        <a:t>13.9%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96124867"/>
                  </a:ext>
                </a:extLst>
              </a:tr>
              <a:tr h="13447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1992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21.5%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14.9%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11.6%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 dirty="0">
                          <a:effectLst/>
                        </a:rPr>
                        <a:t>19.3%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06430798"/>
                  </a:ext>
                </a:extLst>
              </a:tr>
              <a:tr h="13447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1993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23.2%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14.4%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12.6%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 dirty="0">
                          <a:effectLst/>
                        </a:rPr>
                        <a:t>18.2%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27083007"/>
                  </a:ext>
                </a:extLst>
              </a:tr>
              <a:tr h="13447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1994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21.2%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16.1%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11.8%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 dirty="0">
                          <a:effectLst/>
                        </a:rPr>
                        <a:t>19.1%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18879825"/>
                  </a:ext>
                </a:extLst>
              </a:tr>
              <a:tr h="13447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1995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22.5%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22.7%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12.9%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19.8%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94281856"/>
                  </a:ext>
                </a:extLst>
              </a:tr>
              <a:tr h="14194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1996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23.3%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16.8%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13.7%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18.9%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7783217"/>
                  </a:ext>
                </a:extLst>
              </a:tr>
              <a:tr h="14194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1997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23.6%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21.9%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13.9%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16.9%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57725967"/>
                  </a:ext>
                </a:extLst>
              </a:tr>
              <a:tr h="14194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1998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23.8%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22.9%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14.9%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18.2%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90486465"/>
                  </a:ext>
                </a:extLst>
              </a:tr>
              <a:tr h="14194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1999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25.0%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24.2%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14.2%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16.0%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17053357"/>
                  </a:ext>
                </a:extLst>
              </a:tr>
              <a:tr h="14194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2000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25.4%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24.8%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14.6%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16.5%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14711630"/>
                  </a:ext>
                </a:extLst>
              </a:tr>
              <a:tr h="14194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2001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26.3%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25.9%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14.7%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17.2%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63072334"/>
                  </a:ext>
                </a:extLst>
              </a:tr>
              <a:tr h="14194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2002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27.6%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27.7%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14.6%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15.9%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40710946"/>
                  </a:ext>
                </a:extLst>
              </a:tr>
              <a:tr h="13447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2003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28.2%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31.6%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14.4%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16.0%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03903268"/>
                  </a:ext>
                </a:extLst>
              </a:tr>
              <a:tr h="13447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2004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27.6%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31.2%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12.7%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15.1%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0637525"/>
                  </a:ext>
                </a:extLst>
              </a:tr>
              <a:tr h="14194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2005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28.0%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32.7%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12.3%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14.4%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19471229"/>
                  </a:ext>
                </a:extLst>
              </a:tr>
              <a:tr h="14194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2006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26.5%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33.0%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11.0%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12.1%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24439799"/>
                  </a:ext>
                </a:extLst>
              </a:tr>
              <a:tr h="13447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2007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24.4%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32.1%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9.9%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11.0%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61428715"/>
                  </a:ext>
                </a:extLst>
              </a:tr>
              <a:tr h="13447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2008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21.9%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32.2%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8.5%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6.6%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16968078"/>
                  </a:ext>
                </a:extLst>
              </a:tr>
              <a:tr h="13447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2009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22.3%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32.6%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9.3%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5.1%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26635776"/>
                  </a:ext>
                </a:extLst>
              </a:tr>
              <a:tr h="13447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2010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21.9%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33.7%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8.2%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4.7%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3834605"/>
                  </a:ext>
                </a:extLst>
              </a:tr>
              <a:tr h="13447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2011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21.3%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34.2%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7.8%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4.1%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23668352"/>
                  </a:ext>
                </a:extLst>
              </a:tr>
              <a:tr h="13447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2012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20.8%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33.7%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7.1%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3.8%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57800825"/>
                  </a:ext>
                </a:extLst>
              </a:tr>
              <a:tr h="13447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2013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20.8%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32.8%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6.8%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3.4%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30926830"/>
                  </a:ext>
                </a:extLst>
              </a:tr>
              <a:tr h="13447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2014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21.0%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33.4%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7.0%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3.1%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73658204"/>
                  </a:ext>
                </a:extLst>
              </a:tr>
              <a:tr h="13447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2015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20.8%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33.2%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6.7%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3.1%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87759687"/>
                  </a:ext>
                </a:extLst>
              </a:tr>
              <a:tr h="13447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2016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20.5%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33.3%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6.2%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3.2%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50322475"/>
                  </a:ext>
                </a:extLst>
              </a:tr>
              <a:tr h="13447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2017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21.4%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34.4%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6.2%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3.1%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57062101"/>
                  </a:ext>
                </a:extLst>
              </a:tr>
              <a:tr h="13447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2018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21.1%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34.7%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5.7%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</a:rPr>
                        <a:t>2.9%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04698413"/>
                  </a:ext>
                </a:extLst>
              </a:tr>
              <a:tr h="13447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 dirty="0">
                          <a:effectLst/>
                          <a:latin typeface="+mj-lt"/>
                        </a:rPr>
                        <a:t>2019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 dirty="0">
                          <a:effectLst/>
                          <a:latin typeface="+mj-lt"/>
                        </a:rPr>
                        <a:t>21.0%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  <a:latin typeface="+mj-lt"/>
                        </a:rPr>
                        <a:t>35.4%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  <a:latin typeface="+mj-lt"/>
                        </a:rPr>
                        <a:t>5.4%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>
                          <a:effectLst/>
                          <a:latin typeface="+mj-lt"/>
                        </a:rPr>
                        <a:t>2.9%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3324779"/>
                  </a:ext>
                </a:extLst>
              </a:tr>
              <a:tr h="13447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 dirty="0">
                          <a:effectLst/>
                          <a:latin typeface="+mj-lt"/>
                        </a:rPr>
                        <a:t>2020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 dirty="0">
                          <a:effectLst/>
                          <a:latin typeface="+mj-lt"/>
                        </a:rPr>
                        <a:t>20.7%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 dirty="0">
                          <a:effectLst/>
                          <a:latin typeface="+mj-lt"/>
                        </a:rPr>
                        <a:t>36.0%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 dirty="0">
                          <a:effectLst/>
                          <a:latin typeface="+mj-lt"/>
                        </a:rPr>
                        <a:t>4.7%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u="none" strike="noStrike" dirty="0">
                          <a:effectLst/>
                          <a:latin typeface="+mj-lt"/>
                        </a:rPr>
                        <a:t>2.9%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19787207"/>
                  </a:ext>
                </a:extLst>
              </a:tr>
              <a:tr h="13447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Yu Gothic" panose="020B0400000000000000" pitchFamily="34" charset="-128"/>
                        </a:rPr>
                        <a:t>2021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Yu Gothic" panose="020B0400000000000000" pitchFamily="34" charset="-128"/>
                        </a:rPr>
                        <a:t>21.2%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Yu Gothic" panose="020B0400000000000000" pitchFamily="34" charset="-128"/>
                        </a:rPr>
                        <a:t>36.9%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Yu Gothic" panose="020B0400000000000000" pitchFamily="34" charset="-128"/>
                        </a:rPr>
                        <a:t>3.9%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Yu Gothic" panose="020B0400000000000000" pitchFamily="34" charset="-128"/>
                        </a:rPr>
                        <a:t>3.0%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05051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930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63A34C-9D68-FB73-9836-5927FC369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69" y="192087"/>
            <a:ext cx="11677151" cy="831850"/>
          </a:xfrm>
        </p:spPr>
        <p:txBody>
          <a:bodyPr>
            <a:normAutofit fontScale="90000"/>
          </a:bodyPr>
          <a:lstStyle/>
          <a:p>
            <a:r>
              <a:rPr lang="ja-JP" altLang="en-US" sz="4400">
                <a:latin typeface="Yu Gothic" charset="-128"/>
                <a:ea typeface="Yu Gothic" charset="-128"/>
                <a:cs typeface="Yu Gothic" charset="-128"/>
              </a:rPr>
              <a:t>移植ステージ別・年齢別</a:t>
            </a:r>
            <a:r>
              <a:rPr lang="en-US" altLang="ja-JP" sz="4400" dirty="0">
                <a:latin typeface="Yu Gothic" charset="-128"/>
                <a:ea typeface="Yu Gothic" charset="-128"/>
                <a:cs typeface="Yu Gothic" charset="-128"/>
              </a:rPr>
              <a:t> </a:t>
            </a:r>
            <a:r>
              <a:rPr lang="ja-JP" altLang="en-US" sz="4400">
                <a:latin typeface="Yu Gothic" charset="-128"/>
                <a:ea typeface="Yu Gothic" charset="-128"/>
                <a:cs typeface="Yu Gothic" charset="-128"/>
              </a:rPr>
              <a:t>移植あたり妊娠率　</a:t>
            </a:r>
            <a:r>
              <a:rPr lang="en-US" altLang="ja-JP" sz="4400" dirty="0">
                <a:latin typeface="Yu Gothic" charset="-128"/>
                <a:ea typeface="Yu Gothic" charset="-128"/>
                <a:cs typeface="Yu Gothic" charset="-128"/>
              </a:rPr>
              <a:t>2021</a:t>
            </a:r>
            <a:endParaRPr kumimoji="1" lang="ja-JP" altLang="en-US"/>
          </a:p>
        </p:txBody>
      </p:sp>
      <p:graphicFrame>
        <p:nvGraphicFramePr>
          <p:cNvPr id="13" name="コンテンツ プレースホルダー 12">
            <a:extLst>
              <a:ext uri="{FF2B5EF4-FFF2-40B4-BE49-F238E27FC236}">
                <a16:creationId xmlns:a16="http://schemas.microsoft.com/office/drawing/2014/main" id="{9556B5E5-438E-04C9-CF65-93CDC4C314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8286153"/>
              </p:ext>
            </p:extLst>
          </p:nvPr>
        </p:nvGraphicFramePr>
        <p:xfrm>
          <a:off x="401638" y="1192213"/>
          <a:ext cx="11371262" cy="505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3432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>
            <a:extLst>
              <a:ext uri="{FF2B5EF4-FFF2-40B4-BE49-F238E27FC236}">
                <a16:creationId xmlns:a16="http://schemas.microsoft.com/office/drawing/2014/main" id="{7ED988CC-C918-A21E-8F1B-E6BC1B831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274638"/>
            <a:ext cx="11660777" cy="831850"/>
          </a:xfrm>
        </p:spPr>
        <p:txBody>
          <a:bodyPr>
            <a:normAutofit fontScale="90000"/>
          </a:bodyPr>
          <a:lstStyle/>
          <a:p>
            <a:r>
              <a:rPr lang="ja-JP" altLang="en-US" sz="4400">
                <a:latin typeface="Yu Gothic" charset="-128"/>
                <a:ea typeface="Yu Gothic" charset="-128"/>
                <a:cs typeface="Yu Gothic" charset="-128"/>
              </a:rPr>
              <a:t>移植ステージ別・年齢別</a:t>
            </a:r>
            <a:r>
              <a:rPr lang="en-US" altLang="ja-JP" sz="4400" dirty="0">
                <a:latin typeface="Yu Gothic" charset="-128"/>
                <a:ea typeface="Yu Gothic" charset="-128"/>
                <a:cs typeface="Yu Gothic" charset="-128"/>
              </a:rPr>
              <a:t> </a:t>
            </a:r>
            <a:r>
              <a:rPr lang="ja-JP" altLang="en-US" sz="4400">
                <a:latin typeface="Yu Gothic" charset="-128"/>
                <a:ea typeface="Yu Gothic" charset="-128"/>
                <a:cs typeface="Yu Gothic" charset="-128"/>
              </a:rPr>
              <a:t>移植あたり妊娠率　</a:t>
            </a:r>
            <a:r>
              <a:rPr lang="en-US" altLang="ja-JP" sz="4400" dirty="0">
                <a:latin typeface="Yu Gothic" charset="-128"/>
                <a:ea typeface="Yu Gothic" charset="-128"/>
                <a:cs typeface="Yu Gothic" charset="-128"/>
              </a:rPr>
              <a:t>2021</a:t>
            </a:r>
            <a:endParaRPr kumimoji="1" lang="ja-JP" altLang="en-US"/>
          </a:p>
        </p:txBody>
      </p:sp>
      <p:graphicFrame>
        <p:nvGraphicFramePr>
          <p:cNvPr id="6" name="コンテンツ プレースホルダー 5">
            <a:extLst>
              <a:ext uri="{FF2B5EF4-FFF2-40B4-BE49-F238E27FC236}">
                <a16:creationId xmlns:a16="http://schemas.microsoft.com/office/drawing/2014/main" id="{1712A355-EF3C-2B9B-F616-83702BD30B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4459239"/>
              </p:ext>
            </p:extLst>
          </p:nvPr>
        </p:nvGraphicFramePr>
        <p:xfrm>
          <a:off x="4275104" y="1192216"/>
          <a:ext cx="3624330" cy="50577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4866">
                  <a:extLst>
                    <a:ext uri="{9D8B030D-6E8A-4147-A177-3AD203B41FA5}">
                      <a16:colId xmlns:a16="http://schemas.microsoft.com/office/drawing/2014/main" val="711270409"/>
                    </a:ext>
                  </a:extLst>
                </a:gridCol>
                <a:gridCol w="724866">
                  <a:extLst>
                    <a:ext uri="{9D8B030D-6E8A-4147-A177-3AD203B41FA5}">
                      <a16:colId xmlns:a16="http://schemas.microsoft.com/office/drawing/2014/main" val="3253220962"/>
                    </a:ext>
                  </a:extLst>
                </a:gridCol>
                <a:gridCol w="724866">
                  <a:extLst>
                    <a:ext uri="{9D8B030D-6E8A-4147-A177-3AD203B41FA5}">
                      <a16:colId xmlns:a16="http://schemas.microsoft.com/office/drawing/2014/main" val="2156103825"/>
                    </a:ext>
                  </a:extLst>
                </a:gridCol>
                <a:gridCol w="724866">
                  <a:extLst>
                    <a:ext uri="{9D8B030D-6E8A-4147-A177-3AD203B41FA5}">
                      <a16:colId xmlns:a16="http://schemas.microsoft.com/office/drawing/2014/main" val="1977305251"/>
                    </a:ext>
                  </a:extLst>
                </a:gridCol>
                <a:gridCol w="724866">
                  <a:extLst>
                    <a:ext uri="{9D8B030D-6E8A-4147-A177-3AD203B41FA5}">
                      <a16:colId xmlns:a16="http://schemas.microsoft.com/office/drawing/2014/main" val="2456885212"/>
                    </a:ext>
                  </a:extLst>
                </a:gridCol>
              </a:tblGrid>
              <a:tr h="366505">
                <a:tc>
                  <a:txBody>
                    <a:bodyPr/>
                    <a:lstStyle/>
                    <a:p>
                      <a:pPr algn="ctr" fontAlgn="b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700" u="none" strike="noStrike">
                          <a:effectLst/>
                        </a:rPr>
                        <a:t>新鮮初期胚</a:t>
                      </a:r>
                      <a:r>
                        <a:rPr lang="en" sz="700" u="none" strike="noStrike" dirty="0">
                          <a:effectLst/>
                        </a:rPr>
                        <a:t>SET</a:t>
                      </a:r>
                      <a:endParaRPr lang="en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700" u="none" strike="noStrike">
                          <a:effectLst/>
                        </a:rPr>
                        <a:t>新鮮胚盤胞</a:t>
                      </a:r>
                      <a:r>
                        <a:rPr lang="en" sz="700" u="none" strike="noStrike" dirty="0">
                          <a:effectLst/>
                        </a:rPr>
                        <a:t>SET</a:t>
                      </a:r>
                      <a:endParaRPr lang="en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700" u="none" strike="noStrike">
                          <a:effectLst/>
                        </a:rPr>
                        <a:t>凍結初期胚</a:t>
                      </a:r>
                      <a:r>
                        <a:rPr lang="en" sz="700" u="none" strike="noStrike" dirty="0">
                          <a:effectLst/>
                        </a:rPr>
                        <a:t>SET</a:t>
                      </a:r>
                      <a:endParaRPr lang="en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700" u="none" strike="noStrike">
                          <a:effectLst/>
                        </a:rPr>
                        <a:t>凍結胚盤胞</a:t>
                      </a:r>
                      <a:r>
                        <a:rPr lang="en" sz="700" u="none" strike="noStrike" dirty="0">
                          <a:effectLst/>
                        </a:rPr>
                        <a:t>SET</a:t>
                      </a:r>
                      <a:endParaRPr lang="en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37925204"/>
                  </a:ext>
                </a:extLst>
              </a:tr>
              <a:tr h="14660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20</a:t>
                      </a:r>
                      <a:r>
                        <a:rPr lang="ja-JP" altLang="en-US" sz="800" u="none" strike="noStrike">
                          <a:effectLst/>
                        </a:rPr>
                        <a:t>歳以下</a:t>
                      </a:r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-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 dirty="0">
                          <a:effectLst/>
                        </a:rPr>
                        <a:t>0%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+mn-ea"/>
                        </a:rPr>
                        <a:t>-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30%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65630223"/>
                  </a:ext>
                </a:extLst>
              </a:tr>
              <a:tr h="14660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21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0%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100%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0%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50%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2658722"/>
                  </a:ext>
                </a:extLst>
              </a:tr>
              <a:tr h="14660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22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67%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+mn-ea"/>
                        </a:rPr>
                        <a:t>-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 dirty="0">
                          <a:effectLst/>
                        </a:rPr>
                        <a:t>50%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44%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61914884"/>
                  </a:ext>
                </a:extLst>
              </a:tr>
              <a:tr h="14660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23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31%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50%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63%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47%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12553062"/>
                  </a:ext>
                </a:extLst>
              </a:tr>
              <a:tr h="14660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24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27%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33%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43%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54%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07243366"/>
                  </a:ext>
                </a:extLst>
              </a:tr>
              <a:tr h="14660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25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35%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40%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33%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58%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25719608"/>
                  </a:ext>
                </a:extLst>
              </a:tr>
              <a:tr h="14660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26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35%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50%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30%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51%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75502022"/>
                  </a:ext>
                </a:extLst>
              </a:tr>
              <a:tr h="14660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27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35%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48%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29%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54%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33012828"/>
                  </a:ext>
                </a:extLst>
              </a:tr>
              <a:tr h="14660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28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32%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35%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31%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52%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91088134"/>
                  </a:ext>
                </a:extLst>
              </a:tr>
              <a:tr h="14660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29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33%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32%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32%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55%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17582834"/>
                  </a:ext>
                </a:extLst>
              </a:tr>
              <a:tr h="14660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30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37%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38%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33%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53%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67755589"/>
                  </a:ext>
                </a:extLst>
              </a:tr>
              <a:tr h="14660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31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33%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34%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31%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52%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15162825"/>
                  </a:ext>
                </a:extLst>
              </a:tr>
              <a:tr h="14660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32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32%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41%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29%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52%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67503573"/>
                  </a:ext>
                </a:extLst>
              </a:tr>
              <a:tr h="14660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33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33%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44%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28%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49%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23127228"/>
                  </a:ext>
                </a:extLst>
              </a:tr>
              <a:tr h="14660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34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32%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37%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30%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48%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28519509"/>
                  </a:ext>
                </a:extLst>
              </a:tr>
              <a:tr h="14660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35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31%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38%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30%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48%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81346949"/>
                  </a:ext>
                </a:extLst>
              </a:tr>
              <a:tr h="14660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36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28%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34%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27%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46%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2928886"/>
                  </a:ext>
                </a:extLst>
              </a:tr>
              <a:tr h="14660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37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25%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35%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25%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44%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09247604"/>
                  </a:ext>
                </a:extLst>
              </a:tr>
              <a:tr h="14660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38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20%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31%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24%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41%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86848262"/>
                  </a:ext>
                </a:extLst>
              </a:tr>
              <a:tr h="14660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39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18%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26%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21%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39%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3642633"/>
                  </a:ext>
                </a:extLst>
              </a:tr>
              <a:tr h="14660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40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16%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23%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17%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35%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06473867"/>
                  </a:ext>
                </a:extLst>
              </a:tr>
              <a:tr h="14660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41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13%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21%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15%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32%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27307106"/>
                  </a:ext>
                </a:extLst>
              </a:tr>
              <a:tr h="14660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42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9%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17%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12%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26%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1991010"/>
                  </a:ext>
                </a:extLst>
              </a:tr>
              <a:tr h="14660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43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5%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9%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9%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23%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83384521"/>
                  </a:ext>
                </a:extLst>
              </a:tr>
              <a:tr h="14660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44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4%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11%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7%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18%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48959074"/>
                  </a:ext>
                </a:extLst>
              </a:tr>
              <a:tr h="14660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45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3%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8%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4%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15%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72051560"/>
                  </a:ext>
                </a:extLst>
              </a:tr>
              <a:tr h="14660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46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0%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2%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5%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14%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44815242"/>
                  </a:ext>
                </a:extLst>
              </a:tr>
              <a:tr h="14660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47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0%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5%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2%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11%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7268626"/>
                  </a:ext>
                </a:extLst>
              </a:tr>
              <a:tr h="14660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48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1%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0%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1%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9%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62277104"/>
                  </a:ext>
                </a:extLst>
              </a:tr>
              <a:tr h="14660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49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0%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0%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1%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14%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89664602"/>
                  </a:ext>
                </a:extLst>
              </a:tr>
              <a:tr h="14660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50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2%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+mn-ea"/>
                        </a:rPr>
                        <a:t>-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 dirty="0">
                          <a:effectLst/>
                        </a:rPr>
                        <a:t>2%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14%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68712016"/>
                  </a:ext>
                </a:extLst>
              </a:tr>
              <a:tr h="146602"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800" u="none" strike="noStrike">
                          <a:effectLst/>
                        </a:rPr>
                        <a:t>合計</a:t>
                      </a:r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20%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29%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20%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 dirty="0">
                          <a:effectLst/>
                        </a:rPr>
                        <a:t>42%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87857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3734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6A2747-E17D-28B1-3216-B4D870B55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z="4400">
                <a:latin typeface="Yu Gothic" charset="-128"/>
                <a:ea typeface="Yu Gothic" charset="-128"/>
                <a:cs typeface="Yu Gothic" charset="-128"/>
              </a:rPr>
              <a:t>移植ステージ別・年齢別</a:t>
            </a:r>
            <a:r>
              <a:rPr lang="en-US" altLang="ja-JP" sz="4400" dirty="0">
                <a:latin typeface="Yu Gothic" charset="-128"/>
                <a:ea typeface="Yu Gothic" charset="-128"/>
                <a:cs typeface="Yu Gothic" charset="-128"/>
              </a:rPr>
              <a:t> </a:t>
            </a:r>
            <a:r>
              <a:rPr lang="ja-JP" altLang="en-US" sz="4400">
                <a:latin typeface="Yu Gothic" charset="-128"/>
                <a:ea typeface="Yu Gothic" charset="-128"/>
                <a:cs typeface="Yu Gothic" charset="-128"/>
              </a:rPr>
              <a:t>移植･妊娠数　</a:t>
            </a:r>
            <a:r>
              <a:rPr lang="en-US" altLang="ja-JP" sz="4400" dirty="0">
                <a:latin typeface="Yu Gothic" charset="-128"/>
                <a:ea typeface="Yu Gothic" charset="-128"/>
                <a:cs typeface="Yu Gothic" charset="-128"/>
              </a:rPr>
              <a:t>2021</a:t>
            </a:r>
            <a:endParaRPr kumimoji="1" lang="ja-JP" altLang="en-US"/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8C4D14C0-2FC7-42F1-42FA-9DC4868932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1401554"/>
              </p:ext>
            </p:extLst>
          </p:nvPr>
        </p:nvGraphicFramePr>
        <p:xfrm>
          <a:off x="2253626" y="1120391"/>
          <a:ext cx="8370171" cy="51931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2363">
                  <a:extLst>
                    <a:ext uri="{9D8B030D-6E8A-4147-A177-3AD203B41FA5}">
                      <a16:colId xmlns:a16="http://schemas.microsoft.com/office/drawing/2014/main" val="3890449872"/>
                    </a:ext>
                  </a:extLst>
                </a:gridCol>
                <a:gridCol w="492363">
                  <a:extLst>
                    <a:ext uri="{9D8B030D-6E8A-4147-A177-3AD203B41FA5}">
                      <a16:colId xmlns:a16="http://schemas.microsoft.com/office/drawing/2014/main" val="4088616090"/>
                    </a:ext>
                  </a:extLst>
                </a:gridCol>
                <a:gridCol w="492363">
                  <a:extLst>
                    <a:ext uri="{9D8B030D-6E8A-4147-A177-3AD203B41FA5}">
                      <a16:colId xmlns:a16="http://schemas.microsoft.com/office/drawing/2014/main" val="2108557673"/>
                    </a:ext>
                  </a:extLst>
                </a:gridCol>
                <a:gridCol w="492363">
                  <a:extLst>
                    <a:ext uri="{9D8B030D-6E8A-4147-A177-3AD203B41FA5}">
                      <a16:colId xmlns:a16="http://schemas.microsoft.com/office/drawing/2014/main" val="2477683526"/>
                    </a:ext>
                  </a:extLst>
                </a:gridCol>
                <a:gridCol w="492363">
                  <a:extLst>
                    <a:ext uri="{9D8B030D-6E8A-4147-A177-3AD203B41FA5}">
                      <a16:colId xmlns:a16="http://schemas.microsoft.com/office/drawing/2014/main" val="3908268920"/>
                    </a:ext>
                  </a:extLst>
                </a:gridCol>
                <a:gridCol w="492363">
                  <a:extLst>
                    <a:ext uri="{9D8B030D-6E8A-4147-A177-3AD203B41FA5}">
                      <a16:colId xmlns:a16="http://schemas.microsoft.com/office/drawing/2014/main" val="2102002802"/>
                    </a:ext>
                  </a:extLst>
                </a:gridCol>
                <a:gridCol w="492363">
                  <a:extLst>
                    <a:ext uri="{9D8B030D-6E8A-4147-A177-3AD203B41FA5}">
                      <a16:colId xmlns:a16="http://schemas.microsoft.com/office/drawing/2014/main" val="3353062302"/>
                    </a:ext>
                  </a:extLst>
                </a:gridCol>
                <a:gridCol w="492363">
                  <a:extLst>
                    <a:ext uri="{9D8B030D-6E8A-4147-A177-3AD203B41FA5}">
                      <a16:colId xmlns:a16="http://schemas.microsoft.com/office/drawing/2014/main" val="3956967898"/>
                    </a:ext>
                  </a:extLst>
                </a:gridCol>
                <a:gridCol w="492363">
                  <a:extLst>
                    <a:ext uri="{9D8B030D-6E8A-4147-A177-3AD203B41FA5}">
                      <a16:colId xmlns:a16="http://schemas.microsoft.com/office/drawing/2014/main" val="2999729690"/>
                    </a:ext>
                  </a:extLst>
                </a:gridCol>
                <a:gridCol w="492363">
                  <a:extLst>
                    <a:ext uri="{9D8B030D-6E8A-4147-A177-3AD203B41FA5}">
                      <a16:colId xmlns:a16="http://schemas.microsoft.com/office/drawing/2014/main" val="1311882908"/>
                    </a:ext>
                  </a:extLst>
                </a:gridCol>
                <a:gridCol w="492363">
                  <a:extLst>
                    <a:ext uri="{9D8B030D-6E8A-4147-A177-3AD203B41FA5}">
                      <a16:colId xmlns:a16="http://schemas.microsoft.com/office/drawing/2014/main" val="975065175"/>
                    </a:ext>
                  </a:extLst>
                </a:gridCol>
                <a:gridCol w="492363">
                  <a:extLst>
                    <a:ext uri="{9D8B030D-6E8A-4147-A177-3AD203B41FA5}">
                      <a16:colId xmlns:a16="http://schemas.microsoft.com/office/drawing/2014/main" val="2614642455"/>
                    </a:ext>
                  </a:extLst>
                </a:gridCol>
                <a:gridCol w="492363">
                  <a:extLst>
                    <a:ext uri="{9D8B030D-6E8A-4147-A177-3AD203B41FA5}">
                      <a16:colId xmlns:a16="http://schemas.microsoft.com/office/drawing/2014/main" val="2940839533"/>
                    </a:ext>
                  </a:extLst>
                </a:gridCol>
                <a:gridCol w="492363">
                  <a:extLst>
                    <a:ext uri="{9D8B030D-6E8A-4147-A177-3AD203B41FA5}">
                      <a16:colId xmlns:a16="http://schemas.microsoft.com/office/drawing/2014/main" val="689145194"/>
                    </a:ext>
                  </a:extLst>
                </a:gridCol>
                <a:gridCol w="492363">
                  <a:extLst>
                    <a:ext uri="{9D8B030D-6E8A-4147-A177-3AD203B41FA5}">
                      <a16:colId xmlns:a16="http://schemas.microsoft.com/office/drawing/2014/main" val="120994553"/>
                    </a:ext>
                  </a:extLst>
                </a:gridCol>
                <a:gridCol w="492363">
                  <a:extLst>
                    <a:ext uri="{9D8B030D-6E8A-4147-A177-3AD203B41FA5}">
                      <a16:colId xmlns:a16="http://schemas.microsoft.com/office/drawing/2014/main" val="2459781565"/>
                    </a:ext>
                  </a:extLst>
                </a:gridCol>
                <a:gridCol w="492363">
                  <a:extLst>
                    <a:ext uri="{9D8B030D-6E8A-4147-A177-3AD203B41FA5}">
                      <a16:colId xmlns:a16="http://schemas.microsoft.com/office/drawing/2014/main" val="2787751022"/>
                    </a:ext>
                  </a:extLst>
                </a:gridCol>
              </a:tblGrid>
              <a:tr h="165385"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800" u="none" strike="noStrike">
                          <a:effectLst/>
                        </a:rPr>
                        <a:t>新鮮移植</a:t>
                      </a:r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800" u="none" strike="noStrike">
                          <a:effectLst/>
                        </a:rPr>
                        <a:t>　</a:t>
                      </a:r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800" u="none" strike="noStrike">
                          <a:effectLst/>
                        </a:rPr>
                        <a:t>　</a:t>
                      </a:r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800" u="none" strike="noStrike">
                          <a:effectLst/>
                        </a:rPr>
                        <a:t>　</a:t>
                      </a:r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800" u="none" strike="noStrike">
                          <a:effectLst/>
                        </a:rPr>
                        <a:t>新鮮妊娠</a:t>
                      </a:r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800" u="none" strike="noStrike">
                          <a:effectLst/>
                        </a:rPr>
                        <a:t>　</a:t>
                      </a:r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800" u="none" strike="noStrike">
                          <a:effectLst/>
                        </a:rPr>
                        <a:t>　</a:t>
                      </a:r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800" u="none" strike="noStrike">
                          <a:effectLst/>
                        </a:rPr>
                        <a:t>凍結移植</a:t>
                      </a:r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800" u="none" strike="noStrike">
                          <a:effectLst/>
                        </a:rPr>
                        <a:t>　</a:t>
                      </a:r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800" u="none" strike="noStrike">
                          <a:effectLst/>
                        </a:rPr>
                        <a:t>　</a:t>
                      </a:r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800" u="none" strike="noStrike">
                          <a:effectLst/>
                        </a:rPr>
                        <a:t>　</a:t>
                      </a:r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800" u="none" strike="noStrike">
                          <a:effectLst/>
                        </a:rPr>
                        <a:t>凍結妊娠</a:t>
                      </a:r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800" u="none" strike="noStrike">
                          <a:effectLst/>
                        </a:rPr>
                        <a:t>　</a:t>
                      </a:r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800" u="none" strike="noStrike">
                          <a:effectLst/>
                        </a:rPr>
                        <a:t>　</a:t>
                      </a:r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800" u="none" strike="noStrike">
                          <a:effectLst/>
                        </a:rPr>
                        <a:t>　</a:t>
                      </a:r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07796498"/>
                  </a:ext>
                </a:extLst>
              </a:tr>
              <a:tr h="214957">
                <a:tc>
                  <a:txBody>
                    <a:bodyPr/>
                    <a:lstStyle/>
                    <a:p>
                      <a:pPr algn="l" fontAlgn="b"/>
                      <a:endParaRPr lang="en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初期</a:t>
                      </a:r>
                      <a:r>
                        <a:rPr lang="en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ET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初期</a:t>
                      </a:r>
                      <a:r>
                        <a:rPr lang="en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SET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BlastET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BlastSET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初期</a:t>
                      </a:r>
                      <a:r>
                        <a:rPr lang="en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ET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初期</a:t>
                      </a:r>
                      <a:r>
                        <a:rPr lang="en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SET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BlastET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BlastSET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初期</a:t>
                      </a:r>
                      <a:r>
                        <a:rPr lang="en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ET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初期</a:t>
                      </a:r>
                      <a:r>
                        <a:rPr lang="en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SET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BlastET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BlastSET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初期</a:t>
                      </a:r>
                      <a:r>
                        <a:rPr lang="en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ET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初期</a:t>
                      </a:r>
                      <a:r>
                        <a:rPr lang="en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SET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BlastET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BlastSET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74109705"/>
                  </a:ext>
                </a:extLst>
              </a:tr>
              <a:tr h="283517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</a:t>
                      </a:r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歳以下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48799736"/>
                  </a:ext>
                </a:extLst>
              </a:tr>
              <a:tr h="141758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6527502"/>
                  </a:ext>
                </a:extLst>
              </a:tr>
              <a:tr h="141758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43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41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45206271"/>
                  </a:ext>
                </a:extLst>
              </a:tr>
              <a:tr h="141758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94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88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44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41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01315931"/>
                  </a:ext>
                </a:extLst>
              </a:tr>
              <a:tr h="141758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27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26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33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244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227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131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122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76766845"/>
                  </a:ext>
                </a:extLst>
              </a:tr>
              <a:tr h="141758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65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63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22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22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70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60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431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406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23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253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237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20355002"/>
                  </a:ext>
                </a:extLst>
              </a:tr>
              <a:tr h="141758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36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32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44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40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151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139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992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918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48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42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507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469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44883023"/>
                  </a:ext>
                </a:extLst>
              </a:tr>
              <a:tr h="141758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228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220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64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60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80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77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31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29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284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259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1793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1678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81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74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954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899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41198146"/>
                  </a:ext>
                </a:extLst>
              </a:tr>
              <a:tr h="141758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337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319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101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99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109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103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36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35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472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398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3105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2910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149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1627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1522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15899965"/>
                  </a:ext>
                </a:extLst>
              </a:tr>
              <a:tr h="141758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495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466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143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129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160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153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47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41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705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605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4667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4385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224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191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2537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2401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18327547"/>
                  </a:ext>
                </a:extLst>
              </a:tr>
              <a:tr h="141758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636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594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196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174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223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217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72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66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992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857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6563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6163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326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286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3454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3260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08957530"/>
                  </a:ext>
                </a:extLst>
              </a:tr>
              <a:tr h="141758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753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705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217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190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245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233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73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65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1199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1011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8064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7503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362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315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4152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3887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56453688"/>
                  </a:ext>
                </a:extLst>
              </a:tr>
              <a:tr h="141758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860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804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281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247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269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259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102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1499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1267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9415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8728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431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366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4843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4516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03650476"/>
                  </a:ext>
                </a:extLst>
              </a:tr>
              <a:tr h="141758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1050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961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334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310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342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315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145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135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1777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1498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10712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9926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496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421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5262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4908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29894291"/>
                  </a:ext>
                </a:extLst>
              </a:tr>
              <a:tr h="141758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1245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1164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359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318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386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368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134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2128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1785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12310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11362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638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537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5897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5503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34626451"/>
                  </a:ext>
                </a:extLst>
              </a:tr>
              <a:tr h="141758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1483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1313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385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338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466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412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153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129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2354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1904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13588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12374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705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564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6453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5930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06329250"/>
                  </a:ext>
                </a:extLst>
              </a:tr>
              <a:tr h="141758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1456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1243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440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367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407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350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154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126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2652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2136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14415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13142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727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579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6600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6059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52844067"/>
                  </a:ext>
                </a:extLst>
              </a:tr>
              <a:tr h="141758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1616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1352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490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420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388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333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169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146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2837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2276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14599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13278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726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572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6396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5814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58841394"/>
                  </a:ext>
                </a:extLst>
              </a:tr>
              <a:tr h="141758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1810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1493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542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445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375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300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174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137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3175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2482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14843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13413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813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603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6109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5533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80740352"/>
                  </a:ext>
                </a:extLst>
              </a:tr>
              <a:tr h="141758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1963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1674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567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486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367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301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138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124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3384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2592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15466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13909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748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542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5993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5369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84291337"/>
                  </a:ext>
                </a:extLst>
              </a:tr>
              <a:tr h="141758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2001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1617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595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490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351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255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137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3685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2712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14414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12711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698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463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4979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4405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93963406"/>
                  </a:ext>
                </a:extLst>
              </a:tr>
              <a:tr h="141758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2007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1577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539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452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281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203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114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94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3813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2617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12316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10717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620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386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3980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3403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48154242"/>
                  </a:ext>
                </a:extLst>
              </a:tr>
              <a:tr h="141758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2132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1650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501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389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202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146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83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65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3897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2565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10649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9153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523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318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2838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2425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35627834"/>
                  </a:ext>
                </a:extLst>
              </a:tr>
              <a:tr h="141758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1656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1211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415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309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104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63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46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29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3288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2020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7583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6368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353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191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1759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1472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80659116"/>
                  </a:ext>
                </a:extLst>
              </a:tr>
              <a:tr h="141758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1220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903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249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180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61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33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28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2409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1431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4281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3603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176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98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747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631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62484738"/>
                  </a:ext>
                </a:extLst>
              </a:tr>
              <a:tr h="141758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818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616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127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98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32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1709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993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2292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1933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82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37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338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282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50616688"/>
                  </a:ext>
                </a:extLst>
              </a:tr>
              <a:tr h="141758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531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424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60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43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1230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691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1146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960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52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32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155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131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62889472"/>
                  </a:ext>
                </a:extLst>
              </a:tr>
              <a:tr h="141758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338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266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35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22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776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419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514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447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52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50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38807759"/>
                  </a:ext>
                </a:extLst>
              </a:tr>
              <a:tr h="141758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186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158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357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184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197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164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51310854"/>
                  </a:ext>
                </a:extLst>
              </a:tr>
              <a:tr h="141758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87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76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222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128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97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07486585"/>
                  </a:ext>
                </a:extLst>
              </a:tr>
              <a:tr h="158421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50</a:t>
                      </a:r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歳以上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75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64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199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126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96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83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40165721"/>
                  </a:ext>
                </a:extLst>
              </a:tr>
              <a:tr h="25989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合計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25214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21089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6746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5658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4936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4217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1891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1618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45316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33204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184966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166711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9052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6799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76137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34" charset="-128"/>
                          <a:ea typeface="ＭＳ Ｐゴシック" panose="020B0600070205080204" pitchFamily="34" charset="-128"/>
                        </a:rPr>
                        <a:t>69338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72166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3133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1C3ADF4-BCFC-E747-B9B9-5D77CF7626FE}"/>
              </a:ext>
            </a:extLst>
          </p:cNvPr>
          <p:cNvSpPr txBox="1"/>
          <p:nvPr/>
        </p:nvSpPr>
        <p:spPr>
          <a:xfrm>
            <a:off x="3671777" y="2753833"/>
            <a:ext cx="5602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付録</a:t>
            </a:r>
            <a:r>
              <a:rPr kumimoji="1" lang="en-US" altLang="ja-JP" dirty="0"/>
              <a:t>1</a:t>
            </a:r>
            <a:r>
              <a:rPr kumimoji="1" lang="ja-JP" altLang="en-US"/>
              <a:t>　</a:t>
            </a:r>
            <a:r>
              <a:rPr kumimoji="1" lang="en-US" altLang="ja-JP" dirty="0"/>
              <a:t>2007</a:t>
            </a:r>
            <a:r>
              <a:rPr kumimoji="1" lang="ja-JP" altLang="en-US"/>
              <a:t>年から</a:t>
            </a:r>
            <a:r>
              <a:rPr kumimoji="1" lang="en-US" altLang="ja-JP" dirty="0"/>
              <a:t>2021</a:t>
            </a:r>
            <a:r>
              <a:rPr kumimoji="1" lang="ja-JP" altLang="en-US"/>
              <a:t>年の　年齢別　治療法別　詳細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51527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F463B829-2223-FE44-BD32-FC1C5C688020}"/>
              </a:ext>
            </a:extLst>
          </p:cNvPr>
          <p:cNvGraphicFramePr>
            <a:graphicFrameLocks noGrp="1"/>
          </p:cNvGraphicFramePr>
          <p:nvPr/>
        </p:nvGraphicFramePr>
        <p:xfrm>
          <a:off x="2319338" y="900113"/>
          <a:ext cx="7552336" cy="5057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138">
                  <a:extLst>
                    <a:ext uri="{9D8B030D-6E8A-4147-A177-3AD203B41FA5}">
                      <a16:colId xmlns:a16="http://schemas.microsoft.com/office/drawing/2014/main" val="994394300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266579906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483398290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654682132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599782193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582674580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046539268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4236262371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4001897633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4267338724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261621111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345625573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551355259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000443154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061348918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918241833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071690000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138179715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760691874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352030030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924855236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963547495"/>
                    </a:ext>
                  </a:extLst>
                </a:gridCol>
                <a:gridCol w="333107">
                  <a:extLst>
                    <a:ext uri="{9D8B030D-6E8A-4147-A177-3AD203B41FA5}">
                      <a16:colId xmlns:a16="http://schemas.microsoft.com/office/drawing/2014/main" val="1433941977"/>
                    </a:ext>
                  </a:extLst>
                </a:gridCol>
              </a:tblGrid>
              <a:tr h="972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500" u="none" strike="noStrike">
                          <a:effectLst/>
                        </a:rPr>
                        <a:t>2007</a:t>
                      </a:r>
                      <a:r>
                        <a:rPr lang="ja-JP" altLang="en-US" sz="500" u="none" strike="noStrike">
                          <a:effectLst/>
                        </a:rPr>
                        <a:t>年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新鮮周期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凍結周期（凍結胚、凍結卵を含む）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530809828"/>
                  </a:ext>
                </a:extLst>
              </a:tr>
              <a:tr h="9726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全新鮮周期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" sz="500" u="none" strike="noStrike">
                          <a:effectLst/>
                        </a:rPr>
                        <a:t>ICSI</a:t>
                      </a:r>
                      <a:r>
                        <a:rPr lang="ja-JP" altLang="en-US" sz="500" u="none" strike="noStrike">
                          <a:effectLst/>
                        </a:rPr>
                        <a:t>周期</a:t>
                      </a:r>
                      <a:r>
                        <a:rPr lang="en-US" altLang="ja-JP" sz="500" u="none" strike="noStrike">
                          <a:effectLst/>
                        </a:rPr>
                        <a:t>(</a:t>
                      </a:r>
                      <a:r>
                        <a:rPr lang="ja-JP" altLang="en-US" sz="500" u="none" strike="noStrike">
                          <a:effectLst/>
                        </a:rPr>
                        <a:t>新鮮周期に含まれる）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" sz="500" u="none" strike="noStrike">
                          <a:effectLst/>
                        </a:rPr>
                        <a:t>FET</a:t>
                      </a:r>
                      <a:endParaRPr lang="en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41462290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年齢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採卵数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採卵数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　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合計登録数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58756525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98307951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77891669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03665620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00494271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28758889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33955102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33426116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28382107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86322700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8418063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6144154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25795589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74530600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02586914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84165776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5942710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3,917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63523473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3,357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3,279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5,272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16932680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4,201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4,098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2,352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6,655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15454596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5,394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5,299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2,840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8,363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89760523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6,508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6,385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4,125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3,332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3,285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3,526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10,062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66655935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7,428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7,282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4,668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3,773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3,797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3,655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11,254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51738864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7,762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7,611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4,858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4,105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4,041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3,932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3,788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11,730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20127377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8,119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7,940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4,946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4,203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4,116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3,695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12,003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12930920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8,377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8,162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4,869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4,402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4,307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3,571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12,008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80281865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8,523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8,309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4,867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4,364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4,268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3,281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12,001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38189826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8,799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8,528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4,854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4,643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4,517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3,127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11,989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34685702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8,139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7,886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4,180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4,464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4,353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2,359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10,894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86977967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6,946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6,695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3,339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3,693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9,005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38938135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7,168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6,939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3,234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4,023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3,913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8,948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74912447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6,054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5,816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3,314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7,314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99417711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4,993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4,781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5,851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0799835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3,290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3,983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97799030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1007888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7814428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61791139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36797962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03804623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37443068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38546536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17904679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70254816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03525932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80219794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6430491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97410643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49073720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58640529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500" u="none" strike="noStrike">
                          <a:effectLst/>
                        </a:rPr>
                        <a:t>合計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115,686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112,459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62,259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15,199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9,210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3,610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10,254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61,813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60,294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34,031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7,783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4,676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5,155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45,478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43,589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13,965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8,431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3,501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9,198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 dirty="0">
                          <a:effectLst/>
                        </a:rPr>
                        <a:t>161,992</a:t>
                      </a:r>
                      <a:endParaRPr lang="en-US" altLang="ja-JP" sz="5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904559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2856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8879D0E8-C2A6-EE4B-A7EC-0F23150FBD9D}"/>
              </a:ext>
            </a:extLst>
          </p:cNvPr>
          <p:cNvGraphicFramePr>
            <a:graphicFrameLocks noGrp="1"/>
          </p:cNvGraphicFramePr>
          <p:nvPr/>
        </p:nvGraphicFramePr>
        <p:xfrm>
          <a:off x="2319338" y="900113"/>
          <a:ext cx="7552336" cy="5057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138">
                  <a:extLst>
                    <a:ext uri="{9D8B030D-6E8A-4147-A177-3AD203B41FA5}">
                      <a16:colId xmlns:a16="http://schemas.microsoft.com/office/drawing/2014/main" val="1666283122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4150720135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678435665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934006996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50074969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735534329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596612877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699999157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688041782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859957038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696221345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690043962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324094888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4029479702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923643680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401426750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316129733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148758923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864396255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212483542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45379877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973037538"/>
                    </a:ext>
                  </a:extLst>
                </a:gridCol>
                <a:gridCol w="333107">
                  <a:extLst>
                    <a:ext uri="{9D8B030D-6E8A-4147-A177-3AD203B41FA5}">
                      <a16:colId xmlns:a16="http://schemas.microsoft.com/office/drawing/2014/main" val="7915758"/>
                    </a:ext>
                  </a:extLst>
                </a:gridCol>
              </a:tblGrid>
              <a:tr h="972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500" u="none" strike="noStrike">
                          <a:effectLst/>
                        </a:rPr>
                        <a:t>2008</a:t>
                      </a:r>
                      <a:r>
                        <a:rPr lang="ja-JP" altLang="en-US" sz="500" u="none" strike="noStrike">
                          <a:effectLst/>
                        </a:rPr>
                        <a:t>年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新鮮周期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凍結周期（凍結胚、凍結卵を含む）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610197213"/>
                  </a:ext>
                </a:extLst>
              </a:tr>
              <a:tr h="9726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全新鮮周期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" sz="500" u="none" strike="noStrike">
                          <a:effectLst/>
                        </a:rPr>
                        <a:t>ICSI</a:t>
                      </a:r>
                      <a:r>
                        <a:rPr lang="ja-JP" altLang="en-US" sz="500" u="none" strike="noStrike">
                          <a:effectLst/>
                        </a:rPr>
                        <a:t>周期</a:t>
                      </a:r>
                      <a:r>
                        <a:rPr lang="en-US" altLang="ja-JP" sz="500" u="none" strike="noStrike">
                          <a:effectLst/>
                        </a:rPr>
                        <a:t>(</a:t>
                      </a:r>
                      <a:r>
                        <a:rPr lang="ja-JP" altLang="en-US" sz="500" u="none" strike="noStrike">
                          <a:effectLst/>
                        </a:rPr>
                        <a:t>新鮮周期に含まれる）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" sz="500" u="none" strike="noStrike">
                          <a:effectLst/>
                        </a:rPr>
                        <a:t>FET</a:t>
                      </a:r>
                      <a:endParaRPr lang="en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84158712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年齢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採卵数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採卵数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　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合計登録数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8554333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58260606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62649139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90574851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87298319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09645334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98203713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39782133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934432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90343756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01207024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67239616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76399609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98572181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57466945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19441446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2,828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82356605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4,180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72861613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3,529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5,782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0359685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4,501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4,444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2,878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7,463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85715560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5,376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5,296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3,090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2,807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3,571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8,947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00834094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6,688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6,572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3,771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3,371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4,288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4,154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10,976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20770732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8,072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7,918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4,533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4,108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4,054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2,352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5,019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4,823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13,091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4535473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9,159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8,973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5,141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4,682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4,623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5,479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5,283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14,638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99962632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9,160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8,977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5,126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4,758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4,693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5,248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5,051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14,408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31222467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9,339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9,146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5,055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4,849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4,778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4,899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4,738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14,238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10585053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9,836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9,569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5,099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5,134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5,027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4,707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4,540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14,543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57675706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10,124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9,874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5,129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5,313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5,215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4,314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4,119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14,438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51936517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9,811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9,533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4,679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5,459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5,362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3,937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3,757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13,748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68565709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8,871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8,597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5,161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5,017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3,015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2,878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11,886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17263753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7,149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6,919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4,093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3,988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9,238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35682825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7,265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6,994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4,340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4,202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8,999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08682987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5,835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5,620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3,541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6,922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6022947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4,153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3,956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4,776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79682648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2,367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92002419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81058154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0162503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87448322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01136409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0830090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62919413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72899506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82422063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42608963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21016200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81372588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24419929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92521168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6946859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500" u="none" strike="noStrike">
                          <a:effectLst/>
                        </a:rPr>
                        <a:t>合計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130,315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126,898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63,396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13,854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8,614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3,363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9,226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71,272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69,786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34,360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6,995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4,306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4,595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60,049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57,775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18,568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11,737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4,596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12,330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 dirty="0">
                          <a:effectLst/>
                        </a:rPr>
                        <a:t>190,364</a:t>
                      </a:r>
                      <a:endParaRPr lang="en-US" altLang="ja-JP" sz="5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530458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2862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221B33E2-03CD-974D-BB78-3A104FDC9898}"/>
              </a:ext>
            </a:extLst>
          </p:cNvPr>
          <p:cNvGraphicFramePr>
            <a:graphicFrameLocks noGrp="1"/>
          </p:cNvGraphicFramePr>
          <p:nvPr/>
        </p:nvGraphicFramePr>
        <p:xfrm>
          <a:off x="2319338" y="900113"/>
          <a:ext cx="7552336" cy="5057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138">
                  <a:extLst>
                    <a:ext uri="{9D8B030D-6E8A-4147-A177-3AD203B41FA5}">
                      <a16:colId xmlns:a16="http://schemas.microsoft.com/office/drawing/2014/main" val="1894204951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269414389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79036849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989537304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325549461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001004022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632990075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895860280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203393888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410887825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861189653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4074572209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4034818083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063080065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480099680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107852010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651821933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58666275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48723367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580571682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47111496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70826351"/>
                    </a:ext>
                  </a:extLst>
                </a:gridCol>
                <a:gridCol w="333107">
                  <a:extLst>
                    <a:ext uri="{9D8B030D-6E8A-4147-A177-3AD203B41FA5}">
                      <a16:colId xmlns:a16="http://schemas.microsoft.com/office/drawing/2014/main" val="3704376106"/>
                    </a:ext>
                  </a:extLst>
                </a:gridCol>
              </a:tblGrid>
              <a:tr h="972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500" u="none" strike="noStrike">
                          <a:effectLst/>
                        </a:rPr>
                        <a:t>2009</a:t>
                      </a:r>
                      <a:r>
                        <a:rPr lang="ja-JP" altLang="en-US" sz="500" u="none" strike="noStrike">
                          <a:effectLst/>
                        </a:rPr>
                        <a:t>年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新鮮周期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凍結周期（凍結胚、凍結卵を含む）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53665034"/>
                  </a:ext>
                </a:extLst>
              </a:tr>
              <a:tr h="9726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全新鮮周期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" sz="500" u="none" strike="noStrike">
                          <a:effectLst/>
                        </a:rPr>
                        <a:t>ICSI</a:t>
                      </a:r>
                      <a:r>
                        <a:rPr lang="ja-JP" altLang="en-US" sz="500" u="none" strike="noStrike">
                          <a:effectLst/>
                        </a:rPr>
                        <a:t>周期</a:t>
                      </a:r>
                      <a:r>
                        <a:rPr lang="en-US" altLang="ja-JP" sz="500" u="none" strike="noStrike">
                          <a:effectLst/>
                        </a:rPr>
                        <a:t>(</a:t>
                      </a:r>
                      <a:r>
                        <a:rPr lang="ja-JP" altLang="en-US" sz="500" u="none" strike="noStrike">
                          <a:effectLst/>
                        </a:rPr>
                        <a:t>新鮮周期に含まれる）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" sz="500" u="none" strike="noStrike">
                          <a:effectLst/>
                        </a:rPr>
                        <a:t>FET</a:t>
                      </a:r>
                      <a:endParaRPr lang="en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4221183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年齢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採卵数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採卵数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　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合計登録数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48762939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83191715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21957894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25801200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42076561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91091755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54678654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56252424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19992983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16874023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52785362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76773761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06950087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402692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86560037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42352087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5087262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4,383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39467702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3,336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3,278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5,921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9805250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4,423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4,350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2,319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2,375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2,355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3,510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7,933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10374090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5,438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5,350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2,883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2,843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2,815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4,155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4,017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9,593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21498752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6,754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6,608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3,534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4,989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4,815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11,743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72971383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8,168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8,007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4,359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4,256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4,210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5,899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5,703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14,067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77533031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9,554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9,359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5,010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4,974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4,910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6,384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6,173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15,938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60593466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9,984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9,805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5,288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5,336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5,267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6,498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6,301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2,318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16,482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77387096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9,935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9,721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5,125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5,291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5,225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6,104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5,922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16,039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82323705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10,604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10,358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5,381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5,665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5,586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6,023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5,811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16,627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20018696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11,229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10,919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5,346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6,058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5,943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5,490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5,303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16,719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0617165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11,052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10,731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5,019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6,042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5,916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5,090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4,916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16,142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90109082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10,610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10,282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4,396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5,932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5,797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4,133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3,952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14,743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19375626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9,027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8,720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3,365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5,034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4,912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3,102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12,129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12618338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6,991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6,723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4,073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3,975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9,002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61826587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6,555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6,248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3,687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8,119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4285607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4,433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4,242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5,252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50578208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93050996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95970977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95143631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91850477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77871466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71348677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86578653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34424380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86473456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26266864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28051345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74420483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42882839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74921520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87265319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500" u="none" strike="noStrike">
                          <a:effectLst/>
                        </a:rPr>
                        <a:t>合計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139,870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136,091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63,732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14,220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9,730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3,504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10,213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76,788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75,338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35,175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7,331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4,938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5,176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73,923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71,364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23,208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15,871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5,872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16,405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 dirty="0">
                          <a:effectLst/>
                        </a:rPr>
                        <a:t>213,793</a:t>
                      </a:r>
                      <a:endParaRPr lang="en-US" altLang="ja-JP" sz="5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628419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5272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187A215F-7F68-094A-847C-BF21D5B28E03}"/>
              </a:ext>
            </a:extLst>
          </p:cNvPr>
          <p:cNvGraphicFramePr>
            <a:graphicFrameLocks noGrp="1"/>
          </p:cNvGraphicFramePr>
          <p:nvPr/>
        </p:nvGraphicFramePr>
        <p:xfrm>
          <a:off x="2319338" y="900113"/>
          <a:ext cx="7552336" cy="5057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138">
                  <a:extLst>
                    <a:ext uri="{9D8B030D-6E8A-4147-A177-3AD203B41FA5}">
                      <a16:colId xmlns:a16="http://schemas.microsoft.com/office/drawing/2014/main" val="4017965700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920337907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598535519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757361377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651301744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83734844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397745275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199620493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445926647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289781821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500675129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371264745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41362042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715843014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746897395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378538399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747607952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144451314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361898095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91243542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742896405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851574896"/>
                    </a:ext>
                  </a:extLst>
                </a:gridCol>
                <a:gridCol w="333107">
                  <a:extLst>
                    <a:ext uri="{9D8B030D-6E8A-4147-A177-3AD203B41FA5}">
                      <a16:colId xmlns:a16="http://schemas.microsoft.com/office/drawing/2014/main" val="4125769735"/>
                    </a:ext>
                  </a:extLst>
                </a:gridCol>
              </a:tblGrid>
              <a:tr h="972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500" u="none" strike="noStrike">
                          <a:effectLst/>
                        </a:rPr>
                        <a:t>2010</a:t>
                      </a:r>
                      <a:r>
                        <a:rPr lang="ja-JP" altLang="en-US" sz="500" u="none" strike="noStrike">
                          <a:effectLst/>
                        </a:rPr>
                        <a:t>年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新鮮周期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凍結周期（凍結胚、凍結卵を含む）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6962595"/>
                  </a:ext>
                </a:extLst>
              </a:tr>
              <a:tr h="9726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全新鮮周期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" sz="500" u="none" strike="noStrike">
                          <a:effectLst/>
                        </a:rPr>
                        <a:t>ICSI</a:t>
                      </a:r>
                      <a:r>
                        <a:rPr lang="ja-JP" altLang="en-US" sz="500" u="none" strike="noStrike">
                          <a:effectLst/>
                        </a:rPr>
                        <a:t>周期</a:t>
                      </a:r>
                      <a:r>
                        <a:rPr lang="en-US" altLang="ja-JP" sz="500" u="none" strike="noStrike">
                          <a:effectLst/>
                        </a:rPr>
                        <a:t>(</a:t>
                      </a:r>
                      <a:r>
                        <a:rPr lang="ja-JP" altLang="en-US" sz="500" u="none" strike="noStrike">
                          <a:effectLst/>
                        </a:rPr>
                        <a:t>新鮮周期に含まれる）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" sz="500" u="none" strike="noStrike">
                          <a:effectLst/>
                        </a:rPr>
                        <a:t>FET</a:t>
                      </a:r>
                      <a:endParaRPr lang="en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18953415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年齢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採卵数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採卵数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　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合計登録数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29064701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07031345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09135148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04623729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12403123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22567301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75657205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5654615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95311207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64251525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9079463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03994516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57504922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5783708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27724651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11297035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2,833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91093129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4,444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71334248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3,636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3,569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6,360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16603818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4,562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4,489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3,551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8,113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93000084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5,680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5,594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3,128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3,092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4,305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4,189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9,985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86499547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7,036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6,886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5,328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5,186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12,364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92133485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8,382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8,215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4,090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4,532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4,486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6,292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6,126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14,674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03378377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10,020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9,839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4,813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5,500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5,434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7,002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6,798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17,022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8597102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10,838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10,612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5,124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5,954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5,887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7,277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7,056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18,115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46654413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11,605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11,316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5,363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6,437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6,338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3,015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7,285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7,107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18,890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87437398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12,108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11,792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5,549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6,740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6,613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3,144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6,919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6,719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19,027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59595369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13,056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12,683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5,691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7,258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7,113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3,222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6,611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6,425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19,667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91337883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12,757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12,388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5,188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7,239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7,114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5,972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5,789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18,729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20847564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12,445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12,043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4,744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7,113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6,960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5,167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5,003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17,612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75076798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11,633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11,216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3,934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6,863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6,695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2,369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4,046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15,679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22165847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9,669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9,303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5,863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5,701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2,803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12,472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72060608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6,826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6,488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4,248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4,099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8,412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04329782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5,415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5,160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3,364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6,473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01931899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3,051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2,873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64371042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54489146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71077304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63172125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59285683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64581365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22784150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82994383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69067903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85824693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31979067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13943548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65946431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28554938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09127157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500" u="none" strike="noStrike">
                          <a:effectLst/>
                        </a:rPr>
                        <a:t>合計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158,391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153,788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65,077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14,255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9,471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3,575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9,934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90,677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88,822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37,172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7,699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5,030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5,277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83,770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81,300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27,382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18,211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6,998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19,011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 dirty="0">
                          <a:effectLst/>
                        </a:rPr>
                        <a:t>242,161</a:t>
                      </a:r>
                      <a:endParaRPr lang="en-US" altLang="ja-JP" sz="5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642634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1560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403551EA-0323-7A4B-BBB0-EC3D5C716EA1}"/>
              </a:ext>
            </a:extLst>
          </p:cNvPr>
          <p:cNvGraphicFramePr>
            <a:graphicFrameLocks noGrp="1"/>
          </p:cNvGraphicFramePr>
          <p:nvPr/>
        </p:nvGraphicFramePr>
        <p:xfrm>
          <a:off x="2319338" y="900113"/>
          <a:ext cx="7552336" cy="5057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138">
                  <a:extLst>
                    <a:ext uri="{9D8B030D-6E8A-4147-A177-3AD203B41FA5}">
                      <a16:colId xmlns:a16="http://schemas.microsoft.com/office/drawing/2014/main" val="2486103219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899184273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437049642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606034929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35347275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695898637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781397687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402537518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587857336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751999278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260710978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680136782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58630184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766419210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431473637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759242337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50229811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020450729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080719715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865444038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998331098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787075423"/>
                    </a:ext>
                  </a:extLst>
                </a:gridCol>
                <a:gridCol w="333107">
                  <a:extLst>
                    <a:ext uri="{9D8B030D-6E8A-4147-A177-3AD203B41FA5}">
                      <a16:colId xmlns:a16="http://schemas.microsoft.com/office/drawing/2014/main" val="1250909200"/>
                    </a:ext>
                  </a:extLst>
                </a:gridCol>
              </a:tblGrid>
              <a:tr h="972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500" u="none" strike="noStrike">
                          <a:effectLst/>
                        </a:rPr>
                        <a:t>2011</a:t>
                      </a:r>
                      <a:r>
                        <a:rPr lang="ja-JP" altLang="en-US" sz="500" u="none" strike="noStrike">
                          <a:effectLst/>
                        </a:rPr>
                        <a:t>年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新鮮周期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凍結周期（凍結胚、凍結卵を含む）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711581290"/>
                  </a:ext>
                </a:extLst>
              </a:tr>
              <a:tr h="9726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全新鮮周期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" sz="500" u="none" strike="noStrike">
                          <a:effectLst/>
                        </a:rPr>
                        <a:t>ICSI</a:t>
                      </a:r>
                      <a:r>
                        <a:rPr lang="ja-JP" altLang="en-US" sz="500" u="none" strike="noStrike">
                          <a:effectLst/>
                        </a:rPr>
                        <a:t>周期</a:t>
                      </a:r>
                      <a:r>
                        <a:rPr lang="en-US" altLang="ja-JP" sz="500" u="none" strike="noStrike">
                          <a:effectLst/>
                        </a:rPr>
                        <a:t>(</a:t>
                      </a:r>
                      <a:r>
                        <a:rPr lang="ja-JP" altLang="en-US" sz="500" u="none" strike="noStrike">
                          <a:effectLst/>
                        </a:rPr>
                        <a:t>新鮮周期に含まれる）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" sz="500" u="none" strike="noStrike">
                          <a:effectLst/>
                        </a:rPr>
                        <a:t>FET</a:t>
                      </a:r>
                      <a:endParaRPr lang="en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53812131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年齢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採卵数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採卵数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　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合計登録数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79658708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26748335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03676611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82185039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36450675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40650627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41153958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68510784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25328328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34944849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7252870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72513255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9919776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04085882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17410802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15005573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3,074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64973873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4,671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48622433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3,389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6,233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05278007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4,590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4,507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3,714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3,629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8,304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19970504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5,951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5,832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3,336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3,282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4,716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4,580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10,667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94066631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7,211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7,093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3,258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4,112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4,065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5,745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5,576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2,313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12,956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87572333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8,680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8,509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4,905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4,835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6,636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6,479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15,316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76525081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10,033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9,836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4,537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5,652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5,578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7,366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7,174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17,399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81741843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11,067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10,844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4,763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6,355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6,272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7,940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7,688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3,003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19,007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95677815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12,573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12,297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5,350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7,154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7,056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3,001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8,210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7,993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20,783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04077208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13,532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13,205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5,677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7,728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7,604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3,224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8,232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7,983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2,877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21,764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73307586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14,654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14,266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5,945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8,352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8,207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3,354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8,205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7,938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22,859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95536744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14,775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14,354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5,500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8,673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8,489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3,223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7,347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7,084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22,122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5316401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14,284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13,816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4,921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8,465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8,281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6,062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5,856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20,346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17963032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13,404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12,984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4,302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8,113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7,949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4,974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4,786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18,378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17412559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11,753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11,311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3,352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7,291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7,091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3,698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15,598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74533610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8,901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8,533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5,588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5,428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2,366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11,267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34565748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5,364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5,161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3,539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6,518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47833237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3,246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3,963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91553112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16178232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97804788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75909392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25637196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5197880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84833254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9989847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31745297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3880288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14329325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19572643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09258757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63880495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21026895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500" u="none" strike="noStrike">
                          <a:effectLst/>
                        </a:rPr>
                        <a:t>合計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173,895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169,169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65,382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13,942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9,580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3,536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9,961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102,473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100,518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38,098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7,601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5,190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5,415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95,764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92,782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31,721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21,608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8,227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22,465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 dirty="0">
                          <a:effectLst/>
                        </a:rPr>
                        <a:t>269,659</a:t>
                      </a:r>
                      <a:endParaRPr lang="en-US" altLang="ja-JP" sz="5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57658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1552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827072-B046-C441-6743-8E837458C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latin typeface="Yu Gothic" charset="-128"/>
                <a:ea typeface="Yu Gothic" charset="-128"/>
                <a:cs typeface="Yu Gothic" charset="-128"/>
              </a:rPr>
              <a:t>年別　治療周期数</a:t>
            </a:r>
            <a:endParaRPr kumimoji="1" lang="ja-JP" altLang="en-US"/>
          </a:p>
        </p:txBody>
      </p:sp>
      <p:graphicFrame>
        <p:nvGraphicFramePr>
          <p:cNvPr id="9" name="コンテンツ プレースホルダー 8">
            <a:extLst>
              <a:ext uri="{FF2B5EF4-FFF2-40B4-BE49-F238E27FC236}">
                <a16:creationId xmlns:a16="http://schemas.microsoft.com/office/drawing/2014/main" id="{35C9FC8E-A38F-45D0-BF84-7AD99DC175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5641884"/>
              </p:ext>
            </p:extLst>
          </p:nvPr>
        </p:nvGraphicFramePr>
        <p:xfrm>
          <a:off x="401638" y="1192213"/>
          <a:ext cx="11371262" cy="505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8672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7C14F44A-2764-574D-8842-80887B9970E5}"/>
              </a:ext>
            </a:extLst>
          </p:cNvPr>
          <p:cNvGraphicFramePr>
            <a:graphicFrameLocks noGrp="1"/>
          </p:cNvGraphicFramePr>
          <p:nvPr/>
        </p:nvGraphicFramePr>
        <p:xfrm>
          <a:off x="2319338" y="900113"/>
          <a:ext cx="7552336" cy="5057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138">
                  <a:extLst>
                    <a:ext uri="{9D8B030D-6E8A-4147-A177-3AD203B41FA5}">
                      <a16:colId xmlns:a16="http://schemas.microsoft.com/office/drawing/2014/main" val="2701706418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222059174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954492084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650926124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75878971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148934336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698533926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60897317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940564470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834301685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923295157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354658081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611697424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421882151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446260282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821660471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870570566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886894573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616247888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459315995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66735329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150523374"/>
                    </a:ext>
                  </a:extLst>
                </a:gridCol>
                <a:gridCol w="333107">
                  <a:extLst>
                    <a:ext uri="{9D8B030D-6E8A-4147-A177-3AD203B41FA5}">
                      <a16:colId xmlns:a16="http://schemas.microsoft.com/office/drawing/2014/main" val="1463848309"/>
                    </a:ext>
                  </a:extLst>
                </a:gridCol>
              </a:tblGrid>
              <a:tr h="972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500" u="none" strike="noStrike">
                          <a:effectLst/>
                        </a:rPr>
                        <a:t>2012</a:t>
                      </a:r>
                      <a:r>
                        <a:rPr lang="ja-JP" altLang="en-US" sz="500" u="none" strike="noStrike">
                          <a:effectLst/>
                        </a:rPr>
                        <a:t>年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新鮮周期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凍結周期（凍結胚、凍結卵を含む）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399604841"/>
                  </a:ext>
                </a:extLst>
              </a:tr>
              <a:tr h="9726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全新鮮周期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" sz="500" u="none" strike="noStrike">
                          <a:effectLst/>
                        </a:rPr>
                        <a:t>ICSI</a:t>
                      </a:r>
                      <a:r>
                        <a:rPr lang="ja-JP" altLang="en-US" sz="500" u="none" strike="noStrike">
                          <a:effectLst/>
                        </a:rPr>
                        <a:t>周期</a:t>
                      </a:r>
                      <a:r>
                        <a:rPr lang="en-US" altLang="ja-JP" sz="500" u="none" strike="noStrike">
                          <a:effectLst/>
                        </a:rPr>
                        <a:t>(</a:t>
                      </a:r>
                      <a:r>
                        <a:rPr lang="ja-JP" altLang="en-US" sz="500" u="none" strike="noStrike">
                          <a:effectLst/>
                        </a:rPr>
                        <a:t>新鮮周期に含まれる）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" sz="500" u="none" strike="noStrike">
                          <a:effectLst/>
                        </a:rPr>
                        <a:t>FET</a:t>
                      </a:r>
                      <a:endParaRPr lang="en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66625591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年齢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採卵数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採卵数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　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合計登録数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80533960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64680609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26913805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64717911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57086172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50066715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78179016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62077878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54207231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46972573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31811823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74093610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71552038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16628840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8808994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9886171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3,520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00474092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2,836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2,325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5,161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98015022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3,927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3,366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3,285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7,293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82328479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4,972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4,898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2,883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2,848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4,257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4,163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9,229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03355808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6,423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6,328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3,714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3,672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5,343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5,230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11,766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42222080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7,959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7,844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3,199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4,605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4,555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6,644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6,494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14,603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38148156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9,633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9,482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5,494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5,437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7,876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7,696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3,226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2,379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17,509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28998558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11,560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11,328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4,747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6,696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6,603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8,668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8,495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20,228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94856581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12,893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12,693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5,030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7,346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7,263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9,264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9,044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22,157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50302711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14,535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14,237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5,679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8,414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8,282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3,183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10,090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9,854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3,621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24,625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71999336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16,377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16,053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6,176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9,647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9,519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10,724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10,460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3,578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27,101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10093442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18,260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17,850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6,688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10,796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10,626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3,767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10,637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10,406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3,379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28,897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6397264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18,492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18,008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6,444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10,850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10,654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3,693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9,824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9,601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28,316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75188994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18,098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17,655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5,660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11,049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10,858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3,359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8,253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8,033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26,351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44956724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16,372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15,863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4,757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10,269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10,026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6,748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6,533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23,120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94478088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14,474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14,022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3,741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9,256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9,040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2,349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4,915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4,746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19,389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20718753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10,852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10,480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7,045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6,859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3,199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3,100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14,051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54331011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7,254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6,955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4,797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4,649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9,045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51825890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3,659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3,524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4,410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21266255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2,304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52616441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55748742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33446935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31068771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18465305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51784803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67594946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5863459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09985485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02001043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47913239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13787797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61329953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57715768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500" u="none" strike="noStrike">
                          <a:effectLst/>
                        </a:rPr>
                        <a:t>合計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207,337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202,396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70,522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14,650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9,865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10,238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125,229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122,962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40,829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7,947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5,299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5,498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119,089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116,176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39,106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26,639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10,109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27,715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 dirty="0">
                          <a:effectLst/>
                        </a:rPr>
                        <a:t>326,426</a:t>
                      </a:r>
                      <a:endParaRPr lang="en-US" altLang="ja-JP" sz="5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183053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543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FB193CE4-BC52-E047-A541-D0FC191DCC0E}"/>
              </a:ext>
            </a:extLst>
          </p:cNvPr>
          <p:cNvGraphicFramePr>
            <a:graphicFrameLocks noGrp="1"/>
          </p:cNvGraphicFramePr>
          <p:nvPr/>
        </p:nvGraphicFramePr>
        <p:xfrm>
          <a:off x="2319338" y="900113"/>
          <a:ext cx="7552336" cy="5057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138">
                  <a:extLst>
                    <a:ext uri="{9D8B030D-6E8A-4147-A177-3AD203B41FA5}">
                      <a16:colId xmlns:a16="http://schemas.microsoft.com/office/drawing/2014/main" val="3776699550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4292520691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91342167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948777892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688336307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052431585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843083711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866392580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196279315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67377247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4123427523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355241616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327790593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144631928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604166694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722117095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892292336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04225422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677586989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758999847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769756792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671330698"/>
                    </a:ext>
                  </a:extLst>
                </a:gridCol>
                <a:gridCol w="333107">
                  <a:extLst>
                    <a:ext uri="{9D8B030D-6E8A-4147-A177-3AD203B41FA5}">
                      <a16:colId xmlns:a16="http://schemas.microsoft.com/office/drawing/2014/main" val="3197560307"/>
                    </a:ext>
                  </a:extLst>
                </a:gridCol>
              </a:tblGrid>
              <a:tr h="972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500" u="none" strike="noStrike">
                          <a:effectLst/>
                        </a:rPr>
                        <a:t>2013</a:t>
                      </a:r>
                      <a:r>
                        <a:rPr lang="ja-JP" altLang="en-US" sz="500" u="none" strike="noStrike">
                          <a:effectLst/>
                        </a:rPr>
                        <a:t>年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新鮮周期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凍結周期（凍結胚、凍結卵を含む）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257763279"/>
                  </a:ext>
                </a:extLst>
              </a:tr>
              <a:tr h="9726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全新鮮周期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" sz="500" u="none" strike="noStrike">
                          <a:effectLst/>
                        </a:rPr>
                        <a:t>ICSI</a:t>
                      </a:r>
                      <a:r>
                        <a:rPr lang="ja-JP" altLang="en-US" sz="500" u="none" strike="noStrike">
                          <a:effectLst/>
                        </a:rPr>
                        <a:t>周期</a:t>
                      </a:r>
                      <a:r>
                        <a:rPr lang="en-US" altLang="ja-JP" sz="500" u="none" strike="noStrike">
                          <a:effectLst/>
                        </a:rPr>
                        <a:t>(</a:t>
                      </a:r>
                      <a:r>
                        <a:rPr lang="ja-JP" altLang="en-US" sz="500" u="none" strike="noStrike">
                          <a:effectLst/>
                        </a:rPr>
                        <a:t>新鮮周期に含まれる）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" sz="500" u="none" strike="noStrike">
                          <a:effectLst/>
                        </a:rPr>
                        <a:t>FET</a:t>
                      </a:r>
                      <a:endParaRPr lang="en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06832486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年齢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採卵数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採卵数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　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合計登録数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97087672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97601857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97672028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1034121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49367712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52246396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60137139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32148288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21646669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24447787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5067892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60807393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13741444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70636553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21771926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17547972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81043247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3,061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3,026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5,648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47039704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4,202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4,138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3,749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8,009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96149283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5,393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5,322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3,063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3,030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4,651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4,553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10,044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91956830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6,760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6,667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5,976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5,874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12,736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68209735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8,404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8,286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3,199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4,846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4,798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7,166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7,044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2,327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15,570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11129917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10,392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10,211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6,055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5,980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8,685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8,517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19,077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90460571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12,434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12,227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4,562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7,155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7,072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10,184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9,990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3,957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3,018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22,618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94164639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13,953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13,690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5,017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8,120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8,005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2,829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10,854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10,628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4,043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3,083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24,807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71782300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15,390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15,109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5,510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8,760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8,654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3,051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11,506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11,265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4,172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3,064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26,896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13975653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17,674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17,321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6,132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10,356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10,215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12,521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12,268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4,217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2,872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30,195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80703774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20,121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19,679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6,766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12,031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11,844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3,915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13,064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12,805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4,033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33,185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47595341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21,036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20,527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6,564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12,404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12,181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3,701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12,507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12,213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33,543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15258834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20,225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19,663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6,023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12,262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11,990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10,888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10,623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31,113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38374355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19,115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18,568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5,213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11,823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11,546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3,111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8,510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8,275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27,625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22800797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16,011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15,485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10,273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9,998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2,388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6,252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6,084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22,263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0247651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11,883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11,463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7,809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7,579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3,990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15,873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32229474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8,365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8,048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5,664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5,477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10,662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79659474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4,354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4,185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3,036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5,457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14290843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2,338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41252066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15812198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92786140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45896344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63805551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94740695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3484607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26768236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39775349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43343499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55781617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73754238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81792126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68667974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500" u="none" strike="noStrike">
                          <a:effectLst/>
                        </a:rPr>
                        <a:t>合計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227,429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221,975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71,314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14,844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10,079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10,413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137,479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134,871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41,150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8,027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5,461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5,637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141,335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138,249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45,392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31,145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11,830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32,169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 dirty="0">
                          <a:effectLst/>
                        </a:rPr>
                        <a:t>368,764</a:t>
                      </a:r>
                      <a:endParaRPr lang="en-US" altLang="ja-JP" sz="5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769795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4115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9D737C79-8D37-EB45-8CDC-EEE9B881F051}"/>
              </a:ext>
            </a:extLst>
          </p:cNvPr>
          <p:cNvGraphicFramePr>
            <a:graphicFrameLocks noGrp="1"/>
          </p:cNvGraphicFramePr>
          <p:nvPr/>
        </p:nvGraphicFramePr>
        <p:xfrm>
          <a:off x="2319338" y="900113"/>
          <a:ext cx="7552336" cy="5057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138">
                  <a:extLst>
                    <a:ext uri="{9D8B030D-6E8A-4147-A177-3AD203B41FA5}">
                      <a16:colId xmlns:a16="http://schemas.microsoft.com/office/drawing/2014/main" val="3536503517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601263334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20106300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900850007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510622852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884986250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068571620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381360976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799041474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531601234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021311448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840255884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961870959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4192068817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525210331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4042653923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829679943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971891148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33075174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554728794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478916941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42767929"/>
                    </a:ext>
                  </a:extLst>
                </a:gridCol>
                <a:gridCol w="333107">
                  <a:extLst>
                    <a:ext uri="{9D8B030D-6E8A-4147-A177-3AD203B41FA5}">
                      <a16:colId xmlns:a16="http://schemas.microsoft.com/office/drawing/2014/main" val="3230248142"/>
                    </a:ext>
                  </a:extLst>
                </a:gridCol>
              </a:tblGrid>
              <a:tr h="972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500" u="none" strike="noStrike">
                          <a:effectLst/>
                        </a:rPr>
                        <a:t>2014</a:t>
                      </a:r>
                      <a:r>
                        <a:rPr lang="ja-JP" altLang="en-US" sz="500" u="none" strike="noStrike">
                          <a:effectLst/>
                        </a:rPr>
                        <a:t>年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新鮮周期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凍結周期（凍結胚、凍結卵を含む）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594037655"/>
                  </a:ext>
                </a:extLst>
              </a:tr>
              <a:tr h="9726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全新鮮周期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" sz="500" u="none" strike="noStrike">
                          <a:effectLst/>
                        </a:rPr>
                        <a:t>ICSI</a:t>
                      </a:r>
                      <a:r>
                        <a:rPr lang="ja-JP" altLang="en-US" sz="500" u="none" strike="noStrike">
                          <a:effectLst/>
                        </a:rPr>
                        <a:t>周期</a:t>
                      </a:r>
                      <a:r>
                        <a:rPr lang="en-US" altLang="ja-JP" sz="500" u="none" strike="noStrike">
                          <a:effectLst/>
                        </a:rPr>
                        <a:t>(</a:t>
                      </a:r>
                      <a:r>
                        <a:rPr lang="ja-JP" altLang="en-US" sz="500" u="none" strike="noStrike">
                          <a:effectLst/>
                        </a:rPr>
                        <a:t>新鮮周期に含まれる）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" sz="500" u="none" strike="noStrike">
                          <a:effectLst/>
                        </a:rPr>
                        <a:t>FET</a:t>
                      </a:r>
                      <a:endParaRPr lang="en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56767638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年齢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採卵数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採卵数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　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合計登録数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46129368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60458408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42766118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45081010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17269283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13704167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11466898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79986391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14618549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27496991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67076289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90178648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40823574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14071045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99480013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42957359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4,111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73354232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3,122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3,081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2,896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6,071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96303603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4,606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4,541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4,082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4,015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8,688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07573185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5,433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5,356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3,178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3,151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5,298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5,208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2,338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10,731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26271024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6,794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6,702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2,362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3,946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3,906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6,352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6,266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13,146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16764092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8,510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8,372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4,896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4,849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7,760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7,652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3,351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16,270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2246246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10,586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10,420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6,166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6,104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9,368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9,203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19,954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83927039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12,476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12,267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4,291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7,439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7,360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2,382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10,942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10,762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4,346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3,257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3,370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23,418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20073205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14,085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13,861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4,889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8,279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8,187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11,963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11,746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4,638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3,518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26,048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78290591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15,668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15,375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5,264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9,195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9,074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12,717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12,473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4,643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3,259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3,367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28,385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00134379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17,528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17,217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5,969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10,243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10,115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3,302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13,060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12,781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4,585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3,175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3,256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30,588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60061536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20,839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20,472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6,786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12,444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12,284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14,402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14,102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4,623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3,051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3,130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35,241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27148633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22,022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21,531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7,040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13,387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13,164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4,060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14,344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14,032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3,979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36,366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62564467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22,166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21,630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6,529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13,558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13,320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12,521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12,230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3,067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34,687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49487935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20,286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19,752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5,532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12,434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12,191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3,243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10,187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9,945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30,473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33811131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17,449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16,964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4,295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11,094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10,858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7,444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7,221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24,893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27905895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12,950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12,499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2,861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8,633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8,406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4,650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4,508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17,600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27402288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8,323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8,008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5,613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5,449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11,048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41934543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4,622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4,457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3,237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3,150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5,917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55580906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2,377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19113454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86881062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75206146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10024755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74131648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21447154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4801425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58266399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49182671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99818871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8200800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61966300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0923447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30634218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500" u="none" strike="noStrike">
                          <a:effectLst/>
                        </a:rPr>
                        <a:t>合計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236,516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231,285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71,851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15,092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10,412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4,078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10,727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144,247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141,888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41,437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8,122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5,557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5,702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157,229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153,977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51,458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35,596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13,784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36,595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 dirty="0">
                          <a:effectLst/>
                        </a:rPr>
                        <a:t>393,745</a:t>
                      </a:r>
                      <a:endParaRPr lang="en-US" altLang="ja-JP" sz="5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344435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1788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6E8EE466-7DE8-C447-824D-93F2DEFE82FD}"/>
              </a:ext>
            </a:extLst>
          </p:cNvPr>
          <p:cNvGraphicFramePr>
            <a:graphicFrameLocks noGrp="1"/>
          </p:cNvGraphicFramePr>
          <p:nvPr/>
        </p:nvGraphicFramePr>
        <p:xfrm>
          <a:off x="2319338" y="900113"/>
          <a:ext cx="7552336" cy="5057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138">
                  <a:extLst>
                    <a:ext uri="{9D8B030D-6E8A-4147-A177-3AD203B41FA5}">
                      <a16:colId xmlns:a16="http://schemas.microsoft.com/office/drawing/2014/main" val="1143225275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201313200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374690464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630042233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492923877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325611902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4075223010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6598449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601736089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232864069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09724986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061627964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79497284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453259887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019889632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877454966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351772224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305070205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4126628399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6812023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579740745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981078537"/>
                    </a:ext>
                  </a:extLst>
                </a:gridCol>
                <a:gridCol w="333107">
                  <a:extLst>
                    <a:ext uri="{9D8B030D-6E8A-4147-A177-3AD203B41FA5}">
                      <a16:colId xmlns:a16="http://schemas.microsoft.com/office/drawing/2014/main" val="1344616123"/>
                    </a:ext>
                  </a:extLst>
                </a:gridCol>
              </a:tblGrid>
              <a:tr h="972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500" u="none" strike="noStrike">
                          <a:effectLst/>
                        </a:rPr>
                        <a:t>2015</a:t>
                      </a:r>
                      <a:r>
                        <a:rPr lang="ja-JP" altLang="en-US" sz="500" u="none" strike="noStrike">
                          <a:effectLst/>
                        </a:rPr>
                        <a:t>年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新鮮周期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凍結周期（凍結胚、凍結卵を含む）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294665938"/>
                  </a:ext>
                </a:extLst>
              </a:tr>
              <a:tr h="9726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全新鮮周期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" sz="500" u="none" strike="noStrike">
                          <a:effectLst/>
                        </a:rPr>
                        <a:t>ICSI</a:t>
                      </a:r>
                      <a:r>
                        <a:rPr lang="ja-JP" altLang="en-US" sz="500" u="none" strike="noStrike">
                          <a:effectLst/>
                        </a:rPr>
                        <a:t>周期</a:t>
                      </a:r>
                      <a:r>
                        <a:rPr lang="en-US" altLang="ja-JP" sz="500" u="none" strike="noStrike">
                          <a:effectLst/>
                        </a:rPr>
                        <a:t>(</a:t>
                      </a:r>
                      <a:r>
                        <a:rPr lang="ja-JP" altLang="en-US" sz="500" u="none" strike="noStrike">
                          <a:effectLst/>
                        </a:rPr>
                        <a:t>新鮮周期に含まれる）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" sz="500" u="none" strike="noStrike">
                          <a:effectLst/>
                        </a:rPr>
                        <a:t>FET</a:t>
                      </a:r>
                      <a:endParaRPr lang="en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69808444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年齢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採卵数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採卵数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　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合計登録数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13753691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17055360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6732261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21690517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76882643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94944246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07001104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76861039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72492195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98088076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58675449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533508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54536654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47334801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14301745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82912329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4,326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66498034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3,361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3,379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3,327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6,787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39550258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4,695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4,632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4,635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4,554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9,330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61552475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6,077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6,004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3,626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3,600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5,995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5,894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12,072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65230575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7,205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7,129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2,326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4,192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4,171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7,133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7,032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3,070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14,338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20297307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8,649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8,535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2,859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5,115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5,066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8,343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8,189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16,992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91425287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10,814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10,665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6,494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6,446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10,174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10,029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4,210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3,172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3,267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20,988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78097980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12,667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12,511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4,107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7,672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7,603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11,539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11,358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4,645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3,502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3,632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24,206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01990963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14,279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14,082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4,623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8,653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8,574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12,384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12,205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4,936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3,626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3,741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26,663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61798366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16,156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15,917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5,107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9,748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9,637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13,802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13,560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5,210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3,707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29,958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24908395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18,102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17,816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5,627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10,856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10,735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3,212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14,539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14,268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5,042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3,519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3,638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32,641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94066526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21,267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20,885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6,404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12,966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12,797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3,751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15,403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15,162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4,925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3,247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3,339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36,670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66771190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22,751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22,329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6,459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14,064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13,873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3,760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15,704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15,388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4,537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2,809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2,886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38,455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06077317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23,947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23,467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6,602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14,967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14,741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14,436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14,124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38,383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62975637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23,029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22,517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5,668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14,607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14,391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12,377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12,104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35,406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01565772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18,962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18,496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4,447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12,409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12,181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8,974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8,766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27,936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2024057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14,390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13,983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3,131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9,723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9,506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5,690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5,538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20,080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865648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8,589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8,371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6,017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5,900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3,052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11,641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8533739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4,900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4,736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3,341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6,505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48871798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3,248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93404544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39759876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16632876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75589140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08907952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72230648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71465012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94185496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79413790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84511457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56687271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05480363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35621314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01039947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500" u="none" strike="noStrike">
                          <a:effectLst/>
                        </a:rPr>
                        <a:t>合計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249,411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244,718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70,254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14,647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10,105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3,925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10,394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155,797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153,639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41,396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8,169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5,605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5,761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174,740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171,495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56,888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39,468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15,028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40,611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 dirty="0">
                          <a:effectLst/>
                        </a:rPr>
                        <a:t>424,151</a:t>
                      </a:r>
                      <a:endParaRPr lang="en-US" altLang="ja-JP" sz="5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181182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44967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F8851513-5010-2049-B430-D6E75267E988}"/>
              </a:ext>
            </a:extLst>
          </p:cNvPr>
          <p:cNvGraphicFramePr>
            <a:graphicFrameLocks noGrp="1"/>
          </p:cNvGraphicFramePr>
          <p:nvPr/>
        </p:nvGraphicFramePr>
        <p:xfrm>
          <a:off x="2319338" y="900113"/>
          <a:ext cx="7552336" cy="5057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138">
                  <a:extLst>
                    <a:ext uri="{9D8B030D-6E8A-4147-A177-3AD203B41FA5}">
                      <a16:colId xmlns:a16="http://schemas.microsoft.com/office/drawing/2014/main" val="2868875810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839640031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21030703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561164170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632367419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863810680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059624745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656258581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5065383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026093096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10870234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87935817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446517561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78951904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048157458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484888492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4171401923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619575905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407872804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37552821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762389790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624251482"/>
                    </a:ext>
                  </a:extLst>
                </a:gridCol>
                <a:gridCol w="333107">
                  <a:extLst>
                    <a:ext uri="{9D8B030D-6E8A-4147-A177-3AD203B41FA5}">
                      <a16:colId xmlns:a16="http://schemas.microsoft.com/office/drawing/2014/main" val="1969962430"/>
                    </a:ext>
                  </a:extLst>
                </a:gridCol>
              </a:tblGrid>
              <a:tr h="972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500" u="none" strike="noStrike">
                          <a:effectLst/>
                        </a:rPr>
                        <a:t>2016</a:t>
                      </a:r>
                      <a:r>
                        <a:rPr lang="ja-JP" altLang="en-US" sz="500" u="none" strike="noStrike">
                          <a:effectLst/>
                        </a:rPr>
                        <a:t>年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新鮮周期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凍結周期（凍結胚、凍結卵を含む）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253419457"/>
                  </a:ext>
                </a:extLst>
              </a:tr>
              <a:tr h="9726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全新鮮周期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" sz="500" u="none" strike="noStrike" dirty="0">
                          <a:effectLst/>
                        </a:rPr>
                        <a:t>ICSI</a:t>
                      </a:r>
                      <a:r>
                        <a:rPr lang="ja-JP" altLang="en-US" sz="500" u="none" strike="noStrike">
                          <a:effectLst/>
                        </a:rPr>
                        <a:t>周期</a:t>
                      </a:r>
                      <a:r>
                        <a:rPr lang="en-US" altLang="ja-JP" sz="500" u="none" strike="noStrike" dirty="0">
                          <a:effectLst/>
                        </a:rPr>
                        <a:t>(</a:t>
                      </a:r>
                      <a:r>
                        <a:rPr lang="ja-JP" altLang="en-US" sz="500" u="none" strike="noStrike">
                          <a:effectLst/>
                        </a:rPr>
                        <a:t>新鮮周期に含まれる）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" sz="500" u="none" strike="noStrike">
                          <a:effectLst/>
                        </a:rPr>
                        <a:t>FET</a:t>
                      </a:r>
                      <a:endParaRPr lang="en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87449827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年齢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採卵数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採卵数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　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合計登録数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2471122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77975572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87438761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80198134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99650356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45108431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59126854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12450578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65551310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38673040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78595916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91837991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16199295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86680297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5107254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93735965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2,330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2,302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2,328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4,658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29860784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3,561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3,531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3,578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3,512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7,139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57525001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4,940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4,878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3,032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3,011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5,080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4,998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10,020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4443420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6,446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6,378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3,996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3,963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6,505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6,417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2,882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12,951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57433802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7,822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7,744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4,657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4,632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8,010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7,870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3,510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2,801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15,832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98101452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9,382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9,270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5,734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5,680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9,584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9,437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4,091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3,129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3,227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18,966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65206442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11,447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11,313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3,280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6,894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6,844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11,243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11,065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4,632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3,509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3,613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22,690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97197277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12,826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12,671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3,769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7,750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7,688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12,618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12,411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5,157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4,007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25,444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7985930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14,593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14,413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4,173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8,998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8,926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13,710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13,494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5,288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3,982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28,303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49061363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16,182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15,962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4,496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9,752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9,665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15,013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14,768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5,727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4,021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4,154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31,195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0670556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18,694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18,437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5,193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11,418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11,318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16,039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15,736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5,546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3,968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34,733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70665333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21,720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21,359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5,984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13,499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13,343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3,553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16,957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16,623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5,491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3,640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3,744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38,677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27049238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23,205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22,792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5,945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14,276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14,097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16,547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16,223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4,691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3,007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39,752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21283839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23,696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23,275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5,781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14,792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14,593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15,523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15,190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3,929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2,320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39,219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29075785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24,218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23,706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5,685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15,499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15,268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13,830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13,523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38,048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83294075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19,031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18,582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4,017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12,613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12,380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9,980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9,754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29,011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25417085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14,017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13,648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9,485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9,286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6,296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6,136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20,313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56062291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9,123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8,891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6,358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6,241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3,348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12,560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69764349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4,832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4,709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6,437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90167091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82542909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39768674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72985218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62404034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7032549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43551680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3847340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23726021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45318331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93452342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09362187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19238031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73056498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77503985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500" u="none" strike="noStrike">
                          <a:effectLst/>
                        </a:rPr>
                        <a:t>合計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255,828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251,399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64,497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13,227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9,159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3,531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9,432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161,262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159,214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38,315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7,324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5,022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5,166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191,962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188,338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62,749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43,345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16,640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44,678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 dirty="0">
                          <a:effectLst/>
                        </a:rPr>
                        <a:t>447,790</a:t>
                      </a:r>
                      <a:endParaRPr lang="en-US" altLang="ja-JP" sz="5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9226340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50679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3F39E8-13BD-6863-F426-2481FCB52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2017</a:t>
            </a:r>
            <a:endParaRPr lang="ja-JP" altLang="en-US"/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61777D4C-0493-7D1A-B49D-586D08FC32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4982097"/>
              </p:ext>
            </p:extLst>
          </p:nvPr>
        </p:nvGraphicFramePr>
        <p:xfrm>
          <a:off x="609598" y="1168416"/>
          <a:ext cx="10972802" cy="50671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4846">
                  <a:extLst>
                    <a:ext uri="{9D8B030D-6E8A-4147-A177-3AD203B41FA5}">
                      <a16:colId xmlns:a16="http://schemas.microsoft.com/office/drawing/2014/main" val="3333805897"/>
                    </a:ext>
                  </a:extLst>
                </a:gridCol>
                <a:gridCol w="664369">
                  <a:extLst>
                    <a:ext uri="{9D8B030D-6E8A-4147-A177-3AD203B41FA5}">
                      <a16:colId xmlns:a16="http://schemas.microsoft.com/office/drawing/2014/main" val="4035133732"/>
                    </a:ext>
                  </a:extLst>
                </a:gridCol>
                <a:gridCol w="539037">
                  <a:extLst>
                    <a:ext uri="{9D8B030D-6E8A-4147-A177-3AD203B41FA5}">
                      <a16:colId xmlns:a16="http://schemas.microsoft.com/office/drawing/2014/main" val="3531658560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1693074462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225092343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003367020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24214214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4233597526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3601582239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3487330986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3403073349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655585923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954985409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531705838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3878186023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1700169048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635113518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765058167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63706844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774531810"/>
                    </a:ext>
                  </a:extLst>
                </a:gridCol>
              </a:tblGrid>
              <a:tr h="331772">
                <a:tc>
                  <a:txBody>
                    <a:bodyPr/>
                    <a:lstStyle/>
                    <a:p>
                      <a:pPr algn="ctr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新鮮周期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" altLang="ja-JP" sz="900" u="none" strike="noStrike" dirty="0">
                          <a:effectLst/>
                        </a:rPr>
                        <a:t>ICSI</a:t>
                      </a:r>
                      <a:r>
                        <a:rPr lang="ja-JP" altLang="en-US" sz="900" u="none" strike="noStrike">
                          <a:effectLst/>
                        </a:rPr>
                        <a:t>周期</a:t>
                      </a:r>
                      <a:r>
                        <a:rPr lang="en-US" altLang="ja-JP" sz="900" u="none" strike="noStrike" dirty="0">
                          <a:effectLst/>
                        </a:rPr>
                        <a:t>(</a:t>
                      </a:r>
                      <a:r>
                        <a:rPr lang="ja-JP" altLang="en-US" sz="900" u="none" strike="noStrike">
                          <a:effectLst/>
                        </a:rPr>
                        <a:t>新鮮周期に含まれる）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凍結融解周期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5513644"/>
                  </a:ext>
                </a:extLst>
              </a:tr>
              <a:tr h="212512">
                <a:tc>
                  <a:txBody>
                    <a:bodyPr/>
                    <a:lstStyle/>
                    <a:p>
                      <a:pPr algn="ctr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登録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採卵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全凍結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移植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妊娠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生産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流産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登録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採卵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全凍結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移植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妊娠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生産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流産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登録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移植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妊娠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生産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流産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60321223"/>
                  </a:ext>
                </a:extLst>
              </a:tr>
              <a:tr h="2040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20</a:t>
                      </a:r>
                      <a:r>
                        <a:rPr lang="ja-JP" altLang="en-US" sz="900" u="none" strike="noStrike">
                          <a:effectLst/>
                        </a:rPr>
                        <a:t>歳以下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99679137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21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39654954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22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9117776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23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1324014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24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31882046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25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7871917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26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03231632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27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6217703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28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84132296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29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3788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3760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3895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58430948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30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5123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5073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5598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5504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445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27721060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31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6550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6505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3750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7279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7184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597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70214279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32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7939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7867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4494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3486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3463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8805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8696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681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22027787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33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9571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9493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5241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4255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4230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10380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10245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4496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897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3574356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34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11433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11304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6102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5203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5166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11959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11800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5112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3887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1004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7684164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35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12648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12492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6546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13161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12993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5535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1151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57272388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36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13677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13525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7097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3458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6489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6433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13917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13726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5597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1222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72759918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37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15634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15445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7801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7534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7461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3728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15461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15190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4225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1372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98862717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38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17632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17372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8457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4337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8636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8540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16449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16147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1497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59626095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39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21070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20777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9637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5165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10658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10553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4871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17548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17235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5792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3739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1755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52771315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40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21748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21410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9522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4953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11557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11438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16950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16651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4976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1673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20053906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41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22146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21747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9019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4754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12159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11951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5020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15219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14918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1531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83766759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42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22910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22446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8732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4574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13250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13054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5230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13690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13372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1253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70096086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43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18219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17803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6244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11042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10868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10034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9822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780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6778539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44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13873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13532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4411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8636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8486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6382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6225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452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7792870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45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9254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9006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5922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3582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3482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01813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46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5257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5135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3534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3472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48493880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47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2230164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48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0301203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49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09792221"/>
                  </a:ext>
                </a:extLst>
              </a:tr>
              <a:tr h="2040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50</a:t>
                      </a:r>
                      <a:r>
                        <a:rPr lang="ja-JP" altLang="en-US" sz="900" u="none" strike="noStrike">
                          <a:effectLst/>
                        </a:rPr>
                        <a:t>歳以上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59192307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合計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249225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245205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110641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55720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11939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8355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131224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129573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56880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27606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5282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198985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195559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67255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46642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17427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78313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09963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3F39E8-13BD-6863-F426-2481FCB52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2018</a:t>
            </a:r>
            <a:endParaRPr lang="ja-JP" altLang="en-US"/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61777D4C-0493-7D1A-B49D-586D08FC32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5066796"/>
              </p:ext>
            </p:extLst>
          </p:nvPr>
        </p:nvGraphicFramePr>
        <p:xfrm>
          <a:off x="609598" y="1168416"/>
          <a:ext cx="10972802" cy="50671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4846">
                  <a:extLst>
                    <a:ext uri="{9D8B030D-6E8A-4147-A177-3AD203B41FA5}">
                      <a16:colId xmlns:a16="http://schemas.microsoft.com/office/drawing/2014/main" val="3333805897"/>
                    </a:ext>
                  </a:extLst>
                </a:gridCol>
                <a:gridCol w="664369">
                  <a:extLst>
                    <a:ext uri="{9D8B030D-6E8A-4147-A177-3AD203B41FA5}">
                      <a16:colId xmlns:a16="http://schemas.microsoft.com/office/drawing/2014/main" val="4035133732"/>
                    </a:ext>
                  </a:extLst>
                </a:gridCol>
                <a:gridCol w="539037">
                  <a:extLst>
                    <a:ext uri="{9D8B030D-6E8A-4147-A177-3AD203B41FA5}">
                      <a16:colId xmlns:a16="http://schemas.microsoft.com/office/drawing/2014/main" val="3531658560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1693074462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225092343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003367020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24214214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4233597526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3601582239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3487330986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3403073349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655585923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954985409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531705838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3878186023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1700169048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635113518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765058167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63706844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774531810"/>
                    </a:ext>
                  </a:extLst>
                </a:gridCol>
              </a:tblGrid>
              <a:tr h="331772">
                <a:tc>
                  <a:txBody>
                    <a:bodyPr/>
                    <a:lstStyle/>
                    <a:p>
                      <a:pPr algn="ctr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新鮮周期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" altLang="ja-JP" sz="900" u="none" strike="noStrike" dirty="0">
                          <a:effectLst/>
                        </a:rPr>
                        <a:t>ICSI</a:t>
                      </a:r>
                      <a:r>
                        <a:rPr lang="ja-JP" altLang="en-US" sz="900" u="none" strike="noStrike">
                          <a:effectLst/>
                        </a:rPr>
                        <a:t>周期</a:t>
                      </a:r>
                      <a:r>
                        <a:rPr lang="en-US" altLang="ja-JP" sz="900" u="none" strike="noStrike" dirty="0">
                          <a:effectLst/>
                        </a:rPr>
                        <a:t>(</a:t>
                      </a:r>
                      <a:r>
                        <a:rPr lang="ja-JP" altLang="en-US" sz="900" u="none" strike="noStrike">
                          <a:effectLst/>
                        </a:rPr>
                        <a:t>新鮮周期に含まれる）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凍結融解周期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5513644"/>
                  </a:ext>
                </a:extLst>
              </a:tr>
              <a:tr h="212512">
                <a:tc>
                  <a:txBody>
                    <a:bodyPr/>
                    <a:lstStyle/>
                    <a:p>
                      <a:pPr algn="ctr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登録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採卵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全凍結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移植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妊娠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生産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流産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登録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採卵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全凍結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移植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妊娠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生産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流産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登録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移植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妊娠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生産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流産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60321223"/>
                  </a:ext>
                </a:extLst>
              </a:tr>
              <a:tr h="2040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20</a:t>
                      </a:r>
                      <a:r>
                        <a:rPr lang="ja-JP" altLang="en-US" sz="900" u="none" strike="noStrike">
                          <a:effectLst/>
                        </a:rPr>
                        <a:t>歳以下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99679137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21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39654954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22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9117776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23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1324014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24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31882046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25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7871917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26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03231632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27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6217703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28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84132296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29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58430948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30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5271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5239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5787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471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27721060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31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6721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6655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7395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7293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607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70214279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32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8006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7932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4772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4860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4827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9095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8956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698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22027787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33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9756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9656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5654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5954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5920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3720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10838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10691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4751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3568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891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3574356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34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11874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11772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6698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7265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7221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4393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12726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12542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5408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1050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7684164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35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13095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12926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7147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8079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8010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4727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13797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13601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4333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1189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57272388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36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13886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13713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7567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8502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8432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4934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14453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14244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4212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72759918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37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15214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15038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8096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3479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9314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9238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5323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15163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14914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1389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98862717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38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17380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17153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8938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3835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10570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10469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16299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16058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5904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1542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59626095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39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20692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20390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10144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4418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12591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12451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6608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17564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17266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5928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3893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1742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52771315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40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21893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21524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10098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4324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13655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13493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6807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17517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17186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5155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1645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20053906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41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22142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21747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9638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4332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14029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13839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6487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15594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15276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1495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83766759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42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22502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22046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9097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14460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14233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6285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13358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13092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1218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70096086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43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18413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18037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6888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12220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12040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4928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10302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10113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844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6778539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44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13846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13508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4575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9316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9155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6366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6208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481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7792870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45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9380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9147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6406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6305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3807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3719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01813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46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5531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5385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3862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3793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48493880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47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2230164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48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0301203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49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09792221"/>
                  </a:ext>
                </a:extLst>
              </a:tr>
              <a:tr h="2040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50</a:t>
                      </a:r>
                      <a:r>
                        <a:rPr lang="ja-JP" altLang="en-US" sz="900" u="none" strike="noStrike">
                          <a:effectLst/>
                        </a:rPr>
                        <a:t>歳以上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59192307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合計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251411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247402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118378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50463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10641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7397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158859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157026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79496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29569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203482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200050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69395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48102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17681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78313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65101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3F39E8-13BD-6863-F426-2481FCB52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2019</a:t>
            </a:r>
            <a:endParaRPr lang="ja-JP" altLang="en-US"/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61777D4C-0493-7D1A-B49D-586D08FC32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2586125"/>
              </p:ext>
            </p:extLst>
          </p:nvPr>
        </p:nvGraphicFramePr>
        <p:xfrm>
          <a:off x="609598" y="1168416"/>
          <a:ext cx="10972802" cy="50671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4846">
                  <a:extLst>
                    <a:ext uri="{9D8B030D-6E8A-4147-A177-3AD203B41FA5}">
                      <a16:colId xmlns:a16="http://schemas.microsoft.com/office/drawing/2014/main" val="3333805897"/>
                    </a:ext>
                  </a:extLst>
                </a:gridCol>
                <a:gridCol w="664369">
                  <a:extLst>
                    <a:ext uri="{9D8B030D-6E8A-4147-A177-3AD203B41FA5}">
                      <a16:colId xmlns:a16="http://schemas.microsoft.com/office/drawing/2014/main" val="4035133732"/>
                    </a:ext>
                  </a:extLst>
                </a:gridCol>
                <a:gridCol w="539037">
                  <a:extLst>
                    <a:ext uri="{9D8B030D-6E8A-4147-A177-3AD203B41FA5}">
                      <a16:colId xmlns:a16="http://schemas.microsoft.com/office/drawing/2014/main" val="3531658560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1693074462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225092343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003367020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24214214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4233597526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3601582239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3487330986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3403073349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655585923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954985409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531705838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3878186023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1700169048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635113518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765058167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63706844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774531810"/>
                    </a:ext>
                  </a:extLst>
                </a:gridCol>
              </a:tblGrid>
              <a:tr h="331772">
                <a:tc>
                  <a:txBody>
                    <a:bodyPr/>
                    <a:lstStyle/>
                    <a:p>
                      <a:pPr algn="ctr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新鮮周期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" altLang="ja-JP" sz="900" u="none" strike="noStrike" dirty="0">
                          <a:effectLst/>
                        </a:rPr>
                        <a:t>ICSI</a:t>
                      </a:r>
                      <a:r>
                        <a:rPr lang="ja-JP" altLang="en-US" sz="900" u="none" strike="noStrike">
                          <a:effectLst/>
                        </a:rPr>
                        <a:t>周期</a:t>
                      </a:r>
                      <a:r>
                        <a:rPr lang="en-US" altLang="ja-JP" sz="900" u="none" strike="noStrike" dirty="0">
                          <a:effectLst/>
                        </a:rPr>
                        <a:t>(</a:t>
                      </a:r>
                      <a:r>
                        <a:rPr lang="ja-JP" altLang="en-US" sz="900" u="none" strike="noStrike">
                          <a:effectLst/>
                        </a:rPr>
                        <a:t>新鮮周期に含まれる）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凍結融解周期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5513644"/>
                  </a:ext>
                </a:extLst>
              </a:tr>
              <a:tr h="212512">
                <a:tc>
                  <a:txBody>
                    <a:bodyPr/>
                    <a:lstStyle/>
                    <a:p>
                      <a:pPr algn="ctr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登録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採卵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全凍結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移植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妊娠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生産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流産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登録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採卵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全凍結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移植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妊娠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生産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流産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登録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移植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妊娠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生産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流産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60321223"/>
                  </a:ext>
                </a:extLst>
              </a:tr>
              <a:tr h="2040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20</a:t>
                      </a:r>
                      <a:r>
                        <a:rPr lang="ja-JP" altLang="en-US" sz="900" u="none" strike="noStrike">
                          <a:effectLst/>
                        </a:rPr>
                        <a:t>歳以下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99679137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21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39654954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22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9117776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23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1324014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24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31882046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25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7871917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26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03231632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27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6217703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28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84132296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29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4574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4516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58430948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30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5635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5606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3720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3465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3455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6339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6271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477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27721060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31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6655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6603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4338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7961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7858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617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70214279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32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8036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7965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5143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4907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4870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9794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9672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4519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3529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820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22027787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33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9582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9480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5968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3896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11362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11206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5039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928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3574356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34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11641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11558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7147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7113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7080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4696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13569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13372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4471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1144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7684164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35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13130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13026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7913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8093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8046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5181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15119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14918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6306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4727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1329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57272388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36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13775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13633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8062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8486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8420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5273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15639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15420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6488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4799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1417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72759918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37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14689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14525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8402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9091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9017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5495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16098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15870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6426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4560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1571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98862717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38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16626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16446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9239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10329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10244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6061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17046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16791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6266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4361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1637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59626095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39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19481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19249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10242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12145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12024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6801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18035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17749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6120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1794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52771315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40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20419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20081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10314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13007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12832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6962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17802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17472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5283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1719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20053906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41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20964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20641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9991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3542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13510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13348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6785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16076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15757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4208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83766759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42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21232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20824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9220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13701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13476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6325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14117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13869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1360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70096086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43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16717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16390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6687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11124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10951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4788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10128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9928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876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6778539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44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13364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13074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4611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8966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8818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6927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6800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497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7792870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45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9031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8763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6247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6096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01813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46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5505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5344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3808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48493880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47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2230164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48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0301203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49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09792221"/>
                  </a:ext>
                </a:extLst>
              </a:tr>
              <a:tr h="2040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50</a:t>
                      </a:r>
                      <a:r>
                        <a:rPr lang="ja-JP" altLang="en-US" sz="900" u="none" strike="noStrike">
                          <a:effectLst/>
                        </a:rPr>
                        <a:t>歳以上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59192307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合計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242898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239348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123690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41835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8791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6239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154824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153014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83129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24490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4789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215203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211758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74911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52747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19032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78313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9781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3F39E8-13BD-6863-F426-2481FCB52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2020</a:t>
            </a:r>
            <a:endParaRPr lang="ja-JP" altLang="en-US"/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61777D4C-0493-7D1A-B49D-586D08FC32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2932872"/>
              </p:ext>
            </p:extLst>
          </p:nvPr>
        </p:nvGraphicFramePr>
        <p:xfrm>
          <a:off x="609598" y="1168416"/>
          <a:ext cx="10972802" cy="50671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4846">
                  <a:extLst>
                    <a:ext uri="{9D8B030D-6E8A-4147-A177-3AD203B41FA5}">
                      <a16:colId xmlns:a16="http://schemas.microsoft.com/office/drawing/2014/main" val="3333805897"/>
                    </a:ext>
                  </a:extLst>
                </a:gridCol>
                <a:gridCol w="664369">
                  <a:extLst>
                    <a:ext uri="{9D8B030D-6E8A-4147-A177-3AD203B41FA5}">
                      <a16:colId xmlns:a16="http://schemas.microsoft.com/office/drawing/2014/main" val="4035133732"/>
                    </a:ext>
                  </a:extLst>
                </a:gridCol>
                <a:gridCol w="539037">
                  <a:extLst>
                    <a:ext uri="{9D8B030D-6E8A-4147-A177-3AD203B41FA5}">
                      <a16:colId xmlns:a16="http://schemas.microsoft.com/office/drawing/2014/main" val="3531658560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1693074462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225092343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003367020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24214214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4233597526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3601582239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3487330986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3403073349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655585923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954985409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531705838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3878186023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1700169048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635113518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765058167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63706844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774531810"/>
                    </a:ext>
                  </a:extLst>
                </a:gridCol>
              </a:tblGrid>
              <a:tr h="331772">
                <a:tc>
                  <a:txBody>
                    <a:bodyPr/>
                    <a:lstStyle/>
                    <a:p>
                      <a:pPr algn="ctr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新鮮周期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" altLang="ja-JP" sz="900" u="none" strike="noStrike" dirty="0">
                          <a:effectLst/>
                        </a:rPr>
                        <a:t>ICSI</a:t>
                      </a:r>
                      <a:r>
                        <a:rPr lang="ja-JP" altLang="en-US" sz="900" u="none" strike="noStrike">
                          <a:effectLst/>
                        </a:rPr>
                        <a:t>周期</a:t>
                      </a:r>
                      <a:r>
                        <a:rPr lang="en-US" altLang="ja-JP" sz="900" u="none" strike="noStrike" dirty="0">
                          <a:effectLst/>
                        </a:rPr>
                        <a:t>(</a:t>
                      </a:r>
                      <a:r>
                        <a:rPr lang="ja-JP" altLang="en-US" sz="900" u="none" strike="noStrike">
                          <a:effectLst/>
                        </a:rPr>
                        <a:t>新鮮周期に含まれる）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凍結融解周期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5513644"/>
                  </a:ext>
                </a:extLst>
              </a:tr>
              <a:tr h="212512">
                <a:tc>
                  <a:txBody>
                    <a:bodyPr/>
                    <a:lstStyle/>
                    <a:p>
                      <a:pPr algn="ctr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登録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採卵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全凍結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移植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妊娠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生産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流産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登録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採卵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全凍結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移植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妊娠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生産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流産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登録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移植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妊娠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生産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流産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60321223"/>
                  </a:ext>
                </a:extLst>
              </a:tr>
              <a:tr h="2040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20</a:t>
                      </a:r>
                      <a:r>
                        <a:rPr lang="ja-JP" altLang="en-US" sz="900" u="none" strike="noStrike">
                          <a:effectLst/>
                        </a:rPr>
                        <a:t>歳以下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99679137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21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39654954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22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9117776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23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1324014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24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31882046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25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7871917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26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03231632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27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6217703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28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84132296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29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4321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4296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4948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4884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370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58430948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30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5675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5644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3528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3517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6776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6708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518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27721060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31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6947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6902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4867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4274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4261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8539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8427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70214279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32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8083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8039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5626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4944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4927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9846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4623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801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22027787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33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9490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9408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6478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5760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4203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11486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11323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5243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976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3574356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34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11129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11027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7474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6848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6811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4801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13356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13195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4453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7684164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35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12583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12479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8170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7885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7834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5431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15102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14912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6608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5001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1314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57272388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36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13600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13492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8767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8545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8497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5713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15982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15736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6625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4815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1522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72759918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37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14185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14035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8923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8807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8733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16076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15842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6330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4591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1493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98862717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38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15532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15339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9397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9729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9635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6169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16643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16390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6176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4329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1570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59626095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39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18122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17880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10449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11453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11354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6891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17276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16998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5960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1708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52771315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40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18949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18689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10541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12071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11924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7043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16820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5241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1739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20053906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41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19489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19148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10062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12590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12402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6884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15748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15451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83766759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42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19973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19628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9396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13101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12915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6494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13798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13542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1294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70096086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43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16273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15957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6949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11080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10928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5027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10165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9969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863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6778539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44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12766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12492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4910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8936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8782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6657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6545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504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7792870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45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9219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9024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6656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6553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01813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46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5587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5441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48493880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47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2230164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48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0301203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49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09792221"/>
                  </a:ext>
                </a:extLst>
              </a:tr>
              <a:tr h="2040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50</a:t>
                      </a:r>
                      <a:r>
                        <a:rPr lang="ja-JP" altLang="en-US" sz="900" u="none" strike="noStrike">
                          <a:effectLst/>
                        </a:rPr>
                        <a:t>歳以上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59192307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合計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234615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231368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130227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32423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6720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4760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151732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150082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87697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19061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215285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211914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76196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54040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18906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78313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14157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3F39E8-13BD-6863-F426-2481FCB52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2021</a:t>
            </a:r>
            <a:endParaRPr lang="ja-JP" altLang="en-US"/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61777D4C-0493-7D1A-B49D-586D08FC32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7183023"/>
              </p:ext>
            </p:extLst>
          </p:nvPr>
        </p:nvGraphicFramePr>
        <p:xfrm>
          <a:off x="609598" y="1168416"/>
          <a:ext cx="10972802" cy="50671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4846">
                  <a:extLst>
                    <a:ext uri="{9D8B030D-6E8A-4147-A177-3AD203B41FA5}">
                      <a16:colId xmlns:a16="http://schemas.microsoft.com/office/drawing/2014/main" val="3333805897"/>
                    </a:ext>
                  </a:extLst>
                </a:gridCol>
                <a:gridCol w="664369">
                  <a:extLst>
                    <a:ext uri="{9D8B030D-6E8A-4147-A177-3AD203B41FA5}">
                      <a16:colId xmlns:a16="http://schemas.microsoft.com/office/drawing/2014/main" val="4035133732"/>
                    </a:ext>
                  </a:extLst>
                </a:gridCol>
                <a:gridCol w="539037">
                  <a:extLst>
                    <a:ext uri="{9D8B030D-6E8A-4147-A177-3AD203B41FA5}">
                      <a16:colId xmlns:a16="http://schemas.microsoft.com/office/drawing/2014/main" val="3531658560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1693074462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225092343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003367020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24214214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4233597526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3601582239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3487330986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3403073349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655585923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954985409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531705838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3878186023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1700169048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635113518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765058167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63706844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774531810"/>
                    </a:ext>
                  </a:extLst>
                </a:gridCol>
              </a:tblGrid>
              <a:tr h="331772">
                <a:tc>
                  <a:txBody>
                    <a:bodyPr/>
                    <a:lstStyle/>
                    <a:p>
                      <a:pPr algn="ctr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新鮮周期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" altLang="ja-JP" sz="900" u="none" strike="noStrike" dirty="0">
                          <a:effectLst/>
                        </a:rPr>
                        <a:t>ICSI</a:t>
                      </a:r>
                      <a:r>
                        <a:rPr lang="ja-JP" altLang="en-US" sz="900" u="none" strike="noStrike">
                          <a:effectLst/>
                        </a:rPr>
                        <a:t>周期</a:t>
                      </a:r>
                      <a:r>
                        <a:rPr lang="en-US" altLang="ja-JP" sz="900" u="none" strike="noStrike" dirty="0">
                          <a:effectLst/>
                        </a:rPr>
                        <a:t>(</a:t>
                      </a:r>
                      <a:r>
                        <a:rPr lang="ja-JP" altLang="en-US" sz="900" u="none" strike="noStrike">
                          <a:effectLst/>
                        </a:rPr>
                        <a:t>新鮮周期に含まれる）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凍結融解周期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5513644"/>
                  </a:ext>
                </a:extLst>
              </a:tr>
              <a:tr h="212512">
                <a:tc>
                  <a:txBody>
                    <a:bodyPr/>
                    <a:lstStyle/>
                    <a:p>
                      <a:pPr algn="ctr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登録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採卵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全凍結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移植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妊娠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生産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流産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登録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採卵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全凍結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移植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妊娠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生産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流産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登録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移植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妊娠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生産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流産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60321223"/>
                  </a:ext>
                </a:extLst>
              </a:tr>
              <a:tr h="2040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20</a:t>
                      </a:r>
                      <a:r>
                        <a:rPr lang="ja-JP" altLang="en-US" sz="900" u="none" strike="noStrike">
                          <a:effectLst/>
                        </a:rPr>
                        <a:t>歳以下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99679137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21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39654954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22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9117776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23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1324014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24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31882046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25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7871917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26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03231632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27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6217703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28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84132296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29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4851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4820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5482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5434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457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58430948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30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6511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6486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7783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7685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3846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619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27721060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31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7542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7503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4687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4752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4733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9515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9431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4594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3716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749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70214279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32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8990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8928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5614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5594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5567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11212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11103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5366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4227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978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22027787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33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10143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10075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6164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6416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6386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12843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12705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4585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3574356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34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12097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12008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7245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7642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7589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4721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14886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14714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6656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5105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1337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7684164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35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13289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13171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7791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8318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8262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5091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16462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16261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7293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5609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1458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57272388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36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14697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14596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8516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9199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9158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5517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17629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17434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7473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5619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1629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72759918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37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15954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15808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8821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10200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10140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18057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17830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7270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5338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1696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98862717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38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17250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17091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9341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10898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10828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6079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18738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18491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7104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5017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1868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59626095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39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19954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19746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10367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12666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12561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6776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19677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19381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6935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4734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2001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52771315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40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20469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20246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10046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13326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13219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6768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18907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18611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3787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1875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20053906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41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21449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21145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9957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14114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13954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6726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16954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16691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4766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1748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83766759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42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22820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22468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9847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15324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15149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6955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15310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15085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3486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1472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70096086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43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18039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17750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7147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12716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12545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5221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11508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11304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1035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6778539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44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13736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13477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4855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9935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9756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7114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6993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493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7792870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45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9745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9543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7200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7076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4254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01813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46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5959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4414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4325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48493880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47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3541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2230164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48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0301203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49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09792221"/>
                  </a:ext>
                </a:extLst>
              </a:tr>
              <a:tr h="2040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50</a:t>
                      </a:r>
                      <a:r>
                        <a:rPr lang="ja-JP" altLang="en-US" sz="900" u="none" strike="noStrike">
                          <a:effectLst/>
                        </a:rPr>
                        <a:t>歳以上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59192307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合計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258712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255560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129008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32959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6990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4980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170350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168659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86992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19740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3875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239428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236211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87174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62853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21637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78313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5232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0F6546-DA90-2EF6-DBD6-D48C459B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latin typeface="Yu Gothic" charset="-128"/>
                <a:ea typeface="Yu Gothic" charset="-128"/>
                <a:cs typeface="Yu Gothic" charset="-128"/>
              </a:rPr>
              <a:t>年別　出生児数</a:t>
            </a:r>
            <a:endParaRPr kumimoji="1" lang="ja-JP" altLang="en-US"/>
          </a:p>
        </p:txBody>
      </p:sp>
      <p:graphicFrame>
        <p:nvGraphicFramePr>
          <p:cNvPr id="6" name="コンテンツ プレースホルダー 5">
            <a:extLst>
              <a:ext uri="{FF2B5EF4-FFF2-40B4-BE49-F238E27FC236}">
                <a16:creationId xmlns:a16="http://schemas.microsoft.com/office/drawing/2014/main" id="{78537CC2-A0E2-44EE-8F27-DAC03411E9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7277515"/>
              </p:ext>
            </p:extLst>
          </p:nvPr>
        </p:nvGraphicFramePr>
        <p:xfrm>
          <a:off x="401638" y="1192213"/>
          <a:ext cx="11371262" cy="505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70036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1C3ADF4-BCFC-E747-B9B9-5D77CF7626FE}"/>
              </a:ext>
            </a:extLst>
          </p:cNvPr>
          <p:cNvSpPr txBox="1"/>
          <p:nvPr/>
        </p:nvSpPr>
        <p:spPr>
          <a:xfrm>
            <a:off x="3671777" y="2753833"/>
            <a:ext cx="5250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付録</a:t>
            </a:r>
            <a:r>
              <a:rPr kumimoji="1" lang="en-US" altLang="ja-JP" dirty="0"/>
              <a:t>2</a:t>
            </a:r>
            <a:r>
              <a:rPr kumimoji="1" lang="ja-JP" altLang="en-US"/>
              <a:t>　令和</a:t>
            </a:r>
            <a:r>
              <a:rPr kumimoji="1" lang="en-US" altLang="ja-JP" dirty="0"/>
              <a:t>4</a:t>
            </a:r>
            <a:r>
              <a:rPr kumimoji="1" lang="ja-JP" altLang="en-US"/>
              <a:t>年度　登録・調査小委員会報告（抜粋）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534137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ーブル&#10;&#10;自動的に生成された説明">
            <a:extLst>
              <a:ext uri="{FF2B5EF4-FFF2-40B4-BE49-F238E27FC236}">
                <a16:creationId xmlns:a16="http://schemas.microsoft.com/office/drawing/2014/main" id="{6CB65C87-CEE5-F40C-EF8E-F5CA675B9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364" y="0"/>
            <a:ext cx="4261955" cy="6858000"/>
          </a:xfrm>
          <a:prstGeom prst="rect">
            <a:avLst/>
          </a:prstGeom>
        </p:spPr>
      </p:pic>
      <p:pic>
        <p:nvPicPr>
          <p:cNvPr id="7" name="図 6" descr="文字の書かれた紙&#10;&#10;自動的に生成された説明">
            <a:extLst>
              <a:ext uri="{FF2B5EF4-FFF2-40B4-BE49-F238E27FC236}">
                <a16:creationId xmlns:a16="http://schemas.microsoft.com/office/drawing/2014/main" id="{99F9DC87-6C84-F425-B95F-4DCF4E69B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682" y="0"/>
            <a:ext cx="42150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367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テーブル&#10;&#10;自動的に生成された説明">
            <a:extLst>
              <a:ext uri="{FF2B5EF4-FFF2-40B4-BE49-F238E27FC236}">
                <a16:creationId xmlns:a16="http://schemas.microsoft.com/office/drawing/2014/main" id="{7215120B-4272-FF60-BCC5-0519A376C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324" y="0"/>
            <a:ext cx="5062676" cy="6858000"/>
          </a:xfrm>
          <a:prstGeom prst="rect">
            <a:avLst/>
          </a:prstGeom>
        </p:spPr>
      </p:pic>
      <p:pic>
        <p:nvPicPr>
          <p:cNvPr id="7" name="図 6" descr="テーブル&#10;&#10;自動的に生成された説明">
            <a:extLst>
              <a:ext uri="{FF2B5EF4-FFF2-40B4-BE49-F238E27FC236}">
                <a16:creationId xmlns:a16="http://schemas.microsoft.com/office/drawing/2014/main" id="{FB4ADF78-A988-0BA8-172A-779105BE0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6722" y="0"/>
            <a:ext cx="50626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6129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テーブル&#10;&#10;自動的に生成された説明">
            <a:extLst>
              <a:ext uri="{FF2B5EF4-FFF2-40B4-BE49-F238E27FC236}">
                <a16:creationId xmlns:a16="http://schemas.microsoft.com/office/drawing/2014/main" id="{C01C2486-8C01-A6D0-E752-9483E32BB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066" y="0"/>
            <a:ext cx="5062676" cy="6858000"/>
          </a:xfrm>
          <a:prstGeom prst="rect">
            <a:avLst/>
          </a:prstGeom>
        </p:spPr>
      </p:pic>
      <p:pic>
        <p:nvPicPr>
          <p:cNvPr id="7" name="図 6" descr="テーブル&#10;&#10;自動的に生成された説明">
            <a:extLst>
              <a:ext uri="{FF2B5EF4-FFF2-40B4-BE49-F238E27FC236}">
                <a16:creationId xmlns:a16="http://schemas.microsoft.com/office/drawing/2014/main" id="{615EF4B5-4A68-2487-1A51-0BD64E26C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743" y="0"/>
            <a:ext cx="50626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301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31E4589-C5FC-B98A-012F-25A942DC2319}"/>
              </a:ext>
            </a:extLst>
          </p:cNvPr>
          <p:cNvSpPr txBox="1"/>
          <p:nvPr/>
        </p:nvSpPr>
        <p:spPr>
          <a:xfrm>
            <a:off x="6096000" y="5809714"/>
            <a:ext cx="5516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/>
              <a:t>（</a:t>
            </a:r>
            <a:r>
              <a:rPr kumimoji="1" lang="ja-JP" altLang="en-US"/>
              <a:t>詳しくは「日本産科婦人科学会誌」を参照してください）</a:t>
            </a:r>
            <a:endParaRPr kumimoji="1" lang="en-US" altLang="ja-JP" dirty="0"/>
          </a:p>
        </p:txBody>
      </p:sp>
      <p:pic>
        <p:nvPicPr>
          <p:cNvPr id="6" name="図 5" descr="テーブル&#10;&#10;自動的に生成された説明">
            <a:extLst>
              <a:ext uri="{FF2B5EF4-FFF2-40B4-BE49-F238E27FC236}">
                <a16:creationId xmlns:a16="http://schemas.microsoft.com/office/drawing/2014/main" id="{FAF7D494-5B4C-432F-4CB8-41ED9D7E0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324" y="0"/>
            <a:ext cx="50626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20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664CDD-DC61-1F42-A36F-AAE23C7C2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latin typeface="Yu Gothic" charset="-128"/>
                <a:ea typeface="Yu Gothic" charset="-128"/>
                <a:cs typeface="Yu Gothic" charset="-128"/>
              </a:rPr>
              <a:t>年別　周期数</a:t>
            </a:r>
            <a:endParaRPr kumimoji="1" lang="ja-JP" altLang="en-US"/>
          </a:p>
        </p:txBody>
      </p:sp>
      <p:graphicFrame>
        <p:nvGraphicFramePr>
          <p:cNvPr id="6" name="コンテンツ プレースホルダー 5">
            <a:extLst>
              <a:ext uri="{FF2B5EF4-FFF2-40B4-BE49-F238E27FC236}">
                <a16:creationId xmlns:a16="http://schemas.microsoft.com/office/drawing/2014/main" id="{AA52746F-03E5-4854-BF35-F2EAFBC3621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996172" y="1192216"/>
          <a:ext cx="6182193" cy="50577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9041">
                  <a:extLst>
                    <a:ext uri="{9D8B030D-6E8A-4147-A177-3AD203B41FA5}">
                      <a16:colId xmlns:a16="http://schemas.microsoft.com/office/drawing/2014/main" val="3427952142"/>
                    </a:ext>
                  </a:extLst>
                </a:gridCol>
                <a:gridCol w="354933">
                  <a:extLst>
                    <a:ext uri="{9D8B030D-6E8A-4147-A177-3AD203B41FA5}">
                      <a16:colId xmlns:a16="http://schemas.microsoft.com/office/drawing/2014/main" val="2668184870"/>
                    </a:ext>
                  </a:extLst>
                </a:gridCol>
                <a:gridCol w="354933">
                  <a:extLst>
                    <a:ext uri="{9D8B030D-6E8A-4147-A177-3AD203B41FA5}">
                      <a16:colId xmlns:a16="http://schemas.microsoft.com/office/drawing/2014/main" val="1325136427"/>
                    </a:ext>
                  </a:extLst>
                </a:gridCol>
                <a:gridCol w="354933">
                  <a:extLst>
                    <a:ext uri="{9D8B030D-6E8A-4147-A177-3AD203B41FA5}">
                      <a16:colId xmlns:a16="http://schemas.microsoft.com/office/drawing/2014/main" val="415842428"/>
                    </a:ext>
                  </a:extLst>
                </a:gridCol>
                <a:gridCol w="354933">
                  <a:extLst>
                    <a:ext uri="{9D8B030D-6E8A-4147-A177-3AD203B41FA5}">
                      <a16:colId xmlns:a16="http://schemas.microsoft.com/office/drawing/2014/main" val="2782531259"/>
                    </a:ext>
                  </a:extLst>
                </a:gridCol>
                <a:gridCol w="354933">
                  <a:extLst>
                    <a:ext uri="{9D8B030D-6E8A-4147-A177-3AD203B41FA5}">
                      <a16:colId xmlns:a16="http://schemas.microsoft.com/office/drawing/2014/main" val="3208013366"/>
                    </a:ext>
                  </a:extLst>
                </a:gridCol>
                <a:gridCol w="354933">
                  <a:extLst>
                    <a:ext uri="{9D8B030D-6E8A-4147-A177-3AD203B41FA5}">
                      <a16:colId xmlns:a16="http://schemas.microsoft.com/office/drawing/2014/main" val="1321738365"/>
                    </a:ext>
                  </a:extLst>
                </a:gridCol>
                <a:gridCol w="397313">
                  <a:extLst>
                    <a:ext uri="{9D8B030D-6E8A-4147-A177-3AD203B41FA5}">
                      <a16:colId xmlns:a16="http://schemas.microsoft.com/office/drawing/2014/main" val="3741230162"/>
                    </a:ext>
                  </a:extLst>
                </a:gridCol>
                <a:gridCol w="402611">
                  <a:extLst>
                    <a:ext uri="{9D8B030D-6E8A-4147-A177-3AD203B41FA5}">
                      <a16:colId xmlns:a16="http://schemas.microsoft.com/office/drawing/2014/main" val="1427941014"/>
                    </a:ext>
                  </a:extLst>
                </a:gridCol>
                <a:gridCol w="354933">
                  <a:extLst>
                    <a:ext uri="{9D8B030D-6E8A-4147-A177-3AD203B41FA5}">
                      <a16:colId xmlns:a16="http://schemas.microsoft.com/office/drawing/2014/main" val="1126643772"/>
                    </a:ext>
                  </a:extLst>
                </a:gridCol>
                <a:gridCol w="354933">
                  <a:extLst>
                    <a:ext uri="{9D8B030D-6E8A-4147-A177-3AD203B41FA5}">
                      <a16:colId xmlns:a16="http://schemas.microsoft.com/office/drawing/2014/main" val="1501000758"/>
                    </a:ext>
                  </a:extLst>
                </a:gridCol>
                <a:gridCol w="354933">
                  <a:extLst>
                    <a:ext uri="{9D8B030D-6E8A-4147-A177-3AD203B41FA5}">
                      <a16:colId xmlns:a16="http://schemas.microsoft.com/office/drawing/2014/main" val="3427028975"/>
                    </a:ext>
                  </a:extLst>
                </a:gridCol>
                <a:gridCol w="354933">
                  <a:extLst>
                    <a:ext uri="{9D8B030D-6E8A-4147-A177-3AD203B41FA5}">
                      <a16:colId xmlns:a16="http://schemas.microsoft.com/office/drawing/2014/main" val="3306817606"/>
                    </a:ext>
                  </a:extLst>
                </a:gridCol>
                <a:gridCol w="402611">
                  <a:extLst>
                    <a:ext uri="{9D8B030D-6E8A-4147-A177-3AD203B41FA5}">
                      <a16:colId xmlns:a16="http://schemas.microsoft.com/office/drawing/2014/main" val="429305448"/>
                    </a:ext>
                  </a:extLst>
                </a:gridCol>
                <a:gridCol w="381421">
                  <a:extLst>
                    <a:ext uri="{9D8B030D-6E8A-4147-A177-3AD203B41FA5}">
                      <a16:colId xmlns:a16="http://schemas.microsoft.com/office/drawing/2014/main" val="1545956745"/>
                    </a:ext>
                  </a:extLst>
                </a:gridCol>
                <a:gridCol w="354933">
                  <a:extLst>
                    <a:ext uri="{9D8B030D-6E8A-4147-A177-3AD203B41FA5}">
                      <a16:colId xmlns:a16="http://schemas.microsoft.com/office/drawing/2014/main" val="3350416229"/>
                    </a:ext>
                  </a:extLst>
                </a:gridCol>
                <a:gridCol w="354933">
                  <a:extLst>
                    <a:ext uri="{9D8B030D-6E8A-4147-A177-3AD203B41FA5}">
                      <a16:colId xmlns:a16="http://schemas.microsoft.com/office/drawing/2014/main" val="3314561265"/>
                    </a:ext>
                  </a:extLst>
                </a:gridCol>
              </a:tblGrid>
              <a:tr h="14888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" sz="600" u="none" strike="noStrike">
                          <a:effectLst/>
                        </a:rPr>
                        <a:t>IVF（GIFT,</a:t>
                      </a:r>
                      <a:r>
                        <a:rPr lang="ja-JP" altLang="en-US" sz="600" u="none" strike="noStrike">
                          <a:effectLst/>
                        </a:rPr>
                        <a:t>その他を含む）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" sz="600" u="none" strike="noStrike">
                          <a:effectLst/>
                        </a:rPr>
                        <a:t>ICSI（SPLIT</a:t>
                      </a:r>
                      <a:r>
                        <a:rPr lang="ja-JP" altLang="en-US" sz="600" u="none" strike="noStrike">
                          <a:effectLst/>
                        </a:rPr>
                        <a:t>を含む）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ja-JP" altLang="en-US" sz="600" u="none" strike="noStrike">
                          <a:effectLst/>
                        </a:rPr>
                        <a:t>凍結融解胚（卵）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543390"/>
                  </a:ext>
                </a:extLst>
              </a:tr>
              <a:tr h="18716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u="none" strike="noStrike">
                          <a:effectLst/>
                        </a:rPr>
                        <a:t>西暦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u="none" strike="noStrike">
                          <a:effectLst/>
                        </a:rPr>
                        <a:t>治療周期数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u="none" strike="noStrike">
                          <a:effectLst/>
                        </a:rPr>
                        <a:t>採卵周期数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u="none" strike="noStrike">
                          <a:effectLst/>
                        </a:rPr>
                        <a:t>全凍結周期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u="none" strike="noStrike">
                          <a:effectLst/>
                        </a:rPr>
                        <a:t>移植周期数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u="none" strike="noStrike">
                          <a:effectLst/>
                        </a:rPr>
                        <a:t>妊娠周期数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u="none" strike="noStrike">
                          <a:effectLst/>
                        </a:rPr>
                        <a:t>出生児数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u="none" strike="noStrike">
                          <a:effectLst/>
                        </a:rPr>
                        <a:t>治療周期数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u="none" strike="noStrike">
                          <a:effectLst/>
                        </a:rPr>
                        <a:t>採卵周期数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u="none" strike="noStrike">
                          <a:effectLst/>
                        </a:rPr>
                        <a:t>全凍結周期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u="none" strike="noStrike">
                          <a:effectLst/>
                        </a:rPr>
                        <a:t>移植周期数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u="none" strike="noStrike">
                          <a:effectLst/>
                        </a:rPr>
                        <a:t>妊娠周期数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u="none" strike="noStrike">
                          <a:effectLst/>
                        </a:rPr>
                        <a:t>出生児数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u="none" strike="noStrike">
                          <a:effectLst/>
                        </a:rPr>
                        <a:t>治療周期数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u="none" strike="noStrike">
                          <a:effectLst/>
                        </a:rPr>
                        <a:t>移植周期数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u="none" strike="noStrike">
                          <a:effectLst/>
                        </a:rPr>
                        <a:t>妊娠周期数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u="none" strike="noStrike">
                          <a:effectLst/>
                        </a:rPr>
                        <a:t>出生児数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08815792"/>
                  </a:ext>
                </a:extLst>
              </a:tr>
              <a:tr h="12761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1985 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1,195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1,195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862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01301616"/>
                  </a:ext>
                </a:extLst>
              </a:tr>
              <a:tr h="12761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1986 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752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752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556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4430355"/>
                  </a:ext>
                </a:extLst>
              </a:tr>
              <a:tr h="12761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1987 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1,503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1,503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1,070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135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13344137"/>
                  </a:ext>
                </a:extLst>
              </a:tr>
              <a:tr h="12761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1988 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1,702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1,702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1,665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257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114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92399445"/>
                  </a:ext>
                </a:extLst>
              </a:tr>
              <a:tr h="12761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1989 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4,218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3,890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2,968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580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446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184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92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59854381"/>
                  </a:ext>
                </a:extLst>
              </a:tr>
              <a:tr h="12761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1990 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7,405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6,892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5,361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1,178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1,031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160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153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88690341"/>
                  </a:ext>
                </a:extLst>
              </a:tr>
              <a:tr h="12761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1991 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11,177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10,581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8,473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2,015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1,661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369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352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92158467"/>
                  </a:ext>
                </a:extLst>
              </a:tr>
              <a:tr h="12761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1992 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17,404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16,381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12,250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2,702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2,525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963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936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524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553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530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44577102"/>
                  </a:ext>
                </a:extLst>
              </a:tr>
              <a:tr h="12761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1993 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21,287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20,345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15,565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3,730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3,334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2,608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2,447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1,271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176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149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681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597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04437026"/>
                  </a:ext>
                </a:extLst>
              </a:tr>
              <a:tr h="12761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1994 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25,157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24,033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18,690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4,069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3,734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5,510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5,339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4,114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759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698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1,303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1,112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179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144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58169352"/>
                  </a:ext>
                </a:extLst>
              </a:tr>
              <a:tr h="12761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1995 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26,648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24,694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18,905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4,246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3,810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9,820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9,054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7,722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1,732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1,579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1,682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1,426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323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298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34449237"/>
                  </a:ext>
                </a:extLst>
              </a:tr>
              <a:tr h="12761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1996 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27,338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26,385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21,492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4,818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4,436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13,438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13,044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11,269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2,799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2,588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2,900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2,676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449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386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53414168"/>
                  </a:ext>
                </a:extLst>
              </a:tr>
              <a:tr h="12761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1997 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32,247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30,733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24,768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5,730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5,060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16,573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16,376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14,275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3,495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3,249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5,208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4,958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1,086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902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42243725"/>
                  </a:ext>
                </a:extLst>
              </a:tr>
              <a:tr h="12761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1998 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34,929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33,670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27,436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6,255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5,851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18,657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18,266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15,505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3,952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3,701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8,132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7,643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1,748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1,567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66340461"/>
                  </a:ext>
                </a:extLst>
              </a:tr>
              <a:tr h="12761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1999 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36,085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34,290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27,455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6,812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5,870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22,984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22,350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18,592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4,702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4,247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9,950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9,093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2,198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1,812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4913838"/>
                  </a:ext>
                </a:extLst>
              </a:tr>
              <a:tr h="12761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2000 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31,334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29,907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24,447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6,328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5,447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26,712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25,794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21,067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5,240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4,582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11,653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10,719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2,660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2,245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14696200"/>
                  </a:ext>
                </a:extLst>
              </a:tr>
              <a:tr h="12761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2001 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32,676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31,051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25,143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6,749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5,829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30,369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29,309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23,058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5,924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4,862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13,034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11,888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3,080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2,467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88346347"/>
                  </a:ext>
                </a:extLst>
              </a:tr>
              <a:tr h="12761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2002 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34,953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33,849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26,854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7,767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6,443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34,824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33,823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25,866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6,775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5,486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15,887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14,759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4,094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3,299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96554546"/>
                  </a:ext>
                </a:extLst>
              </a:tr>
              <a:tr h="12761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2003 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38,575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36,480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28,214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8,336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6,608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38,871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36,663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27,895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7,506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5,994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24,459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19,641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6,205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4,798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08015098"/>
                  </a:ext>
                </a:extLst>
              </a:tr>
              <a:tr h="12761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2004 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41,619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39,656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29,090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8,542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6,709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44,698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43,628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29,946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7,768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5,921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30,287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24,422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7,606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5,538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86888674"/>
                  </a:ext>
                </a:extLst>
              </a:tr>
              <a:tr h="12761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2005 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42,822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40,471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29,337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8,893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6,706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47,579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45,388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30,983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8,019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5,864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35,069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28,743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9,396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6,542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33601503"/>
                  </a:ext>
                </a:extLst>
              </a:tr>
              <a:tr h="12761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2006 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44,778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42,248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29,440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8,509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6,256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52,539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49,854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32,509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7,904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5,401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42,171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35,804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11,798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7,930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1210252"/>
                  </a:ext>
                </a:extLst>
              </a:tr>
              <a:tr h="12761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2007 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53,873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52,165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7,626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28,228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7,416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5,144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61,813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60,294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11,541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34,032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7,784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5,194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45,478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43,589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13,965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9,257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98077411"/>
                  </a:ext>
                </a:extLst>
              </a:tr>
              <a:tr h="12761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2008 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59,148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57,217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10,139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29,124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6,897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4,664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71,350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69,864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15,390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34,425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7,017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4,615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60,115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57,846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18,597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12,425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54171455"/>
                  </a:ext>
                </a:extLst>
              </a:tr>
              <a:tr h="12761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2009 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63,083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60,754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11,800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28,559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6,891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5,046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76,790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75,340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19,046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35,167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7,330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5,180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73,927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71,367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23,216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16,454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21327930"/>
                  </a:ext>
                </a:extLst>
              </a:tr>
              <a:tr h="12761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2010 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67,714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64,966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13,843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27,905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6,556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4,657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90,677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88,822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24,379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37,172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7,699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5,277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83,770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81,300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27,382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19,011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07573499"/>
                  </a:ext>
                </a:extLst>
              </a:tr>
              <a:tr h="12761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2011 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71,422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68,651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16,202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27,284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6,341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4,546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102,473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100,518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30,773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38,098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7,601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5,415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95,764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92,782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31,721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22,465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26576146"/>
                  </a:ext>
                </a:extLst>
              </a:tr>
              <a:tr h="12761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2012 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82,108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79,434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20,627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29,693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6,703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4,740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125,229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122,962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41,943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40,829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7,947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5,498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119,089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116,176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39,106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27,715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28782063"/>
                  </a:ext>
                </a:extLst>
              </a:tr>
              <a:tr h="12761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2013 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89,950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87,104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25,085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30,164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6,817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4,776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134,871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134,871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49,316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41,150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8,027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5,630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141,335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138,249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45,392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32,148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90646429"/>
                  </a:ext>
                </a:extLst>
              </a:tr>
              <a:tr h="12761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2014 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92,269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89,397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27,624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30,414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6,970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5,025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144,247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141,888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55,851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41,437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8,122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5,702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157,229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153,977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51,458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36,595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84273939"/>
                  </a:ext>
                </a:extLst>
              </a:tr>
              <a:tr h="12761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2015 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93,614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91,079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30,498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28,858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6,478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4,629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155,797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153,639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63,660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41,396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8,169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5,761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174,740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171,495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56,888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40,611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10511305"/>
                  </a:ext>
                </a:extLst>
              </a:tr>
              <a:tr h="12761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2016 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94,566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92,185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34,188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26,182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5,903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4,266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161,262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159,214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70,387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38,315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7,324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5,166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191,962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188,338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62,749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44,678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17107140"/>
                  </a:ext>
                </a:extLst>
              </a:tr>
              <a:tr h="12761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2017 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91,516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89,447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36,441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22,423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5,182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3,731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157,709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155,758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74,200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33,297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6,757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4,826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198,985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195,559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67,255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48,060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57382984"/>
                  </a:ext>
                </a:extLst>
              </a:tr>
              <a:tr h="12761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2018 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92,552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90,376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38,882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20,894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4,755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3,402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158,859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157,026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79,496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29,569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5,886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4,194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203,482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200,050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69,395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49,383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63106806"/>
                  </a:ext>
                </a:extLst>
              </a:tr>
              <a:tr h="12761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2019 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88,074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86,334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40,561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17,345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4,002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2,974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154,824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153,014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83,129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24,490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4,789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3,433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215,203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211,758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74,911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54,188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68042725"/>
                  </a:ext>
                </a:extLst>
              </a:tr>
              <a:tr h="12761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2020 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82,883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81,286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42,530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13,362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3,094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2,282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151,732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150,082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87,697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19,061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3,626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2,596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215,285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211,914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76,196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55,503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19055596"/>
                  </a:ext>
                </a:extLst>
              </a:tr>
              <a:tr h="12761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2021 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88,362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86,901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42,016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13,219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3,115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2,268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170,350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168,659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86,992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19,740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3,875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2,850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239,428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236,211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87,174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 dirty="0">
                          <a:effectLst/>
                        </a:rPr>
                        <a:t>64,679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47892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0009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BE92C3-DE3A-F060-D959-0CFAB3B52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Yu Gothic" charset="-128"/>
                <a:ea typeface="Yu Gothic" charset="-128"/>
                <a:cs typeface="Yu Gothic" charset="-128"/>
              </a:rPr>
              <a:t>ART</a:t>
            </a:r>
            <a:r>
              <a:rPr lang="ja-JP" altLang="en-US">
                <a:latin typeface="Yu Gothic" charset="-128"/>
                <a:ea typeface="Yu Gothic" charset="-128"/>
                <a:cs typeface="Yu Gothic" charset="-128"/>
              </a:rPr>
              <a:t>治療周期数　</a:t>
            </a:r>
            <a:r>
              <a:rPr lang="en-US" altLang="ja-JP" dirty="0">
                <a:latin typeface="Yu Gothic" charset="-128"/>
                <a:ea typeface="Yu Gothic" charset="-128"/>
                <a:cs typeface="Yu Gothic" charset="-128"/>
              </a:rPr>
              <a:t>2021</a:t>
            </a:r>
            <a:endParaRPr kumimoji="1" lang="ja-JP" altLang="en-US"/>
          </a:p>
        </p:txBody>
      </p:sp>
      <p:graphicFrame>
        <p:nvGraphicFramePr>
          <p:cNvPr id="6" name="コンテンツ プレースホルダー 5">
            <a:extLst>
              <a:ext uri="{FF2B5EF4-FFF2-40B4-BE49-F238E27FC236}">
                <a16:creationId xmlns:a16="http://schemas.microsoft.com/office/drawing/2014/main" id="{C3029BAE-D0C6-CC40-9A63-6180DF4E8B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6736082"/>
              </p:ext>
            </p:extLst>
          </p:nvPr>
        </p:nvGraphicFramePr>
        <p:xfrm>
          <a:off x="401638" y="1192213"/>
          <a:ext cx="11371262" cy="505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28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28283D-33BA-8392-5943-F60BEABD2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400" dirty="0">
                <a:latin typeface="Yu Gothic" charset="-128"/>
                <a:ea typeface="Yu Gothic" charset="-128"/>
                <a:cs typeface="Yu Gothic" charset="-128"/>
              </a:rPr>
              <a:t>ART</a:t>
            </a:r>
            <a:r>
              <a:rPr lang="ja-JP" altLang="en-US" sz="4400">
                <a:latin typeface="Yu Gothic" charset="-128"/>
                <a:ea typeface="Yu Gothic" charset="-128"/>
                <a:cs typeface="Yu Gothic" charset="-128"/>
              </a:rPr>
              <a:t>妊娠率・生産率・流産率　</a:t>
            </a:r>
            <a:r>
              <a:rPr lang="en-US" altLang="ja-JP" sz="4400" dirty="0">
                <a:latin typeface="Yu Gothic" charset="-128"/>
                <a:ea typeface="Yu Gothic" charset="-128"/>
                <a:cs typeface="Yu Gothic" charset="-128"/>
              </a:rPr>
              <a:t>2021</a:t>
            </a:r>
            <a:endParaRPr kumimoji="1" lang="ja-JP" altLang="en-US"/>
          </a:p>
        </p:txBody>
      </p:sp>
      <p:graphicFrame>
        <p:nvGraphicFramePr>
          <p:cNvPr id="6" name="コンテンツ プレースホルダー 5">
            <a:extLst>
              <a:ext uri="{FF2B5EF4-FFF2-40B4-BE49-F238E27FC236}">
                <a16:creationId xmlns:a16="http://schemas.microsoft.com/office/drawing/2014/main" id="{A127BD1F-C2AD-4D2A-AA40-82A50D4F74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4737469"/>
              </p:ext>
            </p:extLst>
          </p:nvPr>
        </p:nvGraphicFramePr>
        <p:xfrm>
          <a:off x="401638" y="1192213"/>
          <a:ext cx="11371262" cy="505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711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28283D-33BA-8392-5943-F60BEABD2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400" dirty="0">
                <a:latin typeface="Yu Gothic" charset="-128"/>
                <a:ea typeface="Yu Gothic" charset="-128"/>
                <a:cs typeface="Yu Gothic" charset="-128"/>
              </a:rPr>
              <a:t>ART</a:t>
            </a:r>
            <a:r>
              <a:rPr lang="ja-JP" altLang="en-US" sz="4400">
                <a:latin typeface="Yu Gothic" charset="-128"/>
                <a:ea typeface="Yu Gothic" charset="-128"/>
                <a:cs typeface="Yu Gothic" charset="-128"/>
              </a:rPr>
              <a:t>妊娠率・生産率・流産率　</a:t>
            </a:r>
            <a:r>
              <a:rPr lang="en-US" altLang="ja-JP" sz="4400" dirty="0">
                <a:latin typeface="Yu Gothic" charset="-128"/>
                <a:ea typeface="Yu Gothic" charset="-128"/>
                <a:cs typeface="Yu Gothic" charset="-128"/>
              </a:rPr>
              <a:t>2021</a:t>
            </a:r>
            <a:endParaRPr kumimoji="1" lang="ja-JP" altLang="en-US"/>
          </a:p>
        </p:txBody>
      </p:sp>
      <p:graphicFrame>
        <p:nvGraphicFramePr>
          <p:cNvPr id="5" name="コンテンツ プレースホルダー 4">
            <a:extLst>
              <a:ext uri="{FF2B5EF4-FFF2-40B4-BE49-F238E27FC236}">
                <a16:creationId xmlns:a16="http://schemas.microsoft.com/office/drawing/2014/main" id="{971ABD90-CD74-0B49-94D8-C2482F1F66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611539"/>
              </p:ext>
            </p:extLst>
          </p:nvPr>
        </p:nvGraphicFramePr>
        <p:xfrm>
          <a:off x="401638" y="1192213"/>
          <a:ext cx="11371262" cy="505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4668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81206" y="187089"/>
            <a:ext cx="8229600" cy="629488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>
                <a:latin typeface="Yu Gothic" charset="-128"/>
                <a:ea typeface="Yu Gothic" charset="-128"/>
                <a:cs typeface="Yu Gothic" charset="-128"/>
              </a:rPr>
              <a:t>2021</a:t>
            </a:r>
            <a:endParaRPr kumimoji="1" lang="ja-JP" altLang="en-US" dirty="0">
              <a:latin typeface="Yu Gothic" charset="-128"/>
              <a:ea typeface="Yu Gothic" charset="-128"/>
              <a:cs typeface="Yu Gothic" charset="-128"/>
            </a:endParaRP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ADC071BE-041B-C192-8355-CC8DE1001E56}"/>
              </a:ext>
            </a:extLst>
          </p:cNvPr>
          <p:cNvGraphicFramePr>
            <a:graphicFrameLocks noGrp="1"/>
          </p:cNvGraphicFramePr>
          <p:nvPr/>
        </p:nvGraphicFramePr>
        <p:xfrm>
          <a:off x="2066925" y="900113"/>
          <a:ext cx="8060835" cy="50577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7389">
                  <a:extLst>
                    <a:ext uri="{9D8B030D-6E8A-4147-A177-3AD203B41FA5}">
                      <a16:colId xmlns:a16="http://schemas.microsoft.com/office/drawing/2014/main" val="1253267883"/>
                    </a:ext>
                  </a:extLst>
                </a:gridCol>
                <a:gridCol w="537389">
                  <a:extLst>
                    <a:ext uri="{9D8B030D-6E8A-4147-A177-3AD203B41FA5}">
                      <a16:colId xmlns:a16="http://schemas.microsoft.com/office/drawing/2014/main" val="2283635089"/>
                    </a:ext>
                  </a:extLst>
                </a:gridCol>
                <a:gridCol w="537389">
                  <a:extLst>
                    <a:ext uri="{9D8B030D-6E8A-4147-A177-3AD203B41FA5}">
                      <a16:colId xmlns:a16="http://schemas.microsoft.com/office/drawing/2014/main" val="2831053528"/>
                    </a:ext>
                  </a:extLst>
                </a:gridCol>
                <a:gridCol w="537389">
                  <a:extLst>
                    <a:ext uri="{9D8B030D-6E8A-4147-A177-3AD203B41FA5}">
                      <a16:colId xmlns:a16="http://schemas.microsoft.com/office/drawing/2014/main" val="3367103176"/>
                    </a:ext>
                  </a:extLst>
                </a:gridCol>
                <a:gridCol w="537389">
                  <a:extLst>
                    <a:ext uri="{9D8B030D-6E8A-4147-A177-3AD203B41FA5}">
                      <a16:colId xmlns:a16="http://schemas.microsoft.com/office/drawing/2014/main" val="1671776935"/>
                    </a:ext>
                  </a:extLst>
                </a:gridCol>
                <a:gridCol w="537389">
                  <a:extLst>
                    <a:ext uri="{9D8B030D-6E8A-4147-A177-3AD203B41FA5}">
                      <a16:colId xmlns:a16="http://schemas.microsoft.com/office/drawing/2014/main" val="2261625298"/>
                    </a:ext>
                  </a:extLst>
                </a:gridCol>
                <a:gridCol w="537389">
                  <a:extLst>
                    <a:ext uri="{9D8B030D-6E8A-4147-A177-3AD203B41FA5}">
                      <a16:colId xmlns:a16="http://schemas.microsoft.com/office/drawing/2014/main" val="1366553527"/>
                    </a:ext>
                  </a:extLst>
                </a:gridCol>
                <a:gridCol w="537389">
                  <a:extLst>
                    <a:ext uri="{9D8B030D-6E8A-4147-A177-3AD203B41FA5}">
                      <a16:colId xmlns:a16="http://schemas.microsoft.com/office/drawing/2014/main" val="217286198"/>
                    </a:ext>
                  </a:extLst>
                </a:gridCol>
                <a:gridCol w="537389">
                  <a:extLst>
                    <a:ext uri="{9D8B030D-6E8A-4147-A177-3AD203B41FA5}">
                      <a16:colId xmlns:a16="http://schemas.microsoft.com/office/drawing/2014/main" val="681484365"/>
                    </a:ext>
                  </a:extLst>
                </a:gridCol>
                <a:gridCol w="537389">
                  <a:extLst>
                    <a:ext uri="{9D8B030D-6E8A-4147-A177-3AD203B41FA5}">
                      <a16:colId xmlns:a16="http://schemas.microsoft.com/office/drawing/2014/main" val="2362918343"/>
                    </a:ext>
                  </a:extLst>
                </a:gridCol>
                <a:gridCol w="537389">
                  <a:extLst>
                    <a:ext uri="{9D8B030D-6E8A-4147-A177-3AD203B41FA5}">
                      <a16:colId xmlns:a16="http://schemas.microsoft.com/office/drawing/2014/main" val="3550808314"/>
                    </a:ext>
                  </a:extLst>
                </a:gridCol>
                <a:gridCol w="537389">
                  <a:extLst>
                    <a:ext uri="{9D8B030D-6E8A-4147-A177-3AD203B41FA5}">
                      <a16:colId xmlns:a16="http://schemas.microsoft.com/office/drawing/2014/main" val="777298941"/>
                    </a:ext>
                  </a:extLst>
                </a:gridCol>
                <a:gridCol w="537389">
                  <a:extLst>
                    <a:ext uri="{9D8B030D-6E8A-4147-A177-3AD203B41FA5}">
                      <a16:colId xmlns:a16="http://schemas.microsoft.com/office/drawing/2014/main" val="3847558126"/>
                    </a:ext>
                  </a:extLst>
                </a:gridCol>
                <a:gridCol w="537389">
                  <a:extLst>
                    <a:ext uri="{9D8B030D-6E8A-4147-A177-3AD203B41FA5}">
                      <a16:colId xmlns:a16="http://schemas.microsoft.com/office/drawing/2014/main" val="3583899098"/>
                    </a:ext>
                  </a:extLst>
                </a:gridCol>
                <a:gridCol w="537389">
                  <a:extLst>
                    <a:ext uri="{9D8B030D-6E8A-4147-A177-3AD203B41FA5}">
                      <a16:colId xmlns:a16="http://schemas.microsoft.com/office/drawing/2014/main" val="3084361671"/>
                    </a:ext>
                  </a:extLst>
                </a:gridCol>
              </a:tblGrid>
              <a:tr h="150153">
                <a:tc>
                  <a:txBody>
                    <a:bodyPr/>
                    <a:lstStyle/>
                    <a:p>
                      <a:pPr algn="l" fontAlgn="b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700" u="none" strike="noStrike">
                          <a:effectLst/>
                        </a:rPr>
                        <a:t>　</a:t>
                      </a:r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700" u="none" strike="noStrike">
                          <a:effectLst/>
                        </a:rPr>
                        <a:t>　</a:t>
                      </a:r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700" u="none" strike="noStrike">
                          <a:effectLst/>
                        </a:rPr>
                        <a:t>　</a:t>
                      </a:r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ja-JP" altLang="en-US" sz="700" u="none" strike="noStrike">
                          <a:effectLst/>
                        </a:rPr>
                        <a:t>全凍結周期をのぞく</a:t>
                      </a:r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31265264"/>
                  </a:ext>
                </a:extLst>
              </a:tr>
              <a:tr h="355625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年齢別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u="none" strike="noStrike">
                          <a:effectLst/>
                        </a:rPr>
                        <a:t>総治療周期数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u="none" strike="noStrike">
                          <a:effectLst/>
                        </a:rPr>
                        <a:t>総治療周期数（全凍結周期をのぞく）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u="none" strike="noStrike">
                          <a:effectLst/>
                        </a:rPr>
                        <a:t>移植周期数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u="none" strike="noStrike">
                          <a:effectLst/>
                        </a:rPr>
                        <a:t>妊娠周期数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u="none" strike="noStrike">
                          <a:effectLst/>
                        </a:rPr>
                        <a:t>多胎数</a:t>
                      </a:r>
                      <a:br>
                        <a:rPr lang="ja-JP" altLang="en-US" sz="600" u="none" strike="noStrike">
                          <a:effectLst/>
                        </a:rPr>
                      </a:br>
                      <a:r>
                        <a:rPr lang="ja-JP" altLang="en-US" sz="600" u="none" strike="noStrike">
                          <a:effectLst/>
                        </a:rPr>
                        <a:t>（胎嚢確認時）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u="none" strike="noStrike">
                          <a:effectLst/>
                        </a:rPr>
                        <a:t>流産数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u="none" strike="noStrike">
                          <a:effectLst/>
                        </a:rPr>
                        <a:t>生産周期数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妊娠率</a:t>
                      </a:r>
                      <a:r>
                        <a:rPr lang="en-US" altLang="ja-JP" sz="600" u="none" strike="noStrike">
                          <a:effectLst/>
                        </a:rPr>
                        <a:t>/</a:t>
                      </a:r>
                      <a:r>
                        <a:rPr lang="ja-JP" altLang="en-US" sz="600" u="none" strike="noStrike">
                          <a:effectLst/>
                        </a:rPr>
                        <a:t>総</a:t>
                      </a:r>
                      <a:r>
                        <a:rPr lang="en" sz="600" u="none" strike="noStrike">
                          <a:effectLst/>
                        </a:rPr>
                        <a:t>ET</a:t>
                      </a:r>
                      <a:endParaRPr lang="en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妊娠率</a:t>
                      </a:r>
                      <a:r>
                        <a:rPr lang="en-US" altLang="ja-JP" sz="600" u="none" strike="noStrike">
                          <a:effectLst/>
                        </a:rPr>
                        <a:t>/</a:t>
                      </a:r>
                      <a:r>
                        <a:rPr lang="ja-JP" altLang="en-US" sz="600" u="none" strike="noStrike">
                          <a:effectLst/>
                        </a:rPr>
                        <a:t>総治療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生産率</a:t>
                      </a:r>
                      <a:r>
                        <a:rPr lang="en-US" altLang="ja-JP" sz="600" u="none" strike="noStrike">
                          <a:effectLst/>
                        </a:rPr>
                        <a:t>/</a:t>
                      </a:r>
                      <a:r>
                        <a:rPr lang="ja-JP" altLang="en-US" sz="600" u="none" strike="noStrike">
                          <a:effectLst/>
                        </a:rPr>
                        <a:t>総治療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妊娠率</a:t>
                      </a:r>
                      <a:r>
                        <a:rPr lang="en-US" altLang="ja-JP" sz="600" u="none" strike="noStrike">
                          <a:effectLst/>
                        </a:rPr>
                        <a:t>/</a:t>
                      </a:r>
                      <a:r>
                        <a:rPr lang="ja-JP" altLang="en-US" sz="600" u="none" strike="noStrike">
                          <a:effectLst/>
                        </a:rPr>
                        <a:t>総治療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生産率</a:t>
                      </a:r>
                      <a:r>
                        <a:rPr lang="en-US" altLang="ja-JP" sz="600" u="none" strike="noStrike">
                          <a:effectLst/>
                        </a:rPr>
                        <a:t>/</a:t>
                      </a:r>
                      <a:r>
                        <a:rPr lang="ja-JP" altLang="en-US" sz="600" u="none" strike="noStrike">
                          <a:effectLst/>
                        </a:rPr>
                        <a:t>総治療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流産率</a:t>
                      </a:r>
                      <a:r>
                        <a:rPr lang="en-US" altLang="ja-JP" sz="600" u="none" strike="noStrike">
                          <a:effectLst/>
                        </a:rPr>
                        <a:t>/</a:t>
                      </a:r>
                      <a:r>
                        <a:rPr lang="ja-JP" altLang="en-US" sz="600" u="none" strike="noStrike">
                          <a:effectLst/>
                        </a:rPr>
                        <a:t>総妊娠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多胎率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33679619"/>
                  </a:ext>
                </a:extLst>
              </a:tr>
              <a:tr h="142250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600" u="none" strike="noStrike">
                          <a:effectLst/>
                        </a:rPr>
                        <a:t>20</a:t>
                      </a:r>
                      <a:r>
                        <a:rPr lang="ja-JP" altLang="en-US" sz="600" u="none" strike="noStrike">
                          <a:effectLst/>
                        </a:rPr>
                        <a:t>歳以下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90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25.0%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3.3%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2.2%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9.1%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6.1%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33.3%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0.00%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90916345"/>
                  </a:ext>
                </a:extLst>
              </a:tr>
              <a:tr h="14225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u="none" strike="noStrike">
                          <a:effectLst/>
                        </a:rPr>
                        <a:t>24</a:t>
                      </a:r>
                      <a:endParaRPr lang="en-US" altLang="ja-JP" sz="7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50.0%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16.7%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7.4%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37.5%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16.7%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44.4%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0.00%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72624578"/>
                  </a:ext>
                </a:extLst>
              </a:tr>
              <a:tr h="14225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105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18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47.9%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21.9%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17.1%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35.9%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28.1%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13.0%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0.00%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60557754"/>
                  </a:ext>
                </a:extLst>
              </a:tr>
              <a:tr h="14225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240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159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128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49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46.1%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24.6%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20.4%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37.1%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30.8%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13.6%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1.75%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70437223"/>
                  </a:ext>
                </a:extLst>
              </a:tr>
              <a:tr h="14225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611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395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322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158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123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49.1%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25.9%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20.1%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40.0%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31.1%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17.7%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3.18%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16049287"/>
                  </a:ext>
                </a:extLst>
              </a:tr>
              <a:tr h="14225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1,083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723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598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312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16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231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52.2%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28.8%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21.3%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43.2%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32.0%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20.2%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5.26%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93709362"/>
                  </a:ext>
                </a:extLst>
              </a:tr>
              <a:tr h="14225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2,348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1,548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1,318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625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27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99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509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47.4%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26.6%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21.7%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40.4%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32.9%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15.8%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4.38%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97561659"/>
                  </a:ext>
                </a:extLst>
              </a:tr>
              <a:tr h="14225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4,291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2,947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2,411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1,159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26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172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951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48.1%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27.0%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22.2%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39.3%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32.3%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14.8%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2.29%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41658228"/>
                  </a:ext>
                </a:extLst>
              </a:tr>
              <a:tr h="14225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6,986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4,813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4,090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1,951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57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334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1,541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47.7%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27.9%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22.1%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40.5%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32.0%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17.1%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2.97%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49089193"/>
                  </a:ext>
                </a:extLst>
              </a:tr>
              <a:tr h="14225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10,333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7,255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6,084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3,001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79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488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2,437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49.3%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29.0%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23.6%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41.4%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33.6%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16.3%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2.66%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65193491"/>
                  </a:ext>
                </a:extLst>
              </a:tr>
              <a:tr h="14225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14,294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10,116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8,539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4,145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119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653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3,361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48.5%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29.0%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23.5%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41.0%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33.2%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15.8%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2.91%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2927888"/>
                  </a:ext>
                </a:extLst>
              </a:tr>
              <a:tr h="14225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17,057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12,370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10,424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4,917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159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794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3,983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47.2%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28.8%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23.4%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39.7%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32.2%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16.1%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3.28%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72838877"/>
                  </a:ext>
                </a:extLst>
              </a:tr>
              <a:tr h="14225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20,202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14,588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12,273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5,751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182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1,030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4,543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46.9%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28.5%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22.5%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39.4%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31.1%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17.9%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3.21%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18838461"/>
                  </a:ext>
                </a:extLst>
              </a:tr>
              <a:tr h="14225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22,986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16,822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14,121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6,368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189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1,171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4,990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45.1%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27.7%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21.7%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37.9%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29.7%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18.4%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3.01%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72844459"/>
                  </a:ext>
                </a:extLst>
              </a:tr>
              <a:tr h="14225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26,983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19,738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16,372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7,184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191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1,422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5,530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43.9%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26.6%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20.5%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36.4%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28.0%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19.8%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2.70%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96845007"/>
                  </a:ext>
                </a:extLst>
              </a:tr>
              <a:tr h="14225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29,751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21,960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18,178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7,925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250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1,568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6,104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43.6%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26.6%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20.5%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36.1%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27.8%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19.8%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3.20%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45092252"/>
                  </a:ext>
                </a:extLst>
              </a:tr>
              <a:tr h="14225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32,326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23,810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19,383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8,046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274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1,745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6,055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41.5%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24.9%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18.7%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33.8%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25.4%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21.7%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3.45%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0561175"/>
                  </a:ext>
                </a:extLst>
              </a:tr>
              <a:tr h="14225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34,011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25,190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20,004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7,836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259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1,822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5,747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39.2%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23.0%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16.9%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31.1%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22.8%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23.3%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3.36%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65838290"/>
                  </a:ext>
                </a:extLst>
              </a:tr>
              <a:tr h="14225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35,988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26,647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20,924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7,670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223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2,011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5,412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36.7%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21.3%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15.0%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28.8%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20.3%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26.2%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2.95%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00504003"/>
                  </a:ext>
                </a:extLst>
              </a:tr>
              <a:tr h="14225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39,631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29,264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21,988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7,457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219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2,158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5,066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33.9%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18.8%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12.8%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25.5%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17.3%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28.9%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2.99%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54555090"/>
                  </a:ext>
                </a:extLst>
              </a:tr>
              <a:tr h="14225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39,376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29,330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21,281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6,341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202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2,040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4,106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29.8%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16.1%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10.4%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21.6%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14.0%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32.2%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3.24%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64870299"/>
                  </a:ext>
                </a:extLst>
              </a:tr>
              <a:tr h="14225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38,403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28,446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19,302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5,167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153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1,924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3,067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26.8%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13.5%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8.0%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18.2%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10.8%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37.2%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3.01%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84040615"/>
                  </a:ext>
                </a:extLst>
              </a:tr>
              <a:tr h="14225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38,130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28,283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17,816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3,780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86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1,620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2,045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21.2%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9.9%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5.4%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13.4%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7.2%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42.9%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2.32%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21463236"/>
                  </a:ext>
                </a:extLst>
              </a:tr>
              <a:tr h="14225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29,547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22,400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13,482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2,359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71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1,132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1,155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17.5%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8.0%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3.9%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10.5%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5.2%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48.0%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3.07%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9915263"/>
                  </a:ext>
                </a:extLst>
              </a:tr>
              <a:tr h="14225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20,850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15,995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8,517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1,076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28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550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492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12.6%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5.2%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2.4%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6.7%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3.1%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51.1%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2.65%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86404448"/>
                  </a:ext>
                </a:extLst>
              </a:tr>
              <a:tr h="14225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13,999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10,991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5,160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483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13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275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192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9.4%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3.5%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1.4%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4.4%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1.7%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56.9%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2.74%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09615199"/>
                  </a:ext>
                </a:extLst>
              </a:tr>
              <a:tr h="14225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8,490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6,818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3,086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222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142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69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7.2%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2.6%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0.8%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3.3%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1.0%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64.0%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1.86%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53857384"/>
                  </a:ext>
                </a:extLst>
              </a:tr>
              <a:tr h="14225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5,012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4,160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1,697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31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4.4%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1.5%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0.6%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1.8%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0.7%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52.7%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0.00%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49831925"/>
                  </a:ext>
                </a:extLst>
              </a:tr>
              <a:tr h="14225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2,466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2,061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782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3.3%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1.1%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0.2%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1.3%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0.3%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65.4%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4.00%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83602911"/>
                  </a:ext>
                </a:extLst>
              </a:tr>
              <a:tr h="14225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1,428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1,224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432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4.6%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1.4%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0.3%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1.6%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0.3%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80.0%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0.00%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97747955"/>
                  </a:ext>
                </a:extLst>
              </a:tr>
              <a:tr h="142250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600" u="none" strike="noStrike">
                          <a:effectLst/>
                        </a:rPr>
                        <a:t>50</a:t>
                      </a:r>
                      <a:r>
                        <a:rPr lang="ja-JP" altLang="en-US" sz="600" u="none" strike="noStrike">
                          <a:effectLst/>
                        </a:rPr>
                        <a:t>歳以上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1,069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958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380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10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4.5%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1.6%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0.9%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1.8%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1.0%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41.2%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0.00%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70203961"/>
                  </a:ext>
                </a:extLst>
              </a:tr>
              <a:tr h="14225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合計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498,140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369,132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269,170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94,164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2,834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23,336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67,833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35.0%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18.9%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13.6%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25.5%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18.4%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24.8%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 dirty="0">
                          <a:effectLst/>
                        </a:rPr>
                        <a:t>3.06%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97561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1241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FAA924-CEA9-FE9D-3601-0C875972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400">
                <a:latin typeface="Yu Gothic" charset="-128"/>
                <a:ea typeface="Yu Gothic" charset="-128"/>
                <a:cs typeface="Yu Gothic" charset="-128"/>
              </a:rPr>
              <a:t>年別　妊娠率・生産率・多胎率</a:t>
            </a:r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8138649-7786-43D2-B142-62A5ED20C141}"/>
              </a:ext>
            </a:extLst>
          </p:cNvPr>
          <p:cNvSpPr txBox="1"/>
          <p:nvPr/>
        </p:nvSpPr>
        <p:spPr>
          <a:xfrm>
            <a:off x="6911459" y="6151047"/>
            <a:ext cx="4567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Yu Gothic" charset="-128"/>
                <a:ea typeface="Yu Gothic" charset="-128"/>
                <a:cs typeface="Yu Gothic" charset="-128"/>
              </a:rPr>
              <a:t>* 2007</a:t>
            </a:r>
            <a:r>
              <a:rPr kumimoji="1" lang="ja-JP" altLang="en-US" dirty="0">
                <a:latin typeface="Yu Gothic" charset="-128"/>
                <a:ea typeface="Yu Gothic" charset="-128"/>
                <a:cs typeface="Yu Gothic" charset="-128"/>
              </a:rPr>
              <a:t>年以降は全胚凍結周期を除いて表示</a:t>
            </a:r>
          </a:p>
        </p:txBody>
      </p:sp>
      <p:graphicFrame>
        <p:nvGraphicFramePr>
          <p:cNvPr id="7" name="コンテンツ プレースホルダー 6">
            <a:extLst>
              <a:ext uri="{FF2B5EF4-FFF2-40B4-BE49-F238E27FC236}">
                <a16:creationId xmlns:a16="http://schemas.microsoft.com/office/drawing/2014/main" id="{C5513D41-8A38-4073-89D9-C66CAD736AE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1638" y="1192213"/>
          <a:ext cx="11371262" cy="505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9685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5415</TotalTime>
  <Words>17954</Words>
  <Application>Microsoft Macintosh PowerPoint</Application>
  <PresentationFormat>ワイド画面</PresentationFormat>
  <Paragraphs>16958</Paragraphs>
  <Slides>34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34</vt:i4>
      </vt:variant>
    </vt:vector>
  </HeadingPairs>
  <TitlesOfParts>
    <vt:vector size="43" baseType="lpstr">
      <vt:lpstr>ＭＳ Ｐゴシック</vt:lpstr>
      <vt:lpstr>Yu Gothic</vt:lpstr>
      <vt:lpstr>Yu Gothic</vt:lpstr>
      <vt:lpstr>游ゴシック Light</vt:lpstr>
      <vt:lpstr>Arial</vt:lpstr>
      <vt:lpstr>Calibri</vt:lpstr>
      <vt:lpstr>Times New Roman</vt:lpstr>
      <vt:lpstr>Office テーマ</vt:lpstr>
      <vt:lpstr>デザインの設定</vt:lpstr>
      <vt:lpstr>2021年 体外受精・胚移植等の臨床実施成績</vt:lpstr>
      <vt:lpstr>年別　治療周期数</vt:lpstr>
      <vt:lpstr>年別　出生児数</vt:lpstr>
      <vt:lpstr>年別　周期数</vt:lpstr>
      <vt:lpstr>ART治療周期数　2021</vt:lpstr>
      <vt:lpstr>ART妊娠率・生産率・流産率　2021</vt:lpstr>
      <vt:lpstr>ART妊娠率・生産率・流産率　2021</vt:lpstr>
      <vt:lpstr>2021</vt:lpstr>
      <vt:lpstr>年別　妊娠率・生産率・多胎率</vt:lpstr>
      <vt:lpstr>年別　妊娠率・生産率・多胎率</vt:lpstr>
      <vt:lpstr>移植ステージ別・年齢別 移植あたり妊娠率　2021</vt:lpstr>
      <vt:lpstr>移植ステージ別・年齢別 移植あたり妊娠率　2021</vt:lpstr>
      <vt:lpstr>移植ステージ別・年齢別 移植･妊娠数　2021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2017</vt:lpstr>
      <vt:lpstr>2018</vt:lpstr>
      <vt:lpstr>2019</vt:lpstr>
      <vt:lpstr>2020</vt:lpstr>
      <vt:lpstr>2021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治療総数　2007</dc:title>
  <dc:creator>桑原 章</dc:creator>
  <cp:lastModifiedBy>akira kuwahara</cp:lastModifiedBy>
  <cp:revision>161</cp:revision>
  <cp:lastPrinted>2020-09-30T10:51:32Z</cp:lastPrinted>
  <dcterms:created xsi:type="dcterms:W3CDTF">2009-10-01T02:10:17Z</dcterms:created>
  <dcterms:modified xsi:type="dcterms:W3CDTF">2023-09-26T22:13:15Z</dcterms:modified>
</cp:coreProperties>
</file>