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406" r:id="rId3"/>
    <p:sldId id="413" r:id="rId4"/>
    <p:sldId id="414" r:id="rId5"/>
    <p:sldId id="399" r:id="rId6"/>
    <p:sldId id="415" r:id="rId7"/>
    <p:sldId id="416" r:id="rId8"/>
    <p:sldId id="417" r:id="rId9"/>
    <p:sldId id="387" r:id="rId10"/>
    <p:sldId id="418" r:id="rId11"/>
    <p:sldId id="358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01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428" r:id="rId32"/>
    <p:sldId id="429" r:id="rId33"/>
    <p:sldId id="430" r:id="rId34"/>
    <p:sldId id="431" r:id="rId35"/>
    <p:sldId id="404" r:id="rId36"/>
    <p:sldId id="402" r:id="rId37"/>
    <p:sldId id="403" r:id="rId38"/>
    <p:sldId id="405" r:id="rId39"/>
  </p:sldIdLst>
  <p:sldSz cx="12192000" cy="6858000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16"/>
    <p:restoredTop sz="97345"/>
  </p:normalViewPr>
  <p:slideViewPr>
    <p:cSldViewPr snapToGrid="0" snapToObjects="1">
      <p:cViewPr varScale="1">
        <p:scale>
          <a:sx n="178" d="100"/>
          <a:sy n="178" d="100"/>
        </p:scale>
        <p:origin x="16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&#26705;&#21407;&#12288;&#20316;&#26989;&#29992;/2020&#24180;&#12288;&#12463;&#12441;&#12521;&#12501;&#12398;&#20803;(2007-2019&#65289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1/Dropbox/2018-2020%20JSOG-ART/2020%20JSOG-ART/&#26705;&#21407;&#20316;&#26989;&#29992;/2020&#24180;&#12288;&#12463;&#12441;&#12521;&#12501;&#12398;&#20803;(2007-2020&#65289;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2018-2020%20JSOG-ART/2020%20JSOG-ART/&#26705;&#21407;&#20316;&#26989;&#29992;/&#24180;&#40802;&#21029;&#21050;&#28608;&#27861;&#21029;&#12288;202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2018-2020%20JSOG-ART/2020%20JSOG-ART/&#26705;&#21407;&#20316;&#26989;&#29992;/&#24180;&#40802;&#21029;&#21050;&#28608;&#27861;&#21029;&#12288;202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2018-2020%20JSOG-ART/2020%20JSOG-ART/&#26705;&#21407;&#20316;&#26989;&#29992;/&#24180;&#40802;&#21029;&#21050;&#28608;&#27861;&#21029;&#12288;20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2018-2020%20JSOG-ART/2020%20JSOG-ART/&#26705;&#21407;&#20316;&#26989;&#29992;/&#24180;&#40802;&#21029;&#21050;&#28608;&#27861;&#21029;&#12288;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2018-2020%20JSOG-ART/2020%20JSOG-ART/&#26705;&#21407;&#20316;&#26989;&#29992;/2020&#24180;&#12288;&#12463;&#12441;&#12521;&#12501;&#12398;&#20803;(2007-2019&#6528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1/Dropbox/2018-2020%20JSOG-ART/2020%20JSOG-ART/&#26705;&#21407;&#20316;&#26989;&#29992;/2020&#24180;&#12288;&#12463;&#12441;&#12521;&#12501;&#12398;&#20803;(2007-2019&#65289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&#26705;&#21407;&#12288;&#20316;&#26989;&#29992;/2020&#24180;&#12288;&#12463;&#12441;&#12521;&#12501;&#12398;&#20803;(2007-2019&#6528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1/Dropbox/2018-2020%20JSOG-ART/2020%20JSOG-ART/&#26705;&#21407;&#20316;&#26989;&#29992;/2020&#24180;&#12288;&#12463;&#12441;&#12521;&#12501;&#12398;&#20803;(2007-2019&#65289;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1/Dropbox/&#26705;&#21407;&#12288;&#20316;&#26989;&#29992;/2020&#24180;&#12288;&#12463;&#12441;&#12521;&#12501;&#12398;&#20803;(2007-2019&#65289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1/Dropbox/2018-2020%20JSOG-ART/2020%20JSOG-ART/&#26705;&#21407;&#20316;&#26989;&#29992;/2020&#24180;&#12288;&#12463;&#12441;&#12521;&#12501;&#12398;&#20803;(2007-2020&#65289;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1/Dropbox/2018-2020%20JSOG-ART/2020%20JSOG-ART/&#26705;&#21407;&#20316;&#26989;&#29992;/2020&#24180;&#12288;&#12463;&#12441;&#12521;&#12501;&#12398;&#20803;(2007-2020&#65289;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1/Dropbox/2018-2020%20JSOG-ART/2020%20JSOG-ART/&#26705;&#21407;&#20316;&#26989;&#29992;/2020&#24180;&#12288;&#12463;&#12441;&#12521;&#12501;&#12398;&#20803;(2007-2020&#65289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85536336646"/>
          <c:y val="3.4482758620689599E-2"/>
          <c:w val="0.86255437588743999"/>
          <c:h val="0.83224482549760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'年別　周期数・数字'!$AC$42</c:f>
              <c:strCache>
                <c:ptCount val="1"/>
                <c:pt idx="0">
                  <c:v>IVF周期</c:v>
                </c:pt>
              </c:strCache>
            </c:strRef>
          </c:tx>
          <c:invertIfNegative val="0"/>
          <c:cat>
            <c:numRef>
              <c:f>'年別　周期数・数字'!$AB$58:$AB$78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'年別　周期数・数字'!$AC$58:$AC$78</c:f>
              <c:numCache>
                <c:formatCode>#,##0_);[Red]\(#,##0\)</c:formatCode>
                <c:ptCount val="21"/>
                <c:pt idx="0">
                  <c:v>31334</c:v>
                </c:pt>
                <c:pt idx="1">
                  <c:v>32676</c:v>
                </c:pt>
                <c:pt idx="2">
                  <c:v>34953</c:v>
                </c:pt>
                <c:pt idx="3">
                  <c:v>38575</c:v>
                </c:pt>
                <c:pt idx="4">
                  <c:v>41619</c:v>
                </c:pt>
                <c:pt idx="5">
                  <c:v>42822</c:v>
                </c:pt>
                <c:pt idx="6">
                  <c:v>44778</c:v>
                </c:pt>
                <c:pt idx="7">
                  <c:v>53873</c:v>
                </c:pt>
                <c:pt idx="8">
                  <c:v>59148</c:v>
                </c:pt>
                <c:pt idx="9">
                  <c:v>63083</c:v>
                </c:pt>
                <c:pt idx="10">
                  <c:v>67714</c:v>
                </c:pt>
                <c:pt idx="11">
                  <c:v>71422</c:v>
                </c:pt>
                <c:pt idx="12">
                  <c:v>82108</c:v>
                </c:pt>
                <c:pt idx="13">
                  <c:v>89950</c:v>
                </c:pt>
                <c:pt idx="14">
                  <c:v>92269</c:v>
                </c:pt>
                <c:pt idx="15">
                  <c:v>93614</c:v>
                </c:pt>
                <c:pt idx="16">
                  <c:v>94566</c:v>
                </c:pt>
                <c:pt idx="17">
                  <c:v>91516</c:v>
                </c:pt>
                <c:pt idx="18">
                  <c:v>92552</c:v>
                </c:pt>
                <c:pt idx="19">
                  <c:v>88074</c:v>
                </c:pt>
                <c:pt idx="20">
                  <c:v>82883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A-A34C-8E4E-AC718FB1874C}"/>
            </c:ext>
          </c:extLst>
        </c:ser>
        <c:ser>
          <c:idx val="1"/>
          <c:order val="1"/>
          <c:tx>
            <c:strRef>
              <c:f>'年別　周期数・数字'!$AD$42</c:f>
              <c:strCache>
                <c:ptCount val="1"/>
                <c:pt idx="0">
                  <c:v>ICSI周期</c:v>
                </c:pt>
              </c:strCache>
            </c:strRef>
          </c:tx>
          <c:invertIfNegative val="0"/>
          <c:cat>
            <c:numRef>
              <c:f>'年別　周期数・数字'!$AB$58:$AB$78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'年別　周期数・数字'!$AD$58:$AD$78</c:f>
              <c:numCache>
                <c:formatCode>#,##0_);[Red]\(#,##0\)</c:formatCode>
                <c:ptCount val="21"/>
                <c:pt idx="0">
                  <c:v>26712</c:v>
                </c:pt>
                <c:pt idx="1">
                  <c:v>30369</c:v>
                </c:pt>
                <c:pt idx="2">
                  <c:v>34824</c:v>
                </c:pt>
                <c:pt idx="3">
                  <c:v>38871</c:v>
                </c:pt>
                <c:pt idx="4">
                  <c:v>44698</c:v>
                </c:pt>
                <c:pt idx="5">
                  <c:v>47579</c:v>
                </c:pt>
                <c:pt idx="6">
                  <c:v>52539</c:v>
                </c:pt>
                <c:pt idx="7">
                  <c:v>61813</c:v>
                </c:pt>
                <c:pt idx="8">
                  <c:v>71350</c:v>
                </c:pt>
                <c:pt idx="9">
                  <c:v>76790</c:v>
                </c:pt>
                <c:pt idx="10">
                  <c:v>90677</c:v>
                </c:pt>
                <c:pt idx="11">
                  <c:v>102473</c:v>
                </c:pt>
                <c:pt idx="12">
                  <c:v>125229</c:v>
                </c:pt>
                <c:pt idx="13">
                  <c:v>134871</c:v>
                </c:pt>
                <c:pt idx="14">
                  <c:v>144247</c:v>
                </c:pt>
                <c:pt idx="15">
                  <c:v>155797</c:v>
                </c:pt>
                <c:pt idx="16">
                  <c:v>161262</c:v>
                </c:pt>
                <c:pt idx="17">
                  <c:v>157709</c:v>
                </c:pt>
                <c:pt idx="18">
                  <c:v>158859</c:v>
                </c:pt>
                <c:pt idx="19">
                  <c:v>154824</c:v>
                </c:pt>
                <c:pt idx="20">
                  <c:v>151732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A-A34C-8E4E-AC718FB1874C}"/>
            </c:ext>
          </c:extLst>
        </c:ser>
        <c:ser>
          <c:idx val="2"/>
          <c:order val="2"/>
          <c:tx>
            <c:strRef>
              <c:f>'年別　周期数・数字'!$AE$42</c:f>
              <c:strCache>
                <c:ptCount val="1"/>
                <c:pt idx="0">
                  <c:v>FET周期</c:v>
                </c:pt>
              </c:strCache>
            </c:strRef>
          </c:tx>
          <c:invertIfNegative val="0"/>
          <c:cat>
            <c:numRef>
              <c:f>'年別　周期数・数字'!$AB$58:$AB$78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'年別　周期数・数字'!$AE$58:$AE$78</c:f>
              <c:numCache>
                <c:formatCode>#,##0_);[Red]\(#,##0\)</c:formatCode>
                <c:ptCount val="21"/>
                <c:pt idx="0">
                  <c:v>11653</c:v>
                </c:pt>
                <c:pt idx="1">
                  <c:v>13034</c:v>
                </c:pt>
                <c:pt idx="2">
                  <c:v>15887</c:v>
                </c:pt>
                <c:pt idx="3">
                  <c:v>24459</c:v>
                </c:pt>
                <c:pt idx="4">
                  <c:v>30287</c:v>
                </c:pt>
                <c:pt idx="5">
                  <c:v>35069</c:v>
                </c:pt>
                <c:pt idx="6">
                  <c:v>42171</c:v>
                </c:pt>
                <c:pt idx="7">
                  <c:v>45478</c:v>
                </c:pt>
                <c:pt idx="8">
                  <c:v>60115</c:v>
                </c:pt>
                <c:pt idx="9">
                  <c:v>73927</c:v>
                </c:pt>
                <c:pt idx="10">
                  <c:v>83770</c:v>
                </c:pt>
                <c:pt idx="11">
                  <c:v>95764</c:v>
                </c:pt>
                <c:pt idx="12">
                  <c:v>119089</c:v>
                </c:pt>
                <c:pt idx="13">
                  <c:v>141335</c:v>
                </c:pt>
                <c:pt idx="14">
                  <c:v>157229</c:v>
                </c:pt>
                <c:pt idx="15">
                  <c:v>174740</c:v>
                </c:pt>
                <c:pt idx="16">
                  <c:v>191962</c:v>
                </c:pt>
                <c:pt idx="17">
                  <c:v>198985</c:v>
                </c:pt>
                <c:pt idx="18">
                  <c:v>203482</c:v>
                </c:pt>
                <c:pt idx="19">
                  <c:v>215203</c:v>
                </c:pt>
                <c:pt idx="20">
                  <c:v>215285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9A-A34C-8E4E-AC718FB18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767488"/>
        <c:axId val="908770032"/>
      </c:barChart>
      <c:catAx>
        <c:axId val="90876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ja-JP" altLang="en-US" sz="1100" b="0"/>
                  <a:t>西暦</a:t>
                </a:r>
                <a:endParaRPr lang="en-US" altLang="ja-JP" sz="11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8770032"/>
        <c:crosses val="autoZero"/>
        <c:auto val="1"/>
        <c:lblAlgn val="ctr"/>
        <c:lblOffset val="100"/>
        <c:noMultiLvlLbl val="0"/>
      </c:catAx>
      <c:valAx>
        <c:axId val="908770032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100" b="0"/>
                </a:pPr>
                <a:r>
                  <a:rPr lang="ja-JP" altLang="en-US" sz="1100" b="0"/>
                  <a:t>症例数</a:t>
                </a:r>
              </a:p>
            </c:rich>
          </c:tx>
          <c:layout>
            <c:manualLayout>
              <c:xMode val="edge"/>
              <c:yMode val="edge"/>
              <c:x val="1.0662191816186899E-3"/>
              <c:y val="0.400936736356231"/>
            </c:manualLayout>
          </c:layout>
          <c:overlay val="0"/>
        </c:title>
        <c:numFmt formatCode="#,##0_);[Red]\(#,##0\)" sourceLinked="1"/>
        <c:majorTickMark val="out"/>
        <c:minorTickMark val="none"/>
        <c:tickLblPos val="nextTo"/>
        <c:crossAx val="90876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619108037331372"/>
          <c:y val="3.726890270461538E-2"/>
          <c:w val="0.55800123728898698"/>
          <c:h val="8.2207668342575299E-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85562552335881E-2"/>
          <c:y val="8.9588377723970894E-2"/>
          <c:w val="0.77729833328965603"/>
          <c:h val="0.82999313645116402"/>
        </c:manualLayout>
      </c:layout>
      <c:lineChart>
        <c:grouping val="standard"/>
        <c:varyColors val="0"/>
        <c:ser>
          <c:idx val="0"/>
          <c:order val="0"/>
          <c:tx>
            <c:strRef>
              <c:f>'2020RawData'!$DT$80</c:f>
              <c:strCache>
                <c:ptCount val="1"/>
                <c:pt idx="0">
                  <c:v>新鮮初期SET</c:v>
                </c:pt>
              </c:strCache>
            </c:strRef>
          </c:tx>
          <c:marker>
            <c:symbol val="circle"/>
            <c:size val="9"/>
          </c:marker>
          <c:cat>
            <c:strRef>
              <c:f>'2020RawData'!$DS$81:$DS$104</c:f>
              <c:strCache>
                <c:ptCount val="2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3">
                  <c:v>合計</c:v>
                </c:pt>
              </c:strCache>
            </c:strRef>
          </c:cat>
          <c:val>
            <c:numRef>
              <c:f>'2020RawData'!$DT$81:$DT$104</c:f>
              <c:numCache>
                <c:formatCode>0%</c:formatCode>
                <c:ptCount val="24"/>
                <c:pt idx="0">
                  <c:v>0.29629629629629628</c:v>
                </c:pt>
                <c:pt idx="1">
                  <c:v>0.36875000000000002</c:v>
                </c:pt>
                <c:pt idx="2">
                  <c:v>0.28464419475655428</c:v>
                </c:pt>
                <c:pt idx="3">
                  <c:v>0.32240437158469948</c:v>
                </c:pt>
                <c:pt idx="4">
                  <c:v>0.31860036832412525</c:v>
                </c:pt>
                <c:pt idx="5">
                  <c:v>0.32561505065123009</c:v>
                </c:pt>
                <c:pt idx="6">
                  <c:v>0.30012610340479196</c:v>
                </c:pt>
                <c:pt idx="7">
                  <c:v>0.28909465020576131</c:v>
                </c:pt>
                <c:pt idx="8">
                  <c:v>0.30709342560553632</c:v>
                </c:pt>
                <c:pt idx="9">
                  <c:v>0.26650755767700873</c:v>
                </c:pt>
                <c:pt idx="10">
                  <c:v>0.25243506493506496</c:v>
                </c:pt>
                <c:pt idx="11">
                  <c:v>0.24508320726172467</c:v>
                </c:pt>
                <c:pt idx="12">
                  <c:v>0.22645578720345075</c:v>
                </c:pt>
                <c:pt idx="13">
                  <c:v>0.18098720292504569</c:v>
                </c:pt>
                <c:pt idx="14">
                  <c:v>0.14024787997390736</c:v>
                </c:pt>
                <c:pt idx="15">
                  <c:v>0.12792906903103229</c:v>
                </c:pt>
                <c:pt idx="16">
                  <c:v>9.107922645040549E-2</c:v>
                </c:pt>
                <c:pt idx="17">
                  <c:v>4.7815333882934873E-2</c:v>
                </c:pt>
                <c:pt idx="18">
                  <c:v>4.2780748663101602E-2</c:v>
                </c:pt>
                <c:pt idx="19">
                  <c:v>3.7552155771905425E-2</c:v>
                </c:pt>
                <c:pt idx="20">
                  <c:v>1.3227513227513227E-2</c:v>
                </c:pt>
                <c:pt idx="21">
                  <c:v>8.658008658008658E-3</c:v>
                </c:pt>
                <c:pt idx="23">
                  <c:v>0.18891452697726938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D0-B448-ACDC-86207DC20C4E}"/>
            </c:ext>
          </c:extLst>
        </c:ser>
        <c:ser>
          <c:idx val="1"/>
          <c:order val="1"/>
          <c:tx>
            <c:strRef>
              <c:f>'2020RawData'!$DU$80</c:f>
              <c:strCache>
                <c:ptCount val="1"/>
                <c:pt idx="0">
                  <c:v>新鮮BlastSET</c:v>
                </c:pt>
              </c:strCache>
            </c:strRef>
          </c:tx>
          <c:marker>
            <c:symbol val="circle"/>
            <c:size val="9"/>
          </c:marker>
          <c:cat>
            <c:strRef>
              <c:f>'2020RawData'!$DS$81:$DS$104</c:f>
              <c:strCache>
                <c:ptCount val="2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3">
                  <c:v>合計</c:v>
                </c:pt>
              </c:strCache>
            </c:strRef>
          </c:cat>
          <c:val>
            <c:numRef>
              <c:f>'2020RawData'!$DU$81:$DU$104</c:f>
              <c:numCache>
                <c:formatCode>0%</c:formatCode>
                <c:ptCount val="24"/>
                <c:pt idx="0">
                  <c:v>0.32258064516129031</c:v>
                </c:pt>
                <c:pt idx="1">
                  <c:v>0.39655172413793105</c:v>
                </c:pt>
                <c:pt idx="2">
                  <c:v>0.37735849056603776</c:v>
                </c:pt>
                <c:pt idx="3">
                  <c:v>0.4065040650406504</c:v>
                </c:pt>
                <c:pt idx="4">
                  <c:v>0.36893203883495146</c:v>
                </c:pt>
                <c:pt idx="5">
                  <c:v>0.33193277310924368</c:v>
                </c:pt>
                <c:pt idx="6">
                  <c:v>0.46923076923076923</c:v>
                </c:pt>
                <c:pt idx="7">
                  <c:v>0.41214057507987223</c:v>
                </c:pt>
                <c:pt idx="8">
                  <c:v>0.40379403794037938</c:v>
                </c:pt>
                <c:pt idx="9">
                  <c:v>0.38541666666666669</c:v>
                </c:pt>
                <c:pt idx="10">
                  <c:v>0.32846715328467152</c:v>
                </c:pt>
                <c:pt idx="11">
                  <c:v>0.34598214285714285</c:v>
                </c:pt>
                <c:pt idx="12">
                  <c:v>0.3089770354906054</c:v>
                </c:pt>
                <c:pt idx="13">
                  <c:v>0.26600000000000001</c:v>
                </c:pt>
                <c:pt idx="14">
                  <c:v>0.22448979591836735</c:v>
                </c:pt>
                <c:pt idx="15">
                  <c:v>0.19574468085106383</c:v>
                </c:pt>
                <c:pt idx="16">
                  <c:v>0.15704387990762125</c:v>
                </c:pt>
                <c:pt idx="17">
                  <c:v>8.7096774193548387E-2</c:v>
                </c:pt>
                <c:pt idx="18">
                  <c:v>9.9009900990099015E-2</c:v>
                </c:pt>
                <c:pt idx="19">
                  <c:v>6.0344827586206899E-2</c:v>
                </c:pt>
                <c:pt idx="20">
                  <c:v>0</c:v>
                </c:pt>
                <c:pt idx="21">
                  <c:v>2.8571428571428571E-2</c:v>
                </c:pt>
                <c:pt idx="23">
                  <c:v>0.28475299524043984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D0-B448-ACDC-86207DC20C4E}"/>
            </c:ext>
          </c:extLst>
        </c:ser>
        <c:ser>
          <c:idx val="2"/>
          <c:order val="2"/>
          <c:tx>
            <c:strRef>
              <c:f>'2020RawData'!$DV$80</c:f>
              <c:strCache>
                <c:ptCount val="1"/>
                <c:pt idx="0">
                  <c:v>凍結初期SET</c:v>
                </c:pt>
              </c:strCache>
            </c:strRef>
          </c:tx>
          <c:marker>
            <c:symbol val="circle"/>
            <c:size val="9"/>
          </c:marker>
          <c:cat>
            <c:strRef>
              <c:f>'2020RawData'!$DS$81:$DS$104</c:f>
              <c:strCache>
                <c:ptCount val="2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3">
                  <c:v>合計</c:v>
                </c:pt>
              </c:strCache>
            </c:strRef>
          </c:cat>
          <c:val>
            <c:numRef>
              <c:f>'2020RawData'!$DV$81:$DV$104</c:f>
              <c:numCache>
                <c:formatCode>0%</c:formatCode>
                <c:ptCount val="24"/>
                <c:pt idx="0">
                  <c:v>0.28301886792452829</c:v>
                </c:pt>
                <c:pt idx="1">
                  <c:v>0.3471698113207547</c:v>
                </c:pt>
                <c:pt idx="2">
                  <c:v>0.32470588235294118</c:v>
                </c:pt>
                <c:pt idx="3">
                  <c:v>0.30866141732283464</c:v>
                </c:pt>
                <c:pt idx="4">
                  <c:v>0.29951690821256038</c:v>
                </c:pt>
                <c:pt idx="5">
                  <c:v>0.30720720720720723</c:v>
                </c:pt>
                <c:pt idx="6">
                  <c:v>0.30031201248049921</c:v>
                </c:pt>
                <c:pt idx="7">
                  <c:v>0.32597864768683277</c:v>
                </c:pt>
                <c:pt idx="8">
                  <c:v>0.28173190984578883</c:v>
                </c:pt>
                <c:pt idx="9">
                  <c:v>0.29891022314478466</c:v>
                </c:pt>
                <c:pt idx="10">
                  <c:v>0.27192552670259679</c:v>
                </c:pt>
                <c:pt idx="11">
                  <c:v>0.25657298277425206</c:v>
                </c:pt>
                <c:pt idx="12">
                  <c:v>0.2366510038445109</c:v>
                </c:pt>
                <c:pt idx="13">
                  <c:v>0.22430278884462151</c:v>
                </c:pt>
                <c:pt idx="14">
                  <c:v>0.17924893534649633</c:v>
                </c:pt>
                <c:pt idx="15">
                  <c:v>0.15747432483834156</c:v>
                </c:pt>
                <c:pt idx="16">
                  <c:v>0.12874128741287413</c:v>
                </c:pt>
                <c:pt idx="17">
                  <c:v>8.9802130898021304E-2</c:v>
                </c:pt>
                <c:pt idx="18">
                  <c:v>6.5934065934065936E-2</c:v>
                </c:pt>
                <c:pt idx="19">
                  <c:v>3.7284894837476101E-2</c:v>
                </c:pt>
                <c:pt idx="20">
                  <c:v>2.7597402597402596E-2</c:v>
                </c:pt>
                <c:pt idx="21">
                  <c:v>1.6759776536312849E-2</c:v>
                </c:pt>
                <c:pt idx="23">
                  <c:v>0.20797088037510025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D0-B448-ACDC-86207DC20C4E}"/>
            </c:ext>
          </c:extLst>
        </c:ser>
        <c:ser>
          <c:idx val="3"/>
          <c:order val="3"/>
          <c:tx>
            <c:strRef>
              <c:f>'2020RawData'!$DW$80</c:f>
              <c:strCache>
                <c:ptCount val="1"/>
                <c:pt idx="0">
                  <c:v>凍結BlastSET</c:v>
                </c:pt>
              </c:strCache>
            </c:strRef>
          </c:tx>
          <c:marker>
            <c:symbol val="circle"/>
            <c:size val="9"/>
          </c:marker>
          <c:cat>
            <c:strRef>
              <c:f>'2020RawData'!$DS$81:$DS$104</c:f>
              <c:strCache>
                <c:ptCount val="2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3">
                  <c:v>合計</c:v>
                </c:pt>
              </c:strCache>
            </c:strRef>
          </c:cat>
          <c:val>
            <c:numRef>
              <c:f>'2020RawData'!$DW$81:$DW$104</c:f>
              <c:numCache>
                <c:formatCode>0%</c:formatCode>
                <c:ptCount val="24"/>
                <c:pt idx="0">
                  <c:v>0.54992967651195501</c:v>
                </c:pt>
                <c:pt idx="1">
                  <c:v>0.5225893459204316</c:v>
                </c:pt>
                <c:pt idx="2">
                  <c:v>0.52517116391461938</c:v>
                </c:pt>
                <c:pt idx="3">
                  <c:v>0.51587096774193553</c:v>
                </c:pt>
                <c:pt idx="4">
                  <c:v>0.50907372400756146</c:v>
                </c:pt>
                <c:pt idx="5">
                  <c:v>0.50442073170731705</c:v>
                </c:pt>
                <c:pt idx="6">
                  <c:v>0.5068205666316894</c:v>
                </c:pt>
                <c:pt idx="7">
                  <c:v>0.49251021334543804</c:v>
                </c:pt>
                <c:pt idx="8">
                  <c:v>0.47797508093789853</c:v>
                </c:pt>
                <c:pt idx="9">
                  <c:v>0.47162114224902446</c:v>
                </c:pt>
                <c:pt idx="10">
                  <c:v>0.45207803223070397</c:v>
                </c:pt>
                <c:pt idx="11">
                  <c:v>0.43081679979386756</c:v>
                </c:pt>
                <c:pt idx="12">
                  <c:v>0.40528708536790703</c:v>
                </c:pt>
                <c:pt idx="13">
                  <c:v>0.37708055925432754</c:v>
                </c:pt>
                <c:pt idx="14">
                  <c:v>0.34516994633273701</c:v>
                </c:pt>
                <c:pt idx="15">
                  <c:v>0.29679715302491105</c:v>
                </c:pt>
                <c:pt idx="16">
                  <c:v>0.25555555555555554</c:v>
                </c:pt>
                <c:pt idx="17">
                  <c:v>0.21814567142598951</c:v>
                </c:pt>
                <c:pt idx="18">
                  <c:v>0.17617349970291146</c:v>
                </c:pt>
                <c:pt idx="19">
                  <c:v>0.12779552715654952</c:v>
                </c:pt>
                <c:pt idx="20">
                  <c:v>9.7345132743362831E-2</c:v>
                </c:pt>
                <c:pt idx="21">
                  <c:v>9.7989949748743713E-2</c:v>
                </c:pt>
                <c:pt idx="23">
                  <c:v>0.40561086462504059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D0-B448-ACDC-86207DC20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148224"/>
        <c:axId val="872150864"/>
      </c:lineChart>
      <c:catAx>
        <c:axId val="87214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</a:t>
                </a:r>
                <a:r>
                  <a:rPr lang="en-US" altLang="ja-JP" dirty="0"/>
                  <a:t>(</a:t>
                </a:r>
                <a:r>
                  <a:rPr lang="ja-JP" altLang="en-US"/>
                  <a:t>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72150864"/>
        <c:crosses val="autoZero"/>
        <c:auto val="1"/>
        <c:lblAlgn val="ctr"/>
        <c:lblOffset val="100"/>
        <c:noMultiLvlLbl val="0"/>
      </c:catAx>
      <c:valAx>
        <c:axId val="872150864"/>
        <c:scaling>
          <c:orientation val="minMax"/>
          <c:max val="0.60000000000000009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21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54862951886955"/>
          <c:y val="3.2044723223156428E-2"/>
          <c:w val="0.15252572669594636"/>
          <c:h val="0.47831309221940477"/>
        </c:manualLayout>
      </c:layout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91668990967"/>
          <c:y val="0.117240486448628"/>
          <c:w val="0.78543478727284399"/>
          <c:h val="0.77696648767960597"/>
        </c:manualLayout>
      </c:layout>
      <c:pieChart>
        <c:varyColors val="1"/>
        <c:ser>
          <c:idx val="0"/>
          <c:order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'刺激法別 (2020)'!$E$5:$O$5</c:f>
              <c:strCache>
                <c:ptCount val="11"/>
                <c:pt idx="0">
                  <c:v>自然</c:v>
                </c:pt>
                <c:pt idx="1">
                  <c:v>CC</c:v>
                </c:pt>
                <c:pt idx="2">
                  <c:v>CC+FSH</c:v>
                </c:pt>
                <c:pt idx="3">
                  <c:v>FSH</c:v>
                </c:pt>
                <c:pt idx="4">
                  <c:v>FSH+ago.</c:v>
                </c:pt>
                <c:pt idx="5">
                  <c:v>FSH+ant.</c:v>
                </c:pt>
                <c:pt idx="6">
                  <c:v>CC+FSH+ant.</c:v>
                </c:pt>
                <c:pt idx="7">
                  <c:v>AI</c:v>
                </c:pt>
                <c:pt idx="8">
                  <c:v>AI+FSH</c:v>
                </c:pt>
                <c:pt idx="9">
                  <c:v>PPOS</c:v>
                </c:pt>
                <c:pt idx="10">
                  <c:v>その他</c:v>
                </c:pt>
              </c:strCache>
            </c:strRef>
          </c:cat>
          <c:val>
            <c:numRef>
              <c:f>'刺激法別 (2020)'!$E$43:$O$43</c:f>
              <c:numCache>
                <c:formatCode>General</c:formatCode>
                <c:ptCount val="11"/>
                <c:pt idx="0">
                  <c:v>17128</c:v>
                </c:pt>
                <c:pt idx="1">
                  <c:v>25126</c:v>
                </c:pt>
                <c:pt idx="2">
                  <c:v>45494</c:v>
                </c:pt>
                <c:pt idx="3">
                  <c:v>7133</c:v>
                </c:pt>
                <c:pt idx="4">
                  <c:v>34745</c:v>
                </c:pt>
                <c:pt idx="5">
                  <c:v>55528</c:v>
                </c:pt>
                <c:pt idx="6">
                  <c:v>5234</c:v>
                </c:pt>
                <c:pt idx="7" formatCode="0">
                  <c:v>4600</c:v>
                </c:pt>
                <c:pt idx="8" formatCode="0">
                  <c:v>8812</c:v>
                </c:pt>
                <c:pt idx="9" formatCode="0">
                  <c:v>5829</c:v>
                </c:pt>
                <c:pt idx="10" formatCode="0">
                  <c:v>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F-234B-9617-EC6A3B9CA2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91668990967"/>
          <c:y val="0.117240486448628"/>
          <c:w val="0.78543478727284399"/>
          <c:h val="0.77696648767960597"/>
        </c:manualLayout>
      </c:layout>
      <c:pieChart>
        <c:varyColors val="1"/>
        <c:ser>
          <c:idx val="0"/>
          <c:order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'刺激法別 (2020)'!$E$5:$O$5</c:f>
              <c:strCache>
                <c:ptCount val="11"/>
                <c:pt idx="0">
                  <c:v>自然</c:v>
                </c:pt>
                <c:pt idx="1">
                  <c:v>CC</c:v>
                </c:pt>
                <c:pt idx="2">
                  <c:v>CC+FSH</c:v>
                </c:pt>
                <c:pt idx="3">
                  <c:v>FSH</c:v>
                </c:pt>
                <c:pt idx="4">
                  <c:v>FSH+ago.</c:v>
                </c:pt>
                <c:pt idx="5">
                  <c:v>FSH+ant.</c:v>
                </c:pt>
                <c:pt idx="6">
                  <c:v>CC+FSH+ant.</c:v>
                </c:pt>
                <c:pt idx="7">
                  <c:v>AI</c:v>
                </c:pt>
                <c:pt idx="8">
                  <c:v>AI+FSH</c:v>
                </c:pt>
                <c:pt idx="9">
                  <c:v>PPOS</c:v>
                </c:pt>
                <c:pt idx="10">
                  <c:v>その他</c:v>
                </c:pt>
              </c:strCache>
            </c:strRef>
          </c:cat>
          <c:val>
            <c:numRef>
              <c:f>'刺激法別 (2020)'!$E$49:$O$49</c:f>
              <c:numCache>
                <c:formatCode>General</c:formatCode>
                <c:ptCount val="11"/>
                <c:pt idx="0">
                  <c:v>4043</c:v>
                </c:pt>
                <c:pt idx="1">
                  <c:v>10635</c:v>
                </c:pt>
                <c:pt idx="2">
                  <c:v>27569</c:v>
                </c:pt>
                <c:pt idx="3">
                  <c:v>4205</c:v>
                </c:pt>
                <c:pt idx="4">
                  <c:v>20470</c:v>
                </c:pt>
                <c:pt idx="5">
                  <c:v>37222</c:v>
                </c:pt>
                <c:pt idx="6">
                  <c:v>3154</c:v>
                </c:pt>
                <c:pt idx="7" formatCode="0">
                  <c:v>1222</c:v>
                </c:pt>
                <c:pt idx="8" formatCode="0">
                  <c:v>3890</c:v>
                </c:pt>
                <c:pt idx="9" formatCode="0">
                  <c:v>4706</c:v>
                </c:pt>
                <c:pt idx="10" formatCode="0">
                  <c:v>13112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C-A849-B4CF-C09388A387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91668990967"/>
          <c:y val="0.117240486448628"/>
          <c:w val="0.78543478727284399"/>
          <c:h val="0.77696648767960597"/>
        </c:manualLayout>
      </c:layout>
      <c:pieChart>
        <c:varyColors val="1"/>
        <c:ser>
          <c:idx val="0"/>
          <c:order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'刺激法別 (2020)'!$E$5:$O$5</c:f>
              <c:strCache>
                <c:ptCount val="11"/>
                <c:pt idx="0">
                  <c:v>自然</c:v>
                </c:pt>
                <c:pt idx="1">
                  <c:v>CC</c:v>
                </c:pt>
                <c:pt idx="2">
                  <c:v>CC+FSH</c:v>
                </c:pt>
                <c:pt idx="3">
                  <c:v>FSH</c:v>
                </c:pt>
                <c:pt idx="4">
                  <c:v>FSH+ago.</c:v>
                </c:pt>
                <c:pt idx="5">
                  <c:v>FSH+ant.</c:v>
                </c:pt>
                <c:pt idx="6">
                  <c:v>CC+FSH+ant.</c:v>
                </c:pt>
                <c:pt idx="7">
                  <c:v>AI</c:v>
                </c:pt>
                <c:pt idx="8">
                  <c:v>AI+FSH</c:v>
                </c:pt>
                <c:pt idx="9">
                  <c:v>PPOS</c:v>
                </c:pt>
                <c:pt idx="10">
                  <c:v>その他</c:v>
                </c:pt>
              </c:strCache>
            </c:strRef>
          </c:cat>
          <c:val>
            <c:numRef>
              <c:f>'刺激法別 (2020)'!$E$47:$O$47</c:f>
              <c:numCache>
                <c:formatCode>General</c:formatCode>
                <c:ptCount val="11"/>
                <c:pt idx="0">
                  <c:v>3266</c:v>
                </c:pt>
                <c:pt idx="1">
                  <c:v>2332</c:v>
                </c:pt>
                <c:pt idx="2">
                  <c:v>3798</c:v>
                </c:pt>
                <c:pt idx="3">
                  <c:v>816</c:v>
                </c:pt>
                <c:pt idx="4">
                  <c:v>8361</c:v>
                </c:pt>
                <c:pt idx="5">
                  <c:v>7248</c:v>
                </c:pt>
                <c:pt idx="6">
                  <c:v>524</c:v>
                </c:pt>
                <c:pt idx="7" formatCode="0">
                  <c:v>1417</c:v>
                </c:pt>
                <c:pt idx="8" formatCode="0">
                  <c:v>1835</c:v>
                </c:pt>
                <c:pt idx="9" formatCode="0">
                  <c:v>36</c:v>
                </c:pt>
                <c:pt idx="10" formatCode="0">
                  <c:v>2790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9-E648-A9C8-E62AE407D85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ja-JP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91668990967"/>
          <c:y val="0.117240486448628"/>
          <c:w val="0.78543478727284399"/>
          <c:h val="0.77696648767960597"/>
        </c:manualLayout>
      </c:layout>
      <c:pieChart>
        <c:varyColors val="1"/>
        <c:ser>
          <c:idx val="0"/>
          <c:order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'刺激法別 (2020)'!$E$5:$O$5</c:f>
              <c:strCache>
                <c:ptCount val="11"/>
                <c:pt idx="0">
                  <c:v>自然</c:v>
                </c:pt>
                <c:pt idx="1">
                  <c:v>CC</c:v>
                </c:pt>
                <c:pt idx="2">
                  <c:v>CC+FSH</c:v>
                </c:pt>
                <c:pt idx="3">
                  <c:v>FSH</c:v>
                </c:pt>
                <c:pt idx="4">
                  <c:v>FSH+ago.</c:v>
                </c:pt>
                <c:pt idx="5">
                  <c:v>FSH+ant.</c:v>
                </c:pt>
                <c:pt idx="6">
                  <c:v>CC+FSH+ant.</c:v>
                </c:pt>
                <c:pt idx="7">
                  <c:v>AI</c:v>
                </c:pt>
                <c:pt idx="8">
                  <c:v>AI+FSH</c:v>
                </c:pt>
                <c:pt idx="9">
                  <c:v>PPOS</c:v>
                </c:pt>
                <c:pt idx="10">
                  <c:v>その他</c:v>
                </c:pt>
              </c:strCache>
            </c:strRef>
          </c:cat>
          <c:val>
            <c:numRef>
              <c:f>'刺激法別 (2020)'!$E$48:$O$48</c:f>
              <c:numCache>
                <c:formatCode>General</c:formatCode>
                <c:ptCount val="11"/>
                <c:pt idx="0">
                  <c:v>9786</c:v>
                </c:pt>
                <c:pt idx="1">
                  <c:v>12100</c:v>
                </c:pt>
                <c:pt idx="2">
                  <c:v>13997</c:v>
                </c:pt>
                <c:pt idx="3">
                  <c:v>2070</c:v>
                </c:pt>
                <c:pt idx="4">
                  <c:v>5527</c:v>
                </c:pt>
                <c:pt idx="5">
                  <c:v>10937</c:v>
                </c:pt>
                <c:pt idx="6">
                  <c:v>1552</c:v>
                </c:pt>
                <c:pt idx="7" formatCode="0">
                  <c:v>1958</c:v>
                </c:pt>
                <c:pt idx="8" formatCode="0">
                  <c:v>2937</c:v>
                </c:pt>
                <c:pt idx="9" formatCode="0">
                  <c:v>1059</c:v>
                </c:pt>
                <c:pt idx="10" formatCode="0">
                  <c:v>5746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3-3A4C-B3BF-19FCE8CF443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85536336646"/>
          <c:y val="3.4482758620689599E-2"/>
          <c:w val="0.86255437588743999"/>
          <c:h val="0.83224482549760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'年別　周期数・数字'!$AJ$42</c:f>
              <c:strCache>
                <c:ptCount val="1"/>
                <c:pt idx="0">
                  <c:v>IVF出生児</c:v>
                </c:pt>
              </c:strCache>
            </c:strRef>
          </c:tx>
          <c:invertIfNegative val="0"/>
          <c:cat>
            <c:numRef>
              <c:f>'年別　周期数・数字'!$AB$58:$AB$78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'年別　周期数・数字'!$AJ$58:$AJ$78</c:f>
              <c:numCache>
                <c:formatCode>#,##0_);[Red]\(#,##0\)</c:formatCode>
                <c:ptCount val="21"/>
                <c:pt idx="0">
                  <c:v>5447</c:v>
                </c:pt>
                <c:pt idx="1">
                  <c:v>5829</c:v>
                </c:pt>
                <c:pt idx="2">
                  <c:v>6443</c:v>
                </c:pt>
                <c:pt idx="3">
                  <c:v>6608</c:v>
                </c:pt>
                <c:pt idx="4">
                  <c:v>6709</c:v>
                </c:pt>
                <c:pt idx="5">
                  <c:v>6706</c:v>
                </c:pt>
                <c:pt idx="6">
                  <c:v>6256</c:v>
                </c:pt>
                <c:pt idx="7">
                  <c:v>5144</c:v>
                </c:pt>
                <c:pt idx="8">
                  <c:v>4664</c:v>
                </c:pt>
                <c:pt idx="9">
                  <c:v>5046</c:v>
                </c:pt>
                <c:pt idx="10">
                  <c:v>4657</c:v>
                </c:pt>
                <c:pt idx="11">
                  <c:v>4546</c:v>
                </c:pt>
                <c:pt idx="12">
                  <c:v>4740</c:v>
                </c:pt>
                <c:pt idx="13">
                  <c:v>4776</c:v>
                </c:pt>
                <c:pt idx="14">
                  <c:v>5025</c:v>
                </c:pt>
                <c:pt idx="15">
                  <c:v>4629</c:v>
                </c:pt>
                <c:pt idx="16">
                  <c:v>4266</c:v>
                </c:pt>
                <c:pt idx="17">
                  <c:v>3731</c:v>
                </c:pt>
                <c:pt idx="18">
                  <c:v>3402</c:v>
                </c:pt>
                <c:pt idx="19">
                  <c:v>2974</c:v>
                </c:pt>
                <c:pt idx="20">
                  <c:v>2282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D-8745-994A-444684BFDB47}"/>
            </c:ext>
          </c:extLst>
        </c:ser>
        <c:ser>
          <c:idx val="1"/>
          <c:order val="1"/>
          <c:tx>
            <c:strRef>
              <c:f>'年別　周期数・数字'!$AK$42</c:f>
              <c:strCache>
                <c:ptCount val="1"/>
                <c:pt idx="0">
                  <c:v>ICSI出生児</c:v>
                </c:pt>
              </c:strCache>
            </c:strRef>
          </c:tx>
          <c:invertIfNegative val="0"/>
          <c:cat>
            <c:numRef>
              <c:f>'年別　周期数・数字'!$AB$58:$AB$78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'年別　周期数・数字'!$AK$58:$AK$78</c:f>
              <c:numCache>
                <c:formatCode>#,##0_);[Red]\(#,##0\)</c:formatCode>
                <c:ptCount val="21"/>
                <c:pt idx="0">
                  <c:v>4582</c:v>
                </c:pt>
                <c:pt idx="1">
                  <c:v>4862</c:v>
                </c:pt>
                <c:pt idx="2">
                  <c:v>5486</c:v>
                </c:pt>
                <c:pt idx="3">
                  <c:v>5994</c:v>
                </c:pt>
                <c:pt idx="4">
                  <c:v>5921</c:v>
                </c:pt>
                <c:pt idx="5">
                  <c:v>5864</c:v>
                </c:pt>
                <c:pt idx="6">
                  <c:v>5401</c:v>
                </c:pt>
                <c:pt idx="7">
                  <c:v>5194</c:v>
                </c:pt>
                <c:pt idx="8">
                  <c:v>4615</c:v>
                </c:pt>
                <c:pt idx="9">
                  <c:v>5180</c:v>
                </c:pt>
                <c:pt idx="10">
                  <c:v>5277</c:v>
                </c:pt>
                <c:pt idx="11">
                  <c:v>5415</c:v>
                </c:pt>
                <c:pt idx="12">
                  <c:v>5498</c:v>
                </c:pt>
                <c:pt idx="13">
                  <c:v>5630</c:v>
                </c:pt>
                <c:pt idx="14">
                  <c:v>5702</c:v>
                </c:pt>
                <c:pt idx="15">
                  <c:v>5761</c:v>
                </c:pt>
                <c:pt idx="16">
                  <c:v>5166</c:v>
                </c:pt>
                <c:pt idx="17">
                  <c:v>4826</c:v>
                </c:pt>
                <c:pt idx="18">
                  <c:v>4194</c:v>
                </c:pt>
                <c:pt idx="19">
                  <c:v>3433</c:v>
                </c:pt>
                <c:pt idx="20">
                  <c:v>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D-8745-994A-444684BFDB47}"/>
            </c:ext>
          </c:extLst>
        </c:ser>
        <c:ser>
          <c:idx val="2"/>
          <c:order val="2"/>
          <c:tx>
            <c:strRef>
              <c:f>'年別　周期数・数字'!$AL$42</c:f>
              <c:strCache>
                <c:ptCount val="1"/>
                <c:pt idx="0">
                  <c:v>FET出生児</c:v>
                </c:pt>
              </c:strCache>
            </c:strRef>
          </c:tx>
          <c:invertIfNegative val="0"/>
          <c:cat>
            <c:numRef>
              <c:f>'年別　周期数・数字'!$AB$58:$AB$78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'年別　周期数・数字'!$AL$58:$AL$78</c:f>
              <c:numCache>
                <c:formatCode>#,##0_);[Red]\(#,##0\)</c:formatCode>
                <c:ptCount val="21"/>
                <c:pt idx="0">
                  <c:v>2245</c:v>
                </c:pt>
                <c:pt idx="1">
                  <c:v>2467</c:v>
                </c:pt>
                <c:pt idx="2">
                  <c:v>3299</c:v>
                </c:pt>
                <c:pt idx="3">
                  <c:v>4798</c:v>
                </c:pt>
                <c:pt idx="4">
                  <c:v>5538</c:v>
                </c:pt>
                <c:pt idx="5">
                  <c:v>6542</c:v>
                </c:pt>
                <c:pt idx="6">
                  <c:v>7930</c:v>
                </c:pt>
                <c:pt idx="7">
                  <c:v>9257</c:v>
                </c:pt>
                <c:pt idx="8">
                  <c:v>12425</c:v>
                </c:pt>
                <c:pt idx="9">
                  <c:v>16454</c:v>
                </c:pt>
                <c:pt idx="10">
                  <c:v>19011</c:v>
                </c:pt>
                <c:pt idx="11">
                  <c:v>22465</c:v>
                </c:pt>
                <c:pt idx="12">
                  <c:v>27715</c:v>
                </c:pt>
                <c:pt idx="13">
                  <c:v>32148</c:v>
                </c:pt>
                <c:pt idx="14">
                  <c:v>36595</c:v>
                </c:pt>
                <c:pt idx="15">
                  <c:v>40611</c:v>
                </c:pt>
                <c:pt idx="16">
                  <c:v>44678</c:v>
                </c:pt>
                <c:pt idx="17">
                  <c:v>48060</c:v>
                </c:pt>
                <c:pt idx="18">
                  <c:v>49383</c:v>
                </c:pt>
                <c:pt idx="19">
                  <c:v>54188</c:v>
                </c:pt>
                <c:pt idx="20">
                  <c:v>55503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D-8745-994A-444684BFD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515040"/>
        <c:axId val="908518432"/>
      </c:barChart>
      <c:catAx>
        <c:axId val="90851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ja-JP" altLang="en-US" sz="1100" b="0"/>
                  <a:t>西暦</a:t>
                </a:r>
                <a:endParaRPr lang="en-US" altLang="ja-JP" sz="11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8518432"/>
        <c:crosses val="autoZero"/>
        <c:auto val="1"/>
        <c:lblAlgn val="ctr"/>
        <c:lblOffset val="100"/>
        <c:noMultiLvlLbl val="0"/>
      </c:catAx>
      <c:valAx>
        <c:axId val="908518432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100" b="0"/>
                </a:pPr>
                <a:r>
                  <a:rPr lang="ja-JP" altLang="en-US" sz="1100" b="0"/>
                  <a:t>症例数</a:t>
                </a:r>
              </a:p>
            </c:rich>
          </c:tx>
          <c:layout>
            <c:manualLayout>
              <c:xMode val="edge"/>
              <c:yMode val="edge"/>
              <c:x val="1.7447482132492188E-2"/>
              <c:y val="0.38838184774925733"/>
            </c:manualLayout>
          </c:layout>
          <c:overlay val="0"/>
        </c:title>
        <c:numFmt formatCode="#,##0_);[Red]\(#,##0\)" sourceLinked="1"/>
        <c:majorTickMark val="out"/>
        <c:minorTickMark val="none"/>
        <c:tickLblPos val="nextTo"/>
        <c:crossAx val="90851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518902189935902"/>
          <c:y val="3.7595028292205998E-2"/>
          <c:w val="0.59792295811921303"/>
          <c:h val="7.9824622013957403E-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833291315130657E-2"/>
          <c:y val="2.4004168939473453E-2"/>
          <c:w val="0.89684464795586338"/>
          <c:h val="0.8660992783031688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年齢別'!$BO$3</c:f>
              <c:strCache>
                <c:ptCount val="1"/>
                <c:pt idx="0">
                  <c:v>総治療周期数 449,900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年齢別'!$BO$4:$BO$34</c:f>
              <c:numCache>
                <c:formatCode>#,##0_);[Red]\(#,##0\)</c:formatCode>
                <c:ptCount val="31"/>
                <c:pt idx="0">
                  <c:v>80</c:v>
                </c:pt>
                <c:pt idx="1">
                  <c:v>42</c:v>
                </c:pt>
                <c:pt idx="2">
                  <c:v>123</c:v>
                </c:pt>
                <c:pt idx="3">
                  <c:v>227</c:v>
                </c:pt>
                <c:pt idx="4">
                  <c:v>447</c:v>
                </c:pt>
                <c:pt idx="5">
                  <c:v>978</c:v>
                </c:pt>
                <c:pt idx="6">
                  <c:v>1852</c:v>
                </c:pt>
                <c:pt idx="7">
                  <c:v>3661</c:v>
                </c:pt>
                <c:pt idx="8">
                  <c:v>6056</c:v>
                </c:pt>
                <c:pt idx="9">
                  <c:v>9269</c:v>
                </c:pt>
                <c:pt idx="10">
                  <c:v>12451</c:v>
                </c:pt>
                <c:pt idx="11">
                  <c:v>15486</c:v>
                </c:pt>
                <c:pt idx="12">
                  <c:v>18083</c:v>
                </c:pt>
                <c:pt idx="13">
                  <c:v>20976</c:v>
                </c:pt>
                <c:pt idx="14">
                  <c:v>24485</c:v>
                </c:pt>
                <c:pt idx="15">
                  <c:v>27685</c:v>
                </c:pt>
                <c:pt idx="16">
                  <c:v>29582</c:v>
                </c:pt>
                <c:pt idx="17">
                  <c:v>30261</c:v>
                </c:pt>
                <c:pt idx="18">
                  <c:v>32175</c:v>
                </c:pt>
                <c:pt idx="19">
                  <c:v>35398</c:v>
                </c:pt>
                <c:pt idx="20">
                  <c:v>36049</c:v>
                </c:pt>
                <c:pt idx="21">
                  <c:v>35237</c:v>
                </c:pt>
                <c:pt idx="22">
                  <c:v>33771</c:v>
                </c:pt>
                <c:pt idx="23">
                  <c:v>26438</c:v>
                </c:pt>
                <c:pt idx="24">
                  <c:v>19423</c:v>
                </c:pt>
                <c:pt idx="25">
                  <c:v>13387</c:v>
                </c:pt>
                <c:pt idx="26">
                  <c:v>7898</c:v>
                </c:pt>
                <c:pt idx="27">
                  <c:v>4150</c:v>
                </c:pt>
                <c:pt idx="28">
                  <c:v>2157</c:v>
                </c:pt>
                <c:pt idx="29">
                  <c:v>1226</c:v>
                </c:pt>
                <c:pt idx="30">
                  <c:v>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8E-8F47-96FE-E6147BEBA181}"/>
            </c:ext>
          </c:extLst>
        </c:ser>
        <c:ser>
          <c:idx val="1"/>
          <c:order val="1"/>
          <c:tx>
            <c:strRef>
              <c:f>'年別　年齢別'!$BP$3</c:f>
              <c:strCache>
                <c:ptCount val="1"/>
                <c:pt idx="0">
                  <c:v>移植周期数 244,337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年齢別'!$BP$4:$BP$34</c:f>
              <c:numCache>
                <c:formatCode>#,##0_);[Red]\(#,##0\)</c:formatCode>
                <c:ptCount val="31"/>
                <c:pt idx="0">
                  <c:v>5</c:v>
                </c:pt>
                <c:pt idx="1">
                  <c:v>14</c:v>
                </c:pt>
                <c:pt idx="2">
                  <c:v>47</c:v>
                </c:pt>
                <c:pt idx="3">
                  <c:v>125</c:v>
                </c:pt>
                <c:pt idx="4">
                  <c:v>241</c:v>
                </c:pt>
                <c:pt idx="5">
                  <c:v>542</c:v>
                </c:pt>
                <c:pt idx="6">
                  <c:v>1008</c:v>
                </c:pt>
                <c:pt idx="7">
                  <c:v>2114</c:v>
                </c:pt>
                <c:pt idx="8">
                  <c:v>3554</c:v>
                </c:pt>
                <c:pt idx="9">
                  <c:v>5421</c:v>
                </c:pt>
                <c:pt idx="10">
                  <c:v>7521</c:v>
                </c:pt>
                <c:pt idx="11">
                  <c:v>9432</c:v>
                </c:pt>
                <c:pt idx="12">
                  <c:v>11008</c:v>
                </c:pt>
                <c:pt idx="13">
                  <c:v>12728</c:v>
                </c:pt>
                <c:pt idx="14">
                  <c:v>14866</c:v>
                </c:pt>
                <c:pt idx="15">
                  <c:v>16805</c:v>
                </c:pt>
                <c:pt idx="16">
                  <c:v>17678</c:v>
                </c:pt>
                <c:pt idx="17">
                  <c:v>17981</c:v>
                </c:pt>
                <c:pt idx="18">
                  <c:v>18672</c:v>
                </c:pt>
                <c:pt idx="19">
                  <c:v>19639</c:v>
                </c:pt>
                <c:pt idx="20">
                  <c:v>19446</c:v>
                </c:pt>
                <c:pt idx="21">
                  <c:v>18176</c:v>
                </c:pt>
                <c:pt idx="22">
                  <c:v>16213</c:v>
                </c:pt>
                <c:pt idx="23">
                  <c:v>12071</c:v>
                </c:pt>
                <c:pt idx="24">
                  <c:v>8112</c:v>
                </c:pt>
                <c:pt idx="25">
                  <c:v>5184</c:v>
                </c:pt>
                <c:pt idx="26">
                  <c:v>2848</c:v>
                </c:pt>
                <c:pt idx="27">
                  <c:v>1488</c:v>
                </c:pt>
                <c:pt idx="28">
                  <c:v>739</c:v>
                </c:pt>
                <c:pt idx="29">
                  <c:v>384</c:v>
                </c:pt>
                <c:pt idx="30">
                  <c:v>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8E-8F47-96FE-E6147BEBA181}"/>
            </c:ext>
          </c:extLst>
        </c:ser>
        <c:ser>
          <c:idx val="2"/>
          <c:order val="2"/>
          <c:tx>
            <c:strRef>
              <c:f>'年別　年齢別'!$BQ$3</c:f>
              <c:strCache>
                <c:ptCount val="1"/>
                <c:pt idx="0">
                  <c:v>妊娠周期数 82,916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年齢別'!$BQ$4:$BQ$34</c:f>
              <c:numCache>
                <c:formatCode>#,##0_);[Red]\(#,##0\)</c:formatCode>
                <c:ptCount val="31"/>
                <c:pt idx="0">
                  <c:v>1</c:v>
                </c:pt>
                <c:pt idx="1">
                  <c:v>6</c:v>
                </c:pt>
                <c:pt idx="2">
                  <c:v>22</c:v>
                </c:pt>
                <c:pt idx="3">
                  <c:v>55</c:v>
                </c:pt>
                <c:pt idx="4">
                  <c:v>114</c:v>
                </c:pt>
                <c:pt idx="5">
                  <c:v>248</c:v>
                </c:pt>
                <c:pt idx="6">
                  <c:v>484</c:v>
                </c:pt>
                <c:pt idx="7">
                  <c:v>1011</c:v>
                </c:pt>
                <c:pt idx="8">
                  <c:v>1662</c:v>
                </c:pt>
                <c:pt idx="9">
                  <c:v>2550</c:v>
                </c:pt>
                <c:pt idx="10">
                  <c:v>3444</c:v>
                </c:pt>
                <c:pt idx="11">
                  <c:v>4309</c:v>
                </c:pt>
                <c:pt idx="12">
                  <c:v>5017</c:v>
                </c:pt>
                <c:pt idx="13">
                  <c:v>5684</c:v>
                </c:pt>
                <c:pt idx="14">
                  <c:v>6403</c:v>
                </c:pt>
                <c:pt idx="15">
                  <c:v>7176</c:v>
                </c:pt>
                <c:pt idx="16">
                  <c:v>7158</c:v>
                </c:pt>
                <c:pt idx="17">
                  <c:v>6905</c:v>
                </c:pt>
                <c:pt idx="18">
                  <c:v>6745</c:v>
                </c:pt>
                <c:pt idx="19">
                  <c:v>6525</c:v>
                </c:pt>
                <c:pt idx="20">
                  <c:v>5686</c:v>
                </c:pt>
                <c:pt idx="21">
                  <c:v>4574</c:v>
                </c:pt>
                <c:pt idx="22">
                  <c:v>3422</c:v>
                </c:pt>
                <c:pt idx="23">
                  <c:v>1982</c:v>
                </c:pt>
                <c:pt idx="24">
                  <c:v>1027</c:v>
                </c:pt>
                <c:pt idx="25">
                  <c:v>436</c:v>
                </c:pt>
                <c:pt idx="26">
                  <c:v>164</c:v>
                </c:pt>
                <c:pt idx="27">
                  <c:v>63</c:v>
                </c:pt>
                <c:pt idx="28">
                  <c:v>23</c:v>
                </c:pt>
                <c:pt idx="29">
                  <c:v>12</c:v>
                </c:pt>
                <c:pt idx="3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8E-8F47-96FE-E6147BEBA181}"/>
            </c:ext>
          </c:extLst>
        </c:ser>
        <c:ser>
          <c:idx val="3"/>
          <c:order val="3"/>
          <c:tx>
            <c:strRef>
              <c:f>'年別　年齢別'!$BR$3</c:f>
              <c:strCache>
                <c:ptCount val="1"/>
                <c:pt idx="0">
                  <c:v>生産周期数 58,800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年齢別'!$BR$4:$BR$34</c:f>
              <c:numCache>
                <c:formatCode>#,##0_);[Red]\(#,##0\)</c:formatCode>
                <c:ptCount val="31"/>
                <c:pt idx="0">
                  <c:v>1</c:v>
                </c:pt>
                <c:pt idx="1">
                  <c:v>5</c:v>
                </c:pt>
                <c:pt idx="2">
                  <c:v>22</c:v>
                </c:pt>
                <c:pt idx="3">
                  <c:v>43</c:v>
                </c:pt>
                <c:pt idx="4">
                  <c:v>92</c:v>
                </c:pt>
                <c:pt idx="5">
                  <c:v>195</c:v>
                </c:pt>
                <c:pt idx="6">
                  <c:v>395</c:v>
                </c:pt>
                <c:pt idx="7">
                  <c:v>816</c:v>
                </c:pt>
                <c:pt idx="8">
                  <c:v>1338</c:v>
                </c:pt>
                <c:pt idx="9">
                  <c:v>2051</c:v>
                </c:pt>
                <c:pt idx="10">
                  <c:v>2736</c:v>
                </c:pt>
                <c:pt idx="11">
                  <c:v>3365</c:v>
                </c:pt>
                <c:pt idx="12">
                  <c:v>3937</c:v>
                </c:pt>
                <c:pt idx="13">
                  <c:v>4405</c:v>
                </c:pt>
                <c:pt idx="14">
                  <c:v>4882</c:v>
                </c:pt>
                <c:pt idx="15">
                  <c:v>5449</c:v>
                </c:pt>
                <c:pt idx="16">
                  <c:v>5213</c:v>
                </c:pt>
                <c:pt idx="17">
                  <c:v>5002</c:v>
                </c:pt>
                <c:pt idx="18">
                  <c:v>4719</c:v>
                </c:pt>
                <c:pt idx="19">
                  <c:v>4406</c:v>
                </c:pt>
                <c:pt idx="20">
                  <c:v>3559</c:v>
                </c:pt>
                <c:pt idx="21">
                  <c:v>2702</c:v>
                </c:pt>
                <c:pt idx="22">
                  <c:v>1830</c:v>
                </c:pt>
                <c:pt idx="23">
                  <c:v>970</c:v>
                </c:pt>
                <c:pt idx="24">
                  <c:v>417</c:v>
                </c:pt>
                <c:pt idx="25">
                  <c:v>162</c:v>
                </c:pt>
                <c:pt idx="26">
                  <c:v>56</c:v>
                </c:pt>
                <c:pt idx="27">
                  <c:v>18</c:v>
                </c:pt>
                <c:pt idx="28">
                  <c:v>7</c:v>
                </c:pt>
                <c:pt idx="29">
                  <c:v>4</c:v>
                </c:pt>
                <c:pt idx="3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8E-8F47-96FE-E6147BEBA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910464"/>
        <c:axId val="908965296"/>
      </c:lineChart>
      <c:catAx>
        <c:axId val="908910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ja-JP" sz="1800" b="0" i="0" baseline="0">
                    <a:effectLst/>
                  </a:rPr>
                  <a:t>年齢（歳）</a:t>
                </a:r>
                <a:endParaRPr lang="ja-JP" altLang="ja-JP">
                  <a:effectLst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8965296"/>
        <c:crosses val="autoZero"/>
        <c:auto val="1"/>
        <c:lblAlgn val="ctr"/>
        <c:lblOffset val="100"/>
        <c:noMultiLvlLbl val="0"/>
      </c:catAx>
      <c:valAx>
        <c:axId val="908965296"/>
        <c:scaling>
          <c:orientation val="minMax"/>
          <c:max val="4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ja-JP" sz="1800" b="0" i="0" baseline="0">
                    <a:effectLst/>
                  </a:rPr>
                  <a:t>周期数</a:t>
                </a:r>
                <a:endParaRPr lang="ja-JP" altLang="en-US"/>
              </a:p>
            </c:rich>
          </c:tx>
          <c:overlay val="0"/>
        </c:title>
        <c:numFmt formatCode="#,##0_);[Red]\(#,##0\)" sourceLinked="1"/>
        <c:majorTickMark val="out"/>
        <c:minorTickMark val="none"/>
        <c:tickLblPos val="nextTo"/>
        <c:crossAx val="90891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526819131946803E-2"/>
          <c:y val="4.8374061000995602E-2"/>
          <c:w val="0.302195968651922"/>
          <c:h val="0.26235294486547223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61373139311127E-2"/>
          <c:y val="3.2745591939546598E-2"/>
          <c:w val="0.82047562986882461"/>
          <c:h val="0.85814435034411596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年齢別'!$DX$3</c:f>
              <c:strCache>
                <c:ptCount val="1"/>
                <c:pt idx="0">
                  <c:v>妊娠率/総ET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年齢別'!$BW$10:$BW$32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年齢別'!$DX$10:$DX$32</c:f>
              <c:numCache>
                <c:formatCode>0%</c:formatCode>
                <c:ptCount val="23"/>
                <c:pt idx="0">
                  <c:v>0.48015873015873017</c:v>
                </c:pt>
                <c:pt idx="1">
                  <c:v>0.47824030274361401</c:v>
                </c:pt>
                <c:pt idx="2">
                  <c:v>0.46764209341586943</c:v>
                </c:pt>
                <c:pt idx="3">
                  <c:v>0.47039291643608189</c:v>
                </c:pt>
                <c:pt idx="4">
                  <c:v>0.45791783007578779</c:v>
                </c:pt>
                <c:pt idx="5">
                  <c:v>0.45684902459711618</c:v>
                </c:pt>
                <c:pt idx="6">
                  <c:v>0.45575944767441862</c:v>
                </c:pt>
                <c:pt idx="7">
                  <c:v>0.44657448145820239</c:v>
                </c:pt>
                <c:pt idx="8">
                  <c:v>0.43071438181084354</c:v>
                </c:pt>
                <c:pt idx="9">
                  <c:v>0.42701576911633443</c:v>
                </c:pt>
                <c:pt idx="10">
                  <c:v>0.4049100576988347</c:v>
                </c:pt>
                <c:pt idx="11">
                  <c:v>0.38401646182081084</c:v>
                </c:pt>
                <c:pt idx="12">
                  <c:v>0.36123607540702657</c:v>
                </c:pt>
                <c:pt idx="13">
                  <c:v>0.33224705942257754</c:v>
                </c:pt>
                <c:pt idx="14">
                  <c:v>0.2923994651856423</c:v>
                </c:pt>
                <c:pt idx="15">
                  <c:v>0.25165052816901406</c:v>
                </c:pt>
                <c:pt idx="16">
                  <c:v>0.21106519459692838</c:v>
                </c:pt>
                <c:pt idx="17">
                  <c:v>0.16419517852704829</c:v>
                </c:pt>
                <c:pt idx="18">
                  <c:v>0.1266025641025641</c:v>
                </c:pt>
                <c:pt idx="19">
                  <c:v>8.4104938271604937E-2</c:v>
                </c:pt>
                <c:pt idx="20">
                  <c:v>5.758426966292135E-2</c:v>
                </c:pt>
                <c:pt idx="21">
                  <c:v>4.2338709677419352E-2</c:v>
                </c:pt>
                <c:pt idx="22">
                  <c:v>3.1123139377537211E-2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95-EF48-9848-7F3207DFEE91}"/>
            </c:ext>
          </c:extLst>
        </c:ser>
        <c:ser>
          <c:idx val="1"/>
          <c:order val="1"/>
          <c:tx>
            <c:strRef>
              <c:f>'年別　年齢別'!$DY$3</c:f>
              <c:strCache>
                <c:ptCount val="1"/>
                <c:pt idx="0">
                  <c:v>妊娠率/総治療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年齢別'!$BW$10:$BW$32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年齢別'!$DY$10:$DY$32</c:f>
              <c:numCache>
                <c:formatCode>0%</c:formatCode>
                <c:ptCount val="23"/>
                <c:pt idx="0">
                  <c:v>0.26133909287257018</c:v>
                </c:pt>
                <c:pt idx="1">
                  <c:v>0.27615405626877904</c:v>
                </c:pt>
                <c:pt idx="2">
                  <c:v>0.27443857331571997</c:v>
                </c:pt>
                <c:pt idx="3">
                  <c:v>0.2751105836659834</c:v>
                </c:pt>
                <c:pt idx="4">
                  <c:v>0.27660428881214361</c:v>
                </c:pt>
                <c:pt idx="5">
                  <c:v>0.27825132377631406</c:v>
                </c:pt>
                <c:pt idx="6">
                  <c:v>0.27744290217331197</c:v>
                </c:pt>
                <c:pt idx="7">
                  <c:v>0.270976353928299</c:v>
                </c:pt>
                <c:pt idx="8">
                  <c:v>0.26150704512967121</c:v>
                </c:pt>
                <c:pt idx="9">
                  <c:v>0.25920173379086148</c:v>
                </c:pt>
                <c:pt idx="10">
                  <c:v>0.24197146913663714</c:v>
                </c:pt>
                <c:pt idx="11">
                  <c:v>0.22818148772347246</c:v>
                </c:pt>
                <c:pt idx="12">
                  <c:v>0.20963480963480963</c:v>
                </c:pt>
                <c:pt idx="13">
                  <c:v>0.18433244816091304</c:v>
                </c:pt>
                <c:pt idx="14">
                  <c:v>0.15772975672001996</c:v>
                </c:pt>
                <c:pt idx="15">
                  <c:v>0.12980673723642761</c:v>
                </c:pt>
                <c:pt idx="16">
                  <c:v>0.1013295430991087</c:v>
                </c:pt>
                <c:pt idx="17">
                  <c:v>7.4967849307814513E-2</c:v>
                </c:pt>
                <c:pt idx="18">
                  <c:v>5.2875456932502701E-2</c:v>
                </c:pt>
                <c:pt idx="19">
                  <c:v>3.2568910136699783E-2</c:v>
                </c:pt>
                <c:pt idx="20">
                  <c:v>2.0764750569764498E-2</c:v>
                </c:pt>
                <c:pt idx="21">
                  <c:v>1.5180722891566266E-2</c:v>
                </c:pt>
                <c:pt idx="22">
                  <c:v>1.0662957811775614E-2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95-EF48-9848-7F3207DFEE91}"/>
            </c:ext>
          </c:extLst>
        </c:ser>
        <c:ser>
          <c:idx val="2"/>
          <c:order val="2"/>
          <c:tx>
            <c:strRef>
              <c:f>'年別　年齢別'!$DZ$3</c:f>
              <c:strCache>
                <c:ptCount val="1"/>
                <c:pt idx="0">
                  <c:v>生産率/総治療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年齢別'!$BW$10:$BW$32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年齢別'!$DZ$10:$DZ$32</c:f>
              <c:numCache>
                <c:formatCode>0%</c:formatCode>
                <c:ptCount val="23"/>
                <c:pt idx="0">
                  <c:v>0.21328293736501081</c:v>
                </c:pt>
                <c:pt idx="1">
                  <c:v>0.2228899207866703</c:v>
                </c:pt>
                <c:pt idx="2">
                  <c:v>0.22093791281373845</c:v>
                </c:pt>
                <c:pt idx="3">
                  <c:v>0.22127521847016937</c:v>
                </c:pt>
                <c:pt idx="4">
                  <c:v>0.21974138623403744</c:v>
                </c:pt>
                <c:pt idx="5">
                  <c:v>0.21729303887382151</c:v>
                </c:pt>
                <c:pt idx="6">
                  <c:v>0.21771829895481945</c:v>
                </c:pt>
                <c:pt idx="7">
                  <c:v>0.21000190694126622</c:v>
                </c:pt>
                <c:pt idx="8">
                  <c:v>0.19938738002858894</c:v>
                </c:pt>
                <c:pt idx="9">
                  <c:v>0.19682138342062488</c:v>
                </c:pt>
                <c:pt idx="10">
                  <c:v>0.17622202690825503</c:v>
                </c:pt>
                <c:pt idx="11">
                  <c:v>0.16529526453190577</c:v>
                </c:pt>
                <c:pt idx="12">
                  <c:v>0.14666666666666667</c:v>
                </c:pt>
                <c:pt idx="13">
                  <c:v>0.12447030905700887</c:v>
                </c:pt>
                <c:pt idx="14">
                  <c:v>9.8726733057782456E-2</c:v>
                </c:pt>
                <c:pt idx="15">
                  <c:v>7.668076169935012E-2</c:v>
                </c:pt>
                <c:pt idx="16">
                  <c:v>5.4188504930265613E-2</c:v>
                </c:pt>
                <c:pt idx="17">
                  <c:v>3.6689613435206901E-2</c:v>
                </c:pt>
                <c:pt idx="18">
                  <c:v>2.1469391957987954E-2</c:v>
                </c:pt>
                <c:pt idx="19">
                  <c:v>1.2101292298498543E-2</c:v>
                </c:pt>
                <c:pt idx="20">
                  <c:v>7.0904026335781214E-3</c:v>
                </c:pt>
                <c:pt idx="21">
                  <c:v>4.3373493975903616E-3</c:v>
                </c:pt>
                <c:pt idx="22">
                  <c:v>3.2452480296708392E-3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95-EF48-9848-7F3207DFE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01584"/>
        <c:axId val="909004976"/>
      </c:lineChart>
      <c:lineChart>
        <c:grouping val="standard"/>
        <c:varyColors val="0"/>
        <c:ser>
          <c:idx val="3"/>
          <c:order val="3"/>
          <c:tx>
            <c:strRef>
              <c:f>'年別　年齢別'!$EA$3</c:f>
              <c:strCache>
                <c:ptCount val="1"/>
                <c:pt idx="0">
                  <c:v>流産率/総妊娠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年齢別'!$BW$10:$BW$32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年齢別'!$EA$10:$EA$32</c:f>
              <c:numCache>
                <c:formatCode>0%</c:formatCode>
                <c:ptCount val="23"/>
                <c:pt idx="0">
                  <c:v>0.14669421487603307</c:v>
                </c:pt>
                <c:pt idx="1">
                  <c:v>0.14342235410484669</c:v>
                </c:pt>
                <c:pt idx="2">
                  <c:v>0.15222623345367028</c:v>
                </c:pt>
                <c:pt idx="3">
                  <c:v>0.15372549019607842</c:v>
                </c:pt>
                <c:pt idx="4">
                  <c:v>0.16056910569105692</c:v>
                </c:pt>
                <c:pt idx="5">
                  <c:v>0.17730331863541424</c:v>
                </c:pt>
                <c:pt idx="6">
                  <c:v>0.16962328084512657</c:v>
                </c:pt>
                <c:pt idx="7">
                  <c:v>0.18279380717804364</c:v>
                </c:pt>
                <c:pt idx="8">
                  <c:v>0.18850538809932843</c:v>
                </c:pt>
                <c:pt idx="9">
                  <c:v>0.1963489409141583</c:v>
                </c:pt>
                <c:pt idx="10">
                  <c:v>0.22925398155909471</c:v>
                </c:pt>
                <c:pt idx="11">
                  <c:v>0.23678493845039827</c:v>
                </c:pt>
                <c:pt idx="12">
                  <c:v>0.25707931801334322</c:v>
                </c:pt>
                <c:pt idx="13">
                  <c:v>0.28659003831417623</c:v>
                </c:pt>
                <c:pt idx="14">
                  <c:v>0.33345058037284558</c:v>
                </c:pt>
                <c:pt idx="15">
                  <c:v>0.36816790555312634</c:v>
                </c:pt>
                <c:pt idx="16">
                  <c:v>0.4243132670952659</c:v>
                </c:pt>
                <c:pt idx="17">
                  <c:v>0.47729566094853682</c:v>
                </c:pt>
                <c:pt idx="18">
                  <c:v>0.5589094449853943</c:v>
                </c:pt>
                <c:pt idx="19">
                  <c:v>0.59633027522935778</c:v>
                </c:pt>
                <c:pt idx="20">
                  <c:v>0.62195121951219512</c:v>
                </c:pt>
                <c:pt idx="21">
                  <c:v>0.7142857142857143</c:v>
                </c:pt>
                <c:pt idx="22">
                  <c:v>0.69565217391304346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95-EF48-9848-7F3207DFE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11760"/>
        <c:axId val="909008368"/>
      </c:lineChart>
      <c:catAx>
        <c:axId val="90900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9004976"/>
        <c:crosses val="autoZero"/>
        <c:auto val="1"/>
        <c:lblAlgn val="ctr"/>
        <c:lblOffset val="100"/>
        <c:noMultiLvlLbl val="0"/>
      </c:catAx>
      <c:valAx>
        <c:axId val="909004976"/>
        <c:scaling>
          <c:orientation val="minMax"/>
          <c:max val="0.5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妊娠率・生産率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09001584"/>
        <c:crosses val="autoZero"/>
        <c:crossBetween val="between"/>
      </c:valAx>
      <c:valAx>
        <c:axId val="909008368"/>
        <c:scaling>
          <c:orientation val="minMax"/>
          <c:max val="0.9"/>
        </c:scaling>
        <c:delete val="0"/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流産率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09011760"/>
        <c:crosses val="max"/>
        <c:crossBetween val="between"/>
      </c:valAx>
      <c:catAx>
        <c:axId val="909011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008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2834962201405209"/>
          <c:y val="8.4754901937628732E-2"/>
          <c:w val="0.15323224261771701"/>
          <c:h val="0.2023467343660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64986457581883E-2"/>
          <c:y val="3.2745591939546598E-2"/>
          <c:w val="0.88122646041604091"/>
          <c:h val="0.85814435034411596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年齢別'!$DX$3</c:f>
              <c:strCache>
                <c:ptCount val="1"/>
                <c:pt idx="0">
                  <c:v>妊娠率/総ET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年齢別'!$BW$9:$BW$32</c:f>
              <c:numCache>
                <c:formatCode>General</c:formatCode>
                <c:ptCount val="2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</c:numCache>
            </c:numRef>
          </c:cat>
          <c:val>
            <c:numRef>
              <c:f>'年別　年齢別'!$DX$9:$DX$32</c:f>
              <c:numCache>
                <c:formatCode>0%</c:formatCode>
                <c:ptCount val="24"/>
                <c:pt idx="0">
                  <c:v>0.45756457564575648</c:v>
                </c:pt>
                <c:pt idx="1">
                  <c:v>0.48015873015873017</c:v>
                </c:pt>
                <c:pt idx="2">
                  <c:v>0.47824030274361401</c:v>
                </c:pt>
                <c:pt idx="3">
                  <c:v>0.46764209341586943</c:v>
                </c:pt>
                <c:pt idx="4">
                  <c:v>0.47039291643608189</c:v>
                </c:pt>
                <c:pt idx="5">
                  <c:v>0.45791783007578779</c:v>
                </c:pt>
                <c:pt idx="6">
                  <c:v>0.45684902459711618</c:v>
                </c:pt>
                <c:pt idx="7">
                  <c:v>0.45575944767441862</c:v>
                </c:pt>
                <c:pt idx="8">
                  <c:v>0.44657448145820239</c:v>
                </c:pt>
                <c:pt idx="9">
                  <c:v>0.43071438181084354</c:v>
                </c:pt>
                <c:pt idx="10">
                  <c:v>0.42701576911633443</c:v>
                </c:pt>
                <c:pt idx="11">
                  <c:v>0.4049100576988347</c:v>
                </c:pt>
                <c:pt idx="12">
                  <c:v>0.38401646182081084</c:v>
                </c:pt>
                <c:pt idx="13">
                  <c:v>0.36123607540702657</c:v>
                </c:pt>
                <c:pt idx="14">
                  <c:v>0.33224705942257754</c:v>
                </c:pt>
                <c:pt idx="15">
                  <c:v>0.2923994651856423</c:v>
                </c:pt>
                <c:pt idx="16">
                  <c:v>0.25165052816901406</c:v>
                </c:pt>
                <c:pt idx="17">
                  <c:v>0.21106519459692838</c:v>
                </c:pt>
                <c:pt idx="18">
                  <c:v>0.16419517852704829</c:v>
                </c:pt>
                <c:pt idx="19">
                  <c:v>0.1266025641025641</c:v>
                </c:pt>
                <c:pt idx="20">
                  <c:v>8.4104938271604937E-2</c:v>
                </c:pt>
                <c:pt idx="21">
                  <c:v>5.758426966292135E-2</c:v>
                </c:pt>
                <c:pt idx="22">
                  <c:v>4.2338709677419352E-2</c:v>
                </c:pt>
                <c:pt idx="23">
                  <c:v>3.1123139377537211E-2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DD-1143-B52C-58DA01AD5AB5}"/>
            </c:ext>
          </c:extLst>
        </c:ser>
        <c:ser>
          <c:idx val="1"/>
          <c:order val="1"/>
          <c:tx>
            <c:strRef>
              <c:f>'年別　年齢別'!$DY$3</c:f>
              <c:strCache>
                <c:ptCount val="1"/>
                <c:pt idx="0">
                  <c:v>妊娠率/総治療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年齢別'!$BW$9:$BW$32</c:f>
              <c:numCache>
                <c:formatCode>General</c:formatCode>
                <c:ptCount val="2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</c:numCache>
            </c:numRef>
          </c:cat>
          <c:val>
            <c:numRef>
              <c:f>'年別　年齢別'!$DY$9:$DY$32</c:f>
              <c:numCache>
                <c:formatCode>0%</c:formatCode>
                <c:ptCount val="24"/>
                <c:pt idx="0">
                  <c:v>0.25357873210633947</c:v>
                </c:pt>
                <c:pt idx="1">
                  <c:v>0.26133909287257018</c:v>
                </c:pt>
                <c:pt idx="2">
                  <c:v>0.27615405626877904</c:v>
                </c:pt>
                <c:pt idx="3">
                  <c:v>0.27443857331571997</c:v>
                </c:pt>
                <c:pt idx="4">
                  <c:v>0.2751105836659834</c:v>
                </c:pt>
                <c:pt idx="5">
                  <c:v>0.27660428881214361</c:v>
                </c:pt>
                <c:pt idx="6">
                  <c:v>0.27825132377631406</c:v>
                </c:pt>
                <c:pt idx="7">
                  <c:v>0.27744290217331197</c:v>
                </c:pt>
                <c:pt idx="8">
                  <c:v>0.270976353928299</c:v>
                </c:pt>
                <c:pt idx="9">
                  <c:v>0.26150704512967121</c:v>
                </c:pt>
                <c:pt idx="10">
                  <c:v>0.25920173379086148</c:v>
                </c:pt>
                <c:pt idx="11">
                  <c:v>0.24197146913663714</c:v>
                </c:pt>
                <c:pt idx="12">
                  <c:v>0.22818148772347246</c:v>
                </c:pt>
                <c:pt idx="13">
                  <c:v>0.20963480963480963</c:v>
                </c:pt>
                <c:pt idx="14">
                  <c:v>0.18433244816091304</c:v>
                </c:pt>
                <c:pt idx="15">
                  <c:v>0.15772975672001996</c:v>
                </c:pt>
                <c:pt idx="16">
                  <c:v>0.12980673723642761</c:v>
                </c:pt>
                <c:pt idx="17">
                  <c:v>0.1013295430991087</c:v>
                </c:pt>
                <c:pt idx="18">
                  <c:v>7.4967849307814513E-2</c:v>
                </c:pt>
                <c:pt idx="19">
                  <c:v>5.2875456932502701E-2</c:v>
                </c:pt>
                <c:pt idx="20">
                  <c:v>3.2568910136699783E-2</c:v>
                </c:pt>
                <c:pt idx="21">
                  <c:v>2.0764750569764498E-2</c:v>
                </c:pt>
                <c:pt idx="22">
                  <c:v>1.5180722891566266E-2</c:v>
                </c:pt>
                <c:pt idx="23">
                  <c:v>1.0662957811775614E-2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DD-1143-B52C-58DA01AD5AB5}"/>
            </c:ext>
          </c:extLst>
        </c:ser>
        <c:ser>
          <c:idx val="2"/>
          <c:order val="2"/>
          <c:tx>
            <c:strRef>
              <c:f>'年別　年齢別'!$DZ$3</c:f>
              <c:strCache>
                <c:ptCount val="1"/>
                <c:pt idx="0">
                  <c:v>生産率/総治療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年齢別'!$BW$9:$BW$32</c:f>
              <c:numCache>
                <c:formatCode>General</c:formatCode>
                <c:ptCount val="2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</c:numCache>
            </c:numRef>
          </c:cat>
          <c:val>
            <c:numRef>
              <c:f>'年別　年齢別'!$DZ$9:$DZ$32</c:f>
              <c:numCache>
                <c:formatCode>0%</c:formatCode>
                <c:ptCount val="24"/>
                <c:pt idx="0">
                  <c:v>0.19938650306748465</c:v>
                </c:pt>
                <c:pt idx="1">
                  <c:v>0.21328293736501081</c:v>
                </c:pt>
                <c:pt idx="2">
                  <c:v>0.2228899207866703</c:v>
                </c:pt>
                <c:pt idx="3">
                  <c:v>0.22093791281373845</c:v>
                </c:pt>
                <c:pt idx="4">
                  <c:v>0.22127521847016937</c:v>
                </c:pt>
                <c:pt idx="5">
                  <c:v>0.21974138623403744</c:v>
                </c:pt>
                <c:pt idx="6">
                  <c:v>0.21729303887382151</c:v>
                </c:pt>
                <c:pt idx="7">
                  <c:v>0.21771829895481945</c:v>
                </c:pt>
                <c:pt idx="8">
                  <c:v>0.21000190694126622</c:v>
                </c:pt>
                <c:pt idx="9">
                  <c:v>0.19938738002858894</c:v>
                </c:pt>
                <c:pt idx="10">
                  <c:v>0.19682138342062488</c:v>
                </c:pt>
                <c:pt idx="11">
                  <c:v>0.17622202690825503</c:v>
                </c:pt>
                <c:pt idx="12">
                  <c:v>0.16529526453190577</c:v>
                </c:pt>
                <c:pt idx="13">
                  <c:v>0.14666666666666667</c:v>
                </c:pt>
                <c:pt idx="14">
                  <c:v>0.12447030905700887</c:v>
                </c:pt>
                <c:pt idx="15">
                  <c:v>9.8726733057782456E-2</c:v>
                </c:pt>
                <c:pt idx="16">
                  <c:v>7.668076169935012E-2</c:v>
                </c:pt>
                <c:pt idx="17">
                  <c:v>5.4188504930265613E-2</c:v>
                </c:pt>
                <c:pt idx="18">
                  <c:v>3.6689613435206901E-2</c:v>
                </c:pt>
                <c:pt idx="19">
                  <c:v>2.1469391957987954E-2</c:v>
                </c:pt>
                <c:pt idx="20">
                  <c:v>1.2101292298498543E-2</c:v>
                </c:pt>
                <c:pt idx="21">
                  <c:v>7.0904026335781214E-3</c:v>
                </c:pt>
                <c:pt idx="22">
                  <c:v>4.3373493975903616E-3</c:v>
                </c:pt>
                <c:pt idx="23">
                  <c:v>3.2452480296708392E-3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DD-1143-B52C-58DA01AD5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01584"/>
        <c:axId val="909004976"/>
      </c:lineChart>
      <c:lineChart>
        <c:grouping val="standard"/>
        <c:varyColors val="0"/>
        <c:ser>
          <c:idx val="3"/>
          <c:order val="3"/>
          <c:tx>
            <c:strRef>
              <c:f>'年別　年齢別'!$EA$3</c:f>
              <c:strCache>
                <c:ptCount val="1"/>
                <c:pt idx="0">
                  <c:v>流産率/総妊娠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年齢別'!$BW$9:$BW$32</c:f>
              <c:numCache>
                <c:formatCode>General</c:formatCode>
                <c:ptCount val="2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</c:numCache>
            </c:numRef>
          </c:cat>
          <c:val>
            <c:numRef>
              <c:f>'年別　年齢別'!$EA$9:$EA$32</c:f>
              <c:numCache>
                <c:formatCode>0%</c:formatCode>
                <c:ptCount val="24"/>
                <c:pt idx="0">
                  <c:v>0.17741935483870969</c:v>
                </c:pt>
                <c:pt idx="1">
                  <c:v>0.14669421487603307</c:v>
                </c:pt>
                <c:pt idx="2">
                  <c:v>0.14342235410484669</c:v>
                </c:pt>
                <c:pt idx="3">
                  <c:v>0.15222623345367028</c:v>
                </c:pt>
                <c:pt idx="4">
                  <c:v>0.15372549019607842</c:v>
                </c:pt>
                <c:pt idx="5">
                  <c:v>0.16056910569105692</c:v>
                </c:pt>
                <c:pt idx="6">
                  <c:v>0.17730331863541424</c:v>
                </c:pt>
                <c:pt idx="7">
                  <c:v>0.16962328084512657</c:v>
                </c:pt>
                <c:pt idx="8">
                  <c:v>0.18279380717804364</c:v>
                </c:pt>
                <c:pt idx="9">
                  <c:v>0.18850538809932843</c:v>
                </c:pt>
                <c:pt idx="10">
                  <c:v>0.1963489409141583</c:v>
                </c:pt>
                <c:pt idx="11">
                  <c:v>0.22925398155909471</c:v>
                </c:pt>
                <c:pt idx="12">
                  <c:v>0.23678493845039827</c:v>
                </c:pt>
                <c:pt idx="13">
                  <c:v>0.25707931801334322</c:v>
                </c:pt>
                <c:pt idx="14">
                  <c:v>0.28659003831417623</c:v>
                </c:pt>
                <c:pt idx="15">
                  <c:v>0.33345058037284558</c:v>
                </c:pt>
                <c:pt idx="16">
                  <c:v>0.36816790555312634</c:v>
                </c:pt>
                <c:pt idx="17">
                  <c:v>0.4243132670952659</c:v>
                </c:pt>
                <c:pt idx="18">
                  <c:v>0.47729566094853682</c:v>
                </c:pt>
                <c:pt idx="19">
                  <c:v>0.5589094449853943</c:v>
                </c:pt>
                <c:pt idx="20">
                  <c:v>0.59633027522935778</c:v>
                </c:pt>
                <c:pt idx="21">
                  <c:v>0.62195121951219512</c:v>
                </c:pt>
                <c:pt idx="22">
                  <c:v>0.7142857142857143</c:v>
                </c:pt>
                <c:pt idx="23">
                  <c:v>0.69565217391304346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DD-1143-B52C-58DA01AD5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11760"/>
        <c:axId val="909008368"/>
      </c:lineChart>
      <c:catAx>
        <c:axId val="90900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9004976"/>
        <c:crosses val="autoZero"/>
        <c:auto val="1"/>
        <c:lblAlgn val="ctr"/>
        <c:lblOffset val="100"/>
        <c:noMultiLvlLbl val="0"/>
      </c:catAx>
      <c:valAx>
        <c:axId val="9090049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妊娠率・出産率・流産率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09001584"/>
        <c:crosses val="autoZero"/>
        <c:crossBetween val="between"/>
      </c:valAx>
      <c:valAx>
        <c:axId val="90900836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909011760"/>
        <c:crosses val="max"/>
        <c:crossBetween val="between"/>
      </c:valAx>
      <c:catAx>
        <c:axId val="909011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008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8279906427227355"/>
          <c:y val="4.9623950888168566E-2"/>
          <c:w val="0.15323224261771701"/>
          <c:h val="0.20234673436601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30113833495315E-2"/>
          <c:y val="6.0185185185185203E-2"/>
          <c:w val="0.88391728331365216"/>
          <c:h val="0.82883975661234432"/>
        </c:manualLayout>
      </c:layout>
      <c:lineChart>
        <c:grouping val="standard"/>
        <c:varyColors val="0"/>
        <c:ser>
          <c:idx val="0"/>
          <c:order val="0"/>
          <c:tx>
            <c:strRef>
              <c:f>'年別　周期数・数字'!$BQ$2</c:f>
              <c:strCache>
                <c:ptCount val="1"/>
                <c:pt idx="0">
                  <c:v>妊娠率（/ET、新鮮)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周期数・数字'!$BP$8:$BP$38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'年別　周期数・数字'!$BQ$8:$BQ$38</c:f>
              <c:numCache>
                <c:formatCode>0.0%</c:formatCode>
                <c:ptCount val="31"/>
                <c:pt idx="0">
                  <c:v>0.21973512404402165</c:v>
                </c:pt>
                <c:pt idx="1">
                  <c:v>0.23781423344742122</c:v>
                </c:pt>
                <c:pt idx="2">
                  <c:v>0.21481133552528572</c:v>
                </c:pt>
                <c:pt idx="3">
                  <c:v>0.23200285103349966</c:v>
                </c:pt>
                <c:pt idx="4">
                  <c:v>0.21171724258901947</c:v>
                </c:pt>
                <c:pt idx="5">
                  <c:v>0.22450895707364704</c:v>
                </c:pt>
                <c:pt idx="6">
                  <c:v>0.23250206037666737</c:v>
                </c:pt>
                <c:pt idx="7">
                  <c:v>0.23627794995261633</c:v>
                </c:pt>
                <c:pt idx="8">
                  <c:v>0.23769823711604293</c:v>
                </c:pt>
                <c:pt idx="9">
                  <c:v>0.25004886311811847</c:v>
                </c:pt>
                <c:pt idx="10">
                  <c:v>0.25416355407127478</c:v>
                </c:pt>
                <c:pt idx="11">
                  <c:v>0.26291985643451382</c:v>
                </c:pt>
                <c:pt idx="12">
                  <c:v>0.27583459787556902</c:v>
                </c:pt>
                <c:pt idx="13">
                  <c:v>0.28234329608440711</c:v>
                </c:pt>
                <c:pt idx="14">
                  <c:v>0.2762721051561759</c:v>
                </c:pt>
                <c:pt idx="15">
                  <c:v>0.28037135278514591</c:v>
                </c:pt>
                <c:pt idx="16">
                  <c:v>0.26494374404752297</c:v>
                </c:pt>
                <c:pt idx="17">
                  <c:v>0.24413748795374238</c:v>
                </c:pt>
                <c:pt idx="18">
                  <c:v>0.21894915734315254</c:v>
                </c:pt>
                <c:pt idx="19">
                  <c:v>0.22315852242412829</c:v>
                </c:pt>
                <c:pt idx="20">
                  <c:v>0.21904820443474654</c:v>
                </c:pt>
                <c:pt idx="21">
                  <c:v>0.21323911780000612</c:v>
                </c:pt>
                <c:pt idx="22">
                  <c:v>0.20773659283627804</c:v>
                </c:pt>
                <c:pt idx="23">
                  <c:v>0.20814987239532209</c:v>
                </c:pt>
                <c:pt idx="24">
                  <c:v>0.21004578920265549</c:v>
                </c:pt>
                <c:pt idx="25">
                  <c:v>0.20848634953169926</c:v>
                </c:pt>
                <c:pt idx="26">
                  <c:v>0.20507930601423321</c:v>
                </c:pt>
                <c:pt idx="27">
                  <c:v>0.21426776740847092</c:v>
                </c:pt>
                <c:pt idx="28">
                  <c:v>0.21086736817073895</c:v>
                </c:pt>
                <c:pt idx="29">
                  <c:v>0.21013505438030358</c:v>
                </c:pt>
                <c:pt idx="30">
                  <c:v>0.20726027819757578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0-C245-B390-F83247299AD1}"/>
            </c:ext>
          </c:extLst>
        </c:ser>
        <c:ser>
          <c:idx val="1"/>
          <c:order val="1"/>
          <c:tx>
            <c:strRef>
              <c:f>'年別　周期数・数字'!$BR$2</c:f>
              <c:strCache>
                <c:ptCount val="1"/>
                <c:pt idx="0">
                  <c:v>妊娠率（/ET、凍結)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周期数・数字'!$BP$8:$BP$38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'年別　周期数・数字'!$BR$8:$BR$38</c:f>
              <c:numCache>
                <c:formatCode>0.0%</c:formatCode>
                <c:ptCount val="31"/>
                <c:pt idx="0">
                  <c:v>0.1111111111111111</c:v>
                </c:pt>
                <c:pt idx="1">
                  <c:v>0.16193181818181818</c:v>
                </c:pt>
                <c:pt idx="2">
                  <c:v>0.1490566037735849</c:v>
                </c:pt>
                <c:pt idx="3">
                  <c:v>0.1440536013400335</c:v>
                </c:pt>
                <c:pt idx="4">
                  <c:v>0.16097122302158273</c:v>
                </c:pt>
                <c:pt idx="5">
                  <c:v>0.22650771388499299</c:v>
                </c:pt>
                <c:pt idx="6">
                  <c:v>0.16778774289985052</c:v>
                </c:pt>
                <c:pt idx="7">
                  <c:v>0.21903993545784592</c:v>
                </c:pt>
                <c:pt idx="8">
                  <c:v>0.22870600549522438</c:v>
                </c:pt>
                <c:pt idx="9">
                  <c:v>0.24233399514670195</c:v>
                </c:pt>
                <c:pt idx="10">
                  <c:v>0.24815610120436934</c:v>
                </c:pt>
                <c:pt idx="11">
                  <c:v>0.25919380627787597</c:v>
                </c:pt>
                <c:pt idx="12">
                  <c:v>0.27735593220338983</c:v>
                </c:pt>
                <c:pt idx="13">
                  <c:v>0.31634841213111409</c:v>
                </c:pt>
                <c:pt idx="14">
                  <c:v>0.31201216005258403</c:v>
                </c:pt>
                <c:pt idx="15">
                  <c:v>0.32695724887634575</c:v>
                </c:pt>
                <c:pt idx="16">
                  <c:v>0.32960800201167889</c:v>
                </c:pt>
                <c:pt idx="17">
                  <c:v>0.3206282145481264</c:v>
                </c:pt>
                <c:pt idx="18">
                  <c:v>0.32165968785687094</c:v>
                </c:pt>
                <c:pt idx="19">
                  <c:v>0.32588025449080771</c:v>
                </c:pt>
                <c:pt idx="20">
                  <c:v>0.3369577263603788</c:v>
                </c:pt>
                <c:pt idx="21">
                  <c:v>0.3419363884424983</c:v>
                </c:pt>
                <c:pt idx="22">
                  <c:v>0.33675543459537671</c:v>
                </c:pt>
                <c:pt idx="23">
                  <c:v>0.32839515107653339</c:v>
                </c:pt>
                <c:pt idx="24">
                  <c:v>0.33429303038968466</c:v>
                </c:pt>
                <c:pt idx="25">
                  <c:v>0.33189192343604107</c:v>
                </c:pt>
                <c:pt idx="26">
                  <c:v>0.33323770665986657</c:v>
                </c:pt>
                <c:pt idx="27">
                  <c:v>0.34396422943908977</c:v>
                </c:pt>
                <c:pt idx="28">
                  <c:v>0.34693418169813017</c:v>
                </c:pt>
                <c:pt idx="29">
                  <c:v>0.35388970543060627</c:v>
                </c:pt>
                <c:pt idx="30">
                  <c:v>0.35961163398013779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0-C245-B390-F83247299AD1}"/>
            </c:ext>
          </c:extLst>
        </c:ser>
        <c:ser>
          <c:idx val="2"/>
          <c:order val="2"/>
          <c:tx>
            <c:strRef>
              <c:f>'年別　周期数・数字'!$BS$2</c:f>
              <c:strCache>
                <c:ptCount val="1"/>
                <c:pt idx="0">
                  <c:v>生産率（/採卵）*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周期数・数字'!$BP$8:$BP$38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'年別　周期数・数字'!$BS$8:$BS$38</c:f>
              <c:numCache>
                <c:formatCode>0.0%</c:formatCode>
                <c:ptCount val="31"/>
                <c:pt idx="0">
                  <c:v>0.11186883343006385</c:v>
                </c:pt>
                <c:pt idx="1">
                  <c:v>0.12427936867970892</c:v>
                </c:pt>
                <c:pt idx="2">
                  <c:v>0.11635964659005602</c:v>
                </c:pt>
                <c:pt idx="3">
                  <c:v>0.12609687609687609</c:v>
                </c:pt>
                <c:pt idx="4">
                  <c:v>0.11759498842434972</c:v>
                </c:pt>
                <c:pt idx="5">
                  <c:v>0.12892615858717554</c:v>
                </c:pt>
                <c:pt idx="6">
                  <c:v>0.13708184331329731</c:v>
                </c:pt>
                <c:pt idx="7">
                  <c:v>0.13859347470759303</c:v>
                </c:pt>
                <c:pt idx="8">
                  <c:v>0.14877926678989525</c:v>
                </c:pt>
                <c:pt idx="9">
                  <c:v>0.1424611581920904</c:v>
                </c:pt>
                <c:pt idx="10">
                  <c:v>0.14619127125186263</c:v>
                </c:pt>
                <c:pt idx="11">
                  <c:v>0.14676938369781312</c:v>
                </c:pt>
                <c:pt idx="12">
                  <c:v>0.14558458446624897</c:v>
                </c:pt>
                <c:pt idx="13">
                  <c:v>0.14422432768686</c:v>
                </c:pt>
                <c:pt idx="14">
                  <c:v>0.12704721194947408</c:v>
                </c:pt>
                <c:pt idx="15">
                  <c:v>0.12288752489546816</c:v>
                </c:pt>
                <c:pt idx="16">
                  <c:v>0.10967188551822979</c:v>
                </c:pt>
                <c:pt idx="17">
                  <c:v>9.8722291300433043E-2</c:v>
                </c:pt>
                <c:pt idx="18">
                  <c:v>8.5325744446195048E-2</c:v>
                </c:pt>
                <c:pt idx="19">
                  <c:v>9.2571830343569472E-2</c:v>
                </c:pt>
                <c:pt idx="20">
                  <c:v>8.1953169617361502E-2</c:v>
                </c:pt>
                <c:pt idx="21">
                  <c:v>7.839992143640441E-2</c:v>
                </c:pt>
                <c:pt idx="22">
                  <c:v>7.0551971736300831E-2</c:v>
                </c:pt>
                <c:pt idx="23">
                  <c:v>6.8284386138479675E-2</c:v>
                </c:pt>
                <c:pt idx="24">
                  <c:v>7.0441783370543271E-2</c:v>
                </c:pt>
                <c:pt idx="25">
                  <c:v>6.7116099893730075E-2</c:v>
                </c:pt>
                <c:pt idx="26">
                  <c:v>6.2380809676892059E-2</c:v>
                </c:pt>
                <c:pt idx="27">
                  <c:v>6.2089414702297792E-2</c:v>
                </c:pt>
                <c:pt idx="28">
                  <c:v>5.73304191468254E-2</c:v>
                </c:pt>
                <c:pt idx="29">
                  <c:v>5.394352314582649E-2</c:v>
                </c:pt>
                <c:pt idx="30">
                  <c:v>4.7072898231182214E-2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50-C245-B390-F83247299AD1}"/>
            </c:ext>
          </c:extLst>
        </c:ser>
        <c:ser>
          <c:idx val="3"/>
          <c:order val="3"/>
          <c:tx>
            <c:strRef>
              <c:f>'年別　周期数・数字'!$BT$2</c:f>
              <c:strCache>
                <c:ptCount val="1"/>
                <c:pt idx="0">
                  <c:v>多胎率</c:v>
                </c:pt>
              </c:strCache>
            </c:strRef>
          </c:tx>
          <c:marker>
            <c:symbol val="circle"/>
            <c:size val="7"/>
          </c:marker>
          <c:cat>
            <c:numRef>
              <c:f>'年別　周期数・数字'!$BP$8:$BP$38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'年別　周期数・数字'!$BT$8:$BT$38</c:f>
              <c:numCache>
                <c:formatCode>0.0%</c:formatCode>
                <c:ptCount val="31"/>
                <c:pt idx="0">
                  <c:v>0.18326359832635983</c:v>
                </c:pt>
                <c:pt idx="1">
                  <c:v>0.13947876447876448</c:v>
                </c:pt>
                <c:pt idx="2">
                  <c:v>0.19270279844137442</c:v>
                </c:pt>
                <c:pt idx="3">
                  <c:v>0.18186372745490981</c:v>
                </c:pt>
                <c:pt idx="4">
                  <c:v>0.19113241461953265</c:v>
                </c:pt>
                <c:pt idx="5">
                  <c:v>0.19806379939692112</c:v>
                </c:pt>
                <c:pt idx="6">
                  <c:v>0.18881725762459708</c:v>
                </c:pt>
                <c:pt idx="7">
                  <c:v>0.1685578508389099</c:v>
                </c:pt>
                <c:pt idx="8">
                  <c:v>0.18243412797992473</c:v>
                </c:pt>
                <c:pt idx="9">
                  <c:v>0.16015169194865811</c:v>
                </c:pt>
                <c:pt idx="10">
                  <c:v>0.16467528816418331</c:v>
                </c:pt>
                <c:pt idx="11">
                  <c:v>0.17171332444613724</c:v>
                </c:pt>
                <c:pt idx="12">
                  <c:v>0.15947628246404807</c:v>
                </c:pt>
                <c:pt idx="13">
                  <c:v>0.15993105637955277</c:v>
                </c:pt>
                <c:pt idx="14">
                  <c:v>0.15102860010035124</c:v>
                </c:pt>
                <c:pt idx="15">
                  <c:v>0.14383457503421013</c:v>
                </c:pt>
                <c:pt idx="16">
                  <c:v>0.12137109638084435</c:v>
                </c:pt>
                <c:pt idx="17">
                  <c:v>0.11044059660552032</c:v>
                </c:pt>
                <c:pt idx="18">
                  <c:v>6.5793116176063482E-2</c:v>
                </c:pt>
                <c:pt idx="19">
                  <c:v>5.1206026123888131E-2</c:v>
                </c:pt>
                <c:pt idx="20">
                  <c:v>4.673727694118212E-2</c:v>
                </c:pt>
                <c:pt idx="21">
                  <c:v>4.132448590762762E-2</c:v>
                </c:pt>
                <c:pt idx="22">
                  <c:v>3.8042265049482847E-2</c:v>
                </c:pt>
                <c:pt idx="23">
                  <c:v>3.441463576598712E-2</c:v>
                </c:pt>
                <c:pt idx="24">
                  <c:v>3.1089406461307287E-2</c:v>
                </c:pt>
                <c:pt idx="25">
                  <c:v>3.1369259802893686E-2</c:v>
                </c:pt>
                <c:pt idx="26">
                  <c:v>3.1825839738864901E-2</c:v>
                </c:pt>
                <c:pt idx="27">
                  <c:v>3.1353385357476574E-2</c:v>
                </c:pt>
                <c:pt idx="28">
                  <c:v>2.894947273726823E-2</c:v>
                </c:pt>
                <c:pt idx="29">
                  <c:v>2.9306348713292393E-2</c:v>
                </c:pt>
                <c:pt idx="30">
                  <c:v>2.933088909257562E-2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50-C245-B390-F83247299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855680"/>
        <c:axId val="881859072"/>
      </c:lineChart>
      <c:catAx>
        <c:axId val="88185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西暦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81859072"/>
        <c:crosses val="autoZero"/>
        <c:auto val="1"/>
        <c:lblAlgn val="ctr"/>
        <c:lblOffset val="100"/>
        <c:noMultiLvlLbl val="0"/>
      </c:catAx>
      <c:valAx>
        <c:axId val="88185907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8185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221493142650205E-2"/>
          <c:y val="7.6558368057100215E-2"/>
          <c:w val="0.23988948070081917"/>
          <c:h val="0.193264526786858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893717588288595E-2"/>
          <c:y val="8.9588377723970894E-2"/>
          <c:w val="0.74826021949014987"/>
          <c:h val="0.82999313645116402"/>
        </c:manualLayout>
      </c:layout>
      <c:lineChart>
        <c:grouping val="standard"/>
        <c:varyColors val="0"/>
        <c:ser>
          <c:idx val="0"/>
          <c:order val="0"/>
          <c:tx>
            <c:strRef>
              <c:f>SET率!$B$2</c:f>
              <c:strCache>
                <c:ptCount val="1"/>
                <c:pt idx="0">
                  <c:v>2007新鮮SET率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SET率!$B$5:$B$35</c:f>
              <c:numCache>
                <c:formatCode>0%</c:formatCode>
                <c:ptCount val="31"/>
                <c:pt idx="0">
                  <c:v>0.34615384615384615</c:v>
                </c:pt>
                <c:pt idx="1">
                  <c:v>0.4576271186440678</c:v>
                </c:pt>
                <c:pt idx="2">
                  <c:v>0.46226415094339623</c:v>
                </c:pt>
                <c:pt idx="3">
                  <c:v>0.42424242424242425</c:v>
                </c:pt>
                <c:pt idx="4">
                  <c:v>0.49447513812154698</c:v>
                </c:pt>
                <c:pt idx="5">
                  <c:v>0.48615384615384616</c:v>
                </c:pt>
                <c:pt idx="6">
                  <c:v>0.4556830031282586</c:v>
                </c:pt>
                <c:pt idx="7">
                  <c:v>0.45605858854860187</c:v>
                </c:pt>
                <c:pt idx="8">
                  <c:v>0.44764150943396225</c:v>
                </c:pt>
                <c:pt idx="9">
                  <c:v>0.46106399383191982</c:v>
                </c:pt>
                <c:pt idx="10">
                  <c:v>0.47962474347698625</c:v>
                </c:pt>
                <c:pt idx="11">
                  <c:v>0.4644848484848485</c:v>
                </c:pt>
                <c:pt idx="12">
                  <c:v>0.44558697514995715</c:v>
                </c:pt>
                <c:pt idx="13">
                  <c:v>0.44133388225607245</c:v>
                </c:pt>
                <c:pt idx="14">
                  <c:v>0.44136676101900524</c:v>
                </c:pt>
                <c:pt idx="15">
                  <c:v>0.44978434996919286</c:v>
                </c:pt>
                <c:pt idx="16">
                  <c:v>0.44474116680361547</c:v>
                </c:pt>
                <c:pt idx="17">
                  <c:v>0.43984342810053562</c:v>
                </c:pt>
                <c:pt idx="18">
                  <c:v>0.43899521531100477</c:v>
                </c:pt>
                <c:pt idx="19">
                  <c:v>0.46361185983827491</c:v>
                </c:pt>
                <c:pt idx="20">
                  <c:v>0.47371675943104513</c:v>
                </c:pt>
                <c:pt idx="21">
                  <c:v>0.50807453416149073</c:v>
                </c:pt>
                <c:pt idx="22">
                  <c:v>0.57651245551601427</c:v>
                </c:pt>
                <c:pt idx="23">
                  <c:v>0.61305147058823528</c:v>
                </c:pt>
                <c:pt idx="24">
                  <c:v>0.68705035971223016</c:v>
                </c:pt>
                <c:pt idx="25">
                  <c:v>0.72491909385113273</c:v>
                </c:pt>
                <c:pt idx="26">
                  <c:v>0.71014492753623193</c:v>
                </c:pt>
                <c:pt idx="27">
                  <c:v>0.88461538461538458</c:v>
                </c:pt>
                <c:pt idx="28">
                  <c:v>0.84090909090909094</c:v>
                </c:pt>
                <c:pt idx="30">
                  <c:v>0.46527465467394796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D0-B448-ACDC-86207DC20C4E}"/>
            </c:ext>
          </c:extLst>
        </c:ser>
        <c:ser>
          <c:idx val="1"/>
          <c:order val="1"/>
          <c:tx>
            <c:strRef>
              <c:f>SET率!$C$2</c:f>
              <c:strCache>
                <c:ptCount val="1"/>
                <c:pt idx="0">
                  <c:v>2008新鮮SET率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SET率!$C$5:$C$35</c:f>
              <c:numCache>
                <c:formatCode>0%</c:formatCode>
                <c:ptCount val="31"/>
                <c:pt idx="0">
                  <c:v>0.57894736842105265</c:v>
                </c:pt>
                <c:pt idx="1">
                  <c:v>0.61904761904761907</c:v>
                </c:pt>
                <c:pt idx="2">
                  <c:v>0.7558139534883721</c:v>
                </c:pt>
                <c:pt idx="3">
                  <c:v>0.74011299435028244</c:v>
                </c:pt>
                <c:pt idx="4">
                  <c:v>0.70262390670553931</c:v>
                </c:pt>
                <c:pt idx="5">
                  <c:v>0.69244288224956063</c:v>
                </c:pt>
                <c:pt idx="6">
                  <c:v>0.68895966029723987</c:v>
                </c:pt>
                <c:pt idx="7">
                  <c:v>0.68472222222222223</c:v>
                </c:pt>
                <c:pt idx="8">
                  <c:v>0.68110236220472442</c:v>
                </c:pt>
                <c:pt idx="9">
                  <c:v>0.6787807737397421</c:v>
                </c:pt>
                <c:pt idx="10">
                  <c:v>0.67249190938511327</c:v>
                </c:pt>
                <c:pt idx="11">
                  <c:v>0.65791567223548131</c:v>
                </c:pt>
                <c:pt idx="12">
                  <c:v>0.65232737701301569</c:v>
                </c:pt>
                <c:pt idx="13">
                  <c:v>0.59813265901575574</c:v>
                </c:pt>
                <c:pt idx="14">
                  <c:v>0.57393679282091303</c:v>
                </c:pt>
                <c:pt idx="15">
                  <c:v>0.57278481012658233</c:v>
                </c:pt>
                <c:pt idx="16">
                  <c:v>0.56520886448323204</c:v>
                </c:pt>
                <c:pt idx="17">
                  <c:v>0.54182101774225</c:v>
                </c:pt>
                <c:pt idx="18">
                  <c:v>0.51528104295789701</c:v>
                </c:pt>
                <c:pt idx="19">
                  <c:v>0.53801631149697449</c:v>
                </c:pt>
                <c:pt idx="20">
                  <c:v>0.54031702274293592</c:v>
                </c:pt>
                <c:pt idx="21">
                  <c:v>0.54273668072058256</c:v>
                </c:pt>
                <c:pt idx="22">
                  <c:v>0.60279647850854479</c:v>
                </c:pt>
                <c:pt idx="23">
                  <c:v>0.63731473408892769</c:v>
                </c:pt>
                <c:pt idx="24">
                  <c:v>0.69168026101141922</c:v>
                </c:pt>
                <c:pt idx="25">
                  <c:v>0.7667844522968198</c:v>
                </c:pt>
                <c:pt idx="26">
                  <c:v>0.84905660377358494</c:v>
                </c:pt>
                <c:pt idx="27">
                  <c:v>0.84285714285714286</c:v>
                </c:pt>
                <c:pt idx="28">
                  <c:v>0.90243902439024393</c:v>
                </c:pt>
                <c:pt idx="30">
                  <c:v>0.59825231079844787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D0-B448-ACDC-86207DC20C4E}"/>
            </c:ext>
          </c:extLst>
        </c:ser>
        <c:ser>
          <c:idx val="2"/>
          <c:order val="2"/>
          <c:tx>
            <c:strRef>
              <c:f>SET率!$D$2</c:f>
              <c:strCache>
                <c:ptCount val="1"/>
                <c:pt idx="0">
                  <c:v>2009新鮮SET率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SET率!$D$5:$D$35</c:f>
              <c:numCache>
                <c:formatCode>0%</c:formatCode>
                <c:ptCount val="31"/>
                <c:pt idx="0">
                  <c:v>1</c:v>
                </c:pt>
                <c:pt idx="1">
                  <c:v>0.87878787878787878</c:v>
                </c:pt>
                <c:pt idx="2">
                  <c:v>0.86904761904761907</c:v>
                </c:pt>
                <c:pt idx="3">
                  <c:v>0.80722891566265065</c:v>
                </c:pt>
                <c:pt idx="4">
                  <c:v>0.77491961414791</c:v>
                </c:pt>
                <c:pt idx="5">
                  <c:v>0.78975265017667839</c:v>
                </c:pt>
                <c:pt idx="6">
                  <c:v>0.80739081746920494</c:v>
                </c:pt>
                <c:pt idx="7">
                  <c:v>0.81996974281391832</c:v>
                </c:pt>
                <c:pt idx="8">
                  <c:v>0.80172910662824204</c:v>
                </c:pt>
                <c:pt idx="9">
                  <c:v>0.78947368421052633</c:v>
                </c:pt>
                <c:pt idx="10">
                  <c:v>0.7717164697706741</c:v>
                </c:pt>
                <c:pt idx="11">
                  <c:v>0.78658363996603453</c:v>
                </c:pt>
                <c:pt idx="12">
                  <c:v>0.75923800780353456</c:v>
                </c:pt>
                <c:pt idx="13">
                  <c:v>0.67465548232474537</c:v>
                </c:pt>
                <c:pt idx="14">
                  <c:v>0.65404996214988642</c:v>
                </c:pt>
                <c:pt idx="15">
                  <c:v>0.6350507416081187</c:v>
                </c:pt>
                <c:pt idx="16">
                  <c:v>0.62823135577459555</c:v>
                </c:pt>
                <c:pt idx="17">
                  <c:v>0.61898520876240404</c:v>
                </c:pt>
                <c:pt idx="18">
                  <c:v>0.59868421052631582</c:v>
                </c:pt>
                <c:pt idx="19">
                  <c:v>0.58375056895766952</c:v>
                </c:pt>
                <c:pt idx="20">
                  <c:v>0.59934562760261745</c:v>
                </c:pt>
                <c:pt idx="21">
                  <c:v>0.60388269310202392</c:v>
                </c:pt>
                <c:pt idx="22">
                  <c:v>0.63507625272331159</c:v>
                </c:pt>
                <c:pt idx="23">
                  <c:v>0.65440547476475619</c:v>
                </c:pt>
                <c:pt idx="24">
                  <c:v>0.72318339100346019</c:v>
                </c:pt>
                <c:pt idx="25">
                  <c:v>0.75</c:v>
                </c:pt>
                <c:pt idx="26">
                  <c:v>0.76158940397350994</c:v>
                </c:pt>
                <c:pt idx="27">
                  <c:v>0.80821917808219179</c:v>
                </c:pt>
                <c:pt idx="28">
                  <c:v>0.88888888888888884</c:v>
                </c:pt>
                <c:pt idx="30">
                  <c:v>0.6731934805137707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D0-B448-ACDC-86207DC20C4E}"/>
            </c:ext>
          </c:extLst>
        </c:ser>
        <c:ser>
          <c:idx val="3"/>
          <c:order val="3"/>
          <c:tx>
            <c:strRef>
              <c:f>SET率!$E$2</c:f>
              <c:strCache>
                <c:ptCount val="1"/>
                <c:pt idx="0">
                  <c:v>2010新鮮SET率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SET率!$E$5:$E$35</c:f>
              <c:numCache>
                <c:formatCode>0%</c:formatCode>
                <c:ptCount val="31"/>
                <c:pt idx="0">
                  <c:v>0.88235294117647056</c:v>
                </c:pt>
                <c:pt idx="1">
                  <c:v>0.79545454545454541</c:v>
                </c:pt>
                <c:pt idx="2">
                  <c:v>0.81176470588235294</c:v>
                </c:pt>
                <c:pt idx="3">
                  <c:v>0.82098765432098764</c:v>
                </c:pt>
                <c:pt idx="4">
                  <c:v>0.83986928104575165</c:v>
                </c:pt>
                <c:pt idx="5">
                  <c:v>0.81995661605206072</c:v>
                </c:pt>
                <c:pt idx="6">
                  <c:v>0.80895915678524377</c:v>
                </c:pt>
                <c:pt idx="7">
                  <c:v>0.83150800336983999</c:v>
                </c:pt>
                <c:pt idx="8">
                  <c:v>0.81770833333333337</c:v>
                </c:pt>
                <c:pt idx="9">
                  <c:v>0.82122157824342401</c:v>
                </c:pt>
                <c:pt idx="10">
                  <c:v>0.79577968526466381</c:v>
                </c:pt>
                <c:pt idx="11">
                  <c:v>0.78938307030129129</c:v>
                </c:pt>
                <c:pt idx="12">
                  <c:v>0.78557457212713933</c:v>
                </c:pt>
                <c:pt idx="13">
                  <c:v>0.71223768959069189</c:v>
                </c:pt>
                <c:pt idx="14">
                  <c:v>0.70394223263075717</c:v>
                </c:pt>
                <c:pt idx="15">
                  <c:v>0.6763609246830723</c:v>
                </c:pt>
                <c:pt idx="16">
                  <c:v>0.66065957830239685</c:v>
                </c:pt>
                <c:pt idx="17">
                  <c:v>0.64382358109295379</c:v>
                </c:pt>
                <c:pt idx="18">
                  <c:v>0.63164996144949881</c:v>
                </c:pt>
                <c:pt idx="19">
                  <c:v>0.62415682967959529</c:v>
                </c:pt>
                <c:pt idx="20">
                  <c:v>0.61820030503304524</c:v>
                </c:pt>
                <c:pt idx="21">
                  <c:v>0.65212981744421905</c:v>
                </c:pt>
                <c:pt idx="22">
                  <c:v>0.63755458515283847</c:v>
                </c:pt>
                <c:pt idx="23">
                  <c:v>0.69952681388012616</c:v>
                </c:pt>
                <c:pt idx="24">
                  <c:v>0.73770491803278693</c:v>
                </c:pt>
                <c:pt idx="25">
                  <c:v>0.76947040498442365</c:v>
                </c:pt>
                <c:pt idx="26">
                  <c:v>0.73793103448275865</c:v>
                </c:pt>
                <c:pt idx="27">
                  <c:v>0.80882352941176472</c:v>
                </c:pt>
                <c:pt idx="28">
                  <c:v>0.91666666666666663</c:v>
                </c:pt>
                <c:pt idx="30">
                  <c:v>0.69951442883923909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D0-B448-ACDC-86207DC20C4E}"/>
            </c:ext>
          </c:extLst>
        </c:ser>
        <c:ser>
          <c:idx val="4"/>
          <c:order val="4"/>
          <c:tx>
            <c:strRef>
              <c:f>SET率!$F$2</c:f>
              <c:strCache>
                <c:ptCount val="1"/>
                <c:pt idx="0">
                  <c:v>2011新鮮SET率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SET率!$F$5:$F$35</c:f>
              <c:numCache>
                <c:formatCode>0.0%</c:formatCode>
                <c:ptCount val="31"/>
                <c:pt idx="0">
                  <c:v>0.94444444444444442</c:v>
                </c:pt>
                <c:pt idx="1">
                  <c:v>0.89473684210526316</c:v>
                </c:pt>
                <c:pt idx="2">
                  <c:v>0.88135593220338981</c:v>
                </c:pt>
                <c:pt idx="3">
                  <c:v>0.86585365853658536</c:v>
                </c:pt>
                <c:pt idx="4">
                  <c:v>0.87351778656126478</c:v>
                </c:pt>
                <c:pt idx="5">
                  <c:v>0.84188911704312119</c:v>
                </c:pt>
                <c:pt idx="6">
                  <c:v>0.85</c:v>
                </c:pt>
                <c:pt idx="7">
                  <c:v>0.83896103896103891</c:v>
                </c:pt>
                <c:pt idx="8">
                  <c:v>0.82614379084967315</c:v>
                </c:pt>
                <c:pt idx="9">
                  <c:v>0.83575363044566853</c:v>
                </c:pt>
                <c:pt idx="10">
                  <c:v>0.82949479940564641</c:v>
                </c:pt>
                <c:pt idx="11">
                  <c:v>0.81951371571072318</c:v>
                </c:pt>
                <c:pt idx="12">
                  <c:v>0.80515382592689977</c:v>
                </c:pt>
                <c:pt idx="13">
                  <c:v>0.73162508428860418</c:v>
                </c:pt>
                <c:pt idx="14">
                  <c:v>0.72766415500538217</c:v>
                </c:pt>
                <c:pt idx="15">
                  <c:v>0.72049211841599381</c:v>
                </c:pt>
                <c:pt idx="16">
                  <c:v>0.7057546145494028</c:v>
                </c:pt>
                <c:pt idx="17">
                  <c:v>0.69408918078119597</c:v>
                </c:pt>
                <c:pt idx="18">
                  <c:v>0.67966417910447763</c:v>
                </c:pt>
                <c:pt idx="19">
                  <c:v>0.65151199165797702</c:v>
                </c:pt>
                <c:pt idx="20">
                  <c:v>0.67805111058036782</c:v>
                </c:pt>
                <c:pt idx="21">
                  <c:v>0.68513388734995384</c:v>
                </c:pt>
                <c:pt idx="22">
                  <c:v>0.7093619003260363</c:v>
                </c:pt>
                <c:pt idx="23">
                  <c:v>0.73090909090909095</c:v>
                </c:pt>
                <c:pt idx="24">
                  <c:v>0.72508038585209</c:v>
                </c:pt>
                <c:pt idx="25">
                  <c:v>0.75574712643678166</c:v>
                </c:pt>
                <c:pt idx="26">
                  <c:v>0.83969465648854957</c:v>
                </c:pt>
                <c:pt idx="27">
                  <c:v>0.8</c:v>
                </c:pt>
                <c:pt idx="28">
                  <c:v>0.85416666666666663</c:v>
                </c:pt>
                <c:pt idx="30">
                  <c:v>0.73199786827173263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D0-B448-ACDC-86207DC20C4E}"/>
            </c:ext>
          </c:extLst>
        </c:ser>
        <c:ser>
          <c:idx val="5"/>
          <c:order val="5"/>
          <c:tx>
            <c:strRef>
              <c:f>SET率!$G$2</c:f>
              <c:strCache>
                <c:ptCount val="1"/>
                <c:pt idx="0">
                  <c:v>2012新鮮SET率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SET率!$G$5:$G$35</c:f>
              <c:numCache>
                <c:formatCode>0.0%</c:formatCode>
                <c:ptCount val="31"/>
                <c:pt idx="0">
                  <c:v>0.875</c:v>
                </c:pt>
                <c:pt idx="1">
                  <c:v>0.87878787878787878</c:v>
                </c:pt>
                <c:pt idx="2">
                  <c:v>0.95161290322580649</c:v>
                </c:pt>
                <c:pt idx="3">
                  <c:v>0.91240875912408759</c:v>
                </c:pt>
                <c:pt idx="4">
                  <c:v>0.82591093117408909</c:v>
                </c:pt>
                <c:pt idx="5">
                  <c:v>0.87715517241379315</c:v>
                </c:pt>
                <c:pt idx="6">
                  <c:v>0.8783783783783784</c:v>
                </c:pt>
                <c:pt idx="7">
                  <c:v>0.86436170212765961</c:v>
                </c:pt>
                <c:pt idx="8">
                  <c:v>0.85942492012779548</c:v>
                </c:pt>
                <c:pt idx="9">
                  <c:v>0.85365853658536583</c:v>
                </c:pt>
                <c:pt idx="10">
                  <c:v>0.85186625194401244</c:v>
                </c:pt>
                <c:pt idx="11">
                  <c:v>0.83588621444201316</c:v>
                </c:pt>
                <c:pt idx="12">
                  <c:v>0.81820519413731041</c:v>
                </c:pt>
                <c:pt idx="13">
                  <c:v>0.7748051400884769</c:v>
                </c:pt>
                <c:pt idx="14">
                  <c:v>0.74831013916500999</c:v>
                </c:pt>
                <c:pt idx="15">
                  <c:v>0.74502553266420146</c:v>
                </c:pt>
                <c:pt idx="16">
                  <c:v>0.73186528497409331</c:v>
                </c:pt>
                <c:pt idx="17">
                  <c:v>0.71919856459330145</c:v>
                </c:pt>
                <c:pt idx="18">
                  <c:v>0.70779019242706398</c:v>
                </c:pt>
                <c:pt idx="19">
                  <c:v>0.69275618374558301</c:v>
                </c:pt>
                <c:pt idx="20">
                  <c:v>0.70254361992852643</c:v>
                </c:pt>
                <c:pt idx="21">
                  <c:v>0.69286287089013632</c:v>
                </c:pt>
                <c:pt idx="22">
                  <c:v>0.69438202247191017</c:v>
                </c:pt>
                <c:pt idx="23">
                  <c:v>0.73304020100502509</c:v>
                </c:pt>
                <c:pt idx="24">
                  <c:v>0.75683890577507595</c:v>
                </c:pt>
                <c:pt idx="25">
                  <c:v>0.81976744186046513</c:v>
                </c:pt>
                <c:pt idx="26">
                  <c:v>0.79113924050632911</c:v>
                </c:pt>
                <c:pt idx="27">
                  <c:v>0.82191780821917804</c:v>
                </c:pt>
                <c:pt idx="28">
                  <c:v>0.97916666666666663</c:v>
                </c:pt>
                <c:pt idx="30">
                  <c:v>0.7517937664842177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D0-B448-ACDC-86207DC20C4E}"/>
            </c:ext>
          </c:extLst>
        </c:ser>
        <c:ser>
          <c:idx val="6"/>
          <c:order val="6"/>
          <c:tx>
            <c:strRef>
              <c:f>SET率!$H$2</c:f>
              <c:strCache>
                <c:ptCount val="1"/>
                <c:pt idx="0">
                  <c:v>2013新鮮SET率</c:v>
                </c:pt>
              </c:strCache>
            </c:strRef>
          </c:tx>
          <c:marker>
            <c:symbol val="circle"/>
            <c:size val="9"/>
            <c:spPr>
              <a:solidFill>
                <a:srgbClr val="FF66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SET率!$H$5:$H$35</c:f>
              <c:numCache>
                <c:formatCode>0.0%</c:formatCode>
                <c:ptCount val="31"/>
                <c:pt idx="0">
                  <c:v>0.8</c:v>
                </c:pt>
                <c:pt idx="1">
                  <c:v>0.90476190476190477</c:v>
                </c:pt>
                <c:pt idx="2">
                  <c:v>0.83098591549295775</c:v>
                </c:pt>
                <c:pt idx="3">
                  <c:v>0.92241379310344829</c:v>
                </c:pt>
                <c:pt idx="4">
                  <c:v>0.87692307692307692</c:v>
                </c:pt>
                <c:pt idx="5">
                  <c:v>0.88940092165898621</c:v>
                </c:pt>
                <c:pt idx="6">
                  <c:v>0.90053050397877987</c:v>
                </c:pt>
                <c:pt idx="7">
                  <c:v>0.87894736842105259</c:v>
                </c:pt>
                <c:pt idx="8">
                  <c:v>0.86976144422952939</c:v>
                </c:pt>
                <c:pt idx="9">
                  <c:v>0.86153846153846159</c:v>
                </c:pt>
                <c:pt idx="10">
                  <c:v>0.84881889763779528</c:v>
                </c:pt>
                <c:pt idx="11">
                  <c:v>0.85683025945608005</c:v>
                </c:pt>
                <c:pt idx="12">
                  <c:v>0.84631306597671407</c:v>
                </c:pt>
                <c:pt idx="13">
                  <c:v>0.79443348674117908</c:v>
                </c:pt>
                <c:pt idx="14">
                  <c:v>0.78154275463424361</c:v>
                </c:pt>
                <c:pt idx="15">
                  <c:v>0.77953184540010889</c:v>
                </c:pt>
                <c:pt idx="16">
                  <c:v>0.75228310502283102</c:v>
                </c:pt>
                <c:pt idx="17">
                  <c:v>0.74578776234111732</c:v>
                </c:pt>
                <c:pt idx="18">
                  <c:v>0.72901751713632901</c:v>
                </c:pt>
                <c:pt idx="19">
                  <c:v>0.72953677569317621</c:v>
                </c:pt>
                <c:pt idx="20">
                  <c:v>0.71212121212121215</c:v>
                </c:pt>
                <c:pt idx="21">
                  <c:v>0.71277963486757523</c:v>
                </c:pt>
                <c:pt idx="22">
                  <c:v>0.71562734785875282</c:v>
                </c:pt>
                <c:pt idx="23">
                  <c:v>0.73513513513513518</c:v>
                </c:pt>
                <c:pt idx="24">
                  <c:v>0.78226857887874834</c:v>
                </c:pt>
                <c:pt idx="25">
                  <c:v>0.77917981072555209</c:v>
                </c:pt>
                <c:pt idx="26">
                  <c:v>0.80588235294117649</c:v>
                </c:pt>
                <c:pt idx="27">
                  <c:v>0.84536082474226804</c:v>
                </c:pt>
                <c:pt idx="28">
                  <c:v>0.88235294117647056</c:v>
                </c:pt>
                <c:pt idx="30">
                  <c:v>0.77243854901355913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D0-B448-ACDC-86207DC20C4E}"/>
            </c:ext>
          </c:extLst>
        </c:ser>
        <c:ser>
          <c:idx val="7"/>
          <c:order val="7"/>
          <c:tx>
            <c:strRef>
              <c:f>SET率!$I$2</c:f>
              <c:strCache>
                <c:ptCount val="1"/>
                <c:pt idx="0">
                  <c:v>2014新鮮SET率</c:v>
                </c:pt>
              </c:strCache>
            </c:strRef>
          </c:tx>
          <c:marker>
            <c:symbol val="circle"/>
            <c:size val="8"/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SET率!$I$5:$I$35</c:f>
              <c:numCache>
                <c:formatCode>0.0%</c:formatCode>
                <c:ptCount val="31"/>
                <c:pt idx="0">
                  <c:v>0.8571428571428571</c:v>
                </c:pt>
                <c:pt idx="1">
                  <c:v>0.83333333333333337</c:v>
                </c:pt>
                <c:pt idx="2">
                  <c:v>0.80769230769230771</c:v>
                </c:pt>
                <c:pt idx="3">
                  <c:v>0.88596491228070173</c:v>
                </c:pt>
                <c:pt idx="4">
                  <c:v>0.84888888888888892</c:v>
                </c:pt>
                <c:pt idx="5">
                  <c:v>0.88479262672811065</c:v>
                </c:pt>
                <c:pt idx="6">
                  <c:v>0.90040376850605652</c:v>
                </c:pt>
                <c:pt idx="7">
                  <c:v>0.88711194731890874</c:v>
                </c:pt>
                <c:pt idx="8">
                  <c:v>0.88747488278633624</c:v>
                </c:pt>
                <c:pt idx="9">
                  <c:v>0.86746333514394347</c:v>
                </c:pt>
                <c:pt idx="10">
                  <c:v>0.87044877222692629</c:v>
                </c:pt>
                <c:pt idx="11">
                  <c:v>0.86357435197817189</c:v>
                </c:pt>
                <c:pt idx="12">
                  <c:v>0.86057441253263711</c:v>
                </c:pt>
                <c:pt idx="13">
                  <c:v>0.80447448147285017</c:v>
                </c:pt>
                <c:pt idx="14">
                  <c:v>0.79709552055635102</c:v>
                </c:pt>
                <c:pt idx="15">
                  <c:v>0.79312310030395139</c:v>
                </c:pt>
                <c:pt idx="16">
                  <c:v>0.77416652705645839</c:v>
                </c:pt>
                <c:pt idx="17">
                  <c:v>0.77114647804302972</c:v>
                </c:pt>
                <c:pt idx="18">
                  <c:v>0.74375000000000002</c:v>
                </c:pt>
                <c:pt idx="19">
                  <c:v>0.73165875325470975</c:v>
                </c:pt>
                <c:pt idx="20">
                  <c:v>0.72668112798264639</c:v>
                </c:pt>
                <c:pt idx="21">
                  <c:v>0.71874272409778817</c:v>
                </c:pt>
                <c:pt idx="22">
                  <c:v>0.72282418734708143</c:v>
                </c:pt>
                <c:pt idx="23">
                  <c:v>0.71967963386727685</c:v>
                </c:pt>
                <c:pt idx="24">
                  <c:v>0.74148061104582841</c:v>
                </c:pt>
                <c:pt idx="25">
                  <c:v>0.77934272300469487</c:v>
                </c:pt>
                <c:pt idx="26">
                  <c:v>0.80147058823529416</c:v>
                </c:pt>
                <c:pt idx="27">
                  <c:v>0.8571428571428571</c:v>
                </c:pt>
                <c:pt idx="28">
                  <c:v>0.84210526315789469</c:v>
                </c:pt>
                <c:pt idx="30">
                  <c:v>0.78156184325896649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D0-B448-ACDC-86207DC20C4E}"/>
            </c:ext>
          </c:extLst>
        </c:ser>
        <c:ser>
          <c:idx val="8"/>
          <c:order val="8"/>
          <c:tx>
            <c:strRef>
              <c:f>SET率!$J$2</c:f>
              <c:strCache>
                <c:ptCount val="1"/>
                <c:pt idx="0">
                  <c:v>2015新鮮SET率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SET率!$J$5:$J$35</c:f>
              <c:numCache>
                <c:formatCode>0.0%</c:formatCode>
                <c:ptCount val="31"/>
                <c:pt idx="0">
                  <c:v>1</c:v>
                </c:pt>
                <c:pt idx="1">
                  <c:v>0.90909090909090906</c:v>
                </c:pt>
                <c:pt idx="2">
                  <c:v>0.8571428571428571</c:v>
                </c:pt>
                <c:pt idx="3">
                  <c:v>0.91666666666666663</c:v>
                </c:pt>
                <c:pt idx="4">
                  <c:v>0.91150442477876104</c:v>
                </c:pt>
                <c:pt idx="5">
                  <c:v>0.93</c:v>
                </c:pt>
                <c:pt idx="6">
                  <c:v>0.88726207906295751</c:v>
                </c:pt>
                <c:pt idx="7">
                  <c:v>0.90236966824644549</c:v>
                </c:pt>
                <c:pt idx="8">
                  <c:v>0.8909825033647375</c:v>
                </c:pt>
                <c:pt idx="9">
                  <c:v>0.90786048932847474</c:v>
                </c:pt>
                <c:pt idx="10">
                  <c:v>0.87962166809974207</c:v>
                </c:pt>
                <c:pt idx="11">
                  <c:v>0.88667366211962229</c:v>
                </c:pt>
                <c:pt idx="12">
                  <c:v>0.8751438434982739</c:v>
                </c:pt>
                <c:pt idx="13">
                  <c:v>0.81835889943998052</c:v>
                </c:pt>
                <c:pt idx="14">
                  <c:v>0.82089552238805974</c:v>
                </c:pt>
                <c:pt idx="15">
                  <c:v>0.79890346583121208</c:v>
                </c:pt>
                <c:pt idx="16">
                  <c:v>0.79776079616136486</c:v>
                </c:pt>
                <c:pt idx="17">
                  <c:v>0.78013741411617743</c:v>
                </c:pt>
                <c:pt idx="18">
                  <c:v>0.75383186251741752</c:v>
                </c:pt>
                <c:pt idx="19">
                  <c:v>0.74628900333232351</c:v>
                </c:pt>
                <c:pt idx="20">
                  <c:v>0.74029640084685955</c:v>
                </c:pt>
                <c:pt idx="21">
                  <c:v>0.73577692826624685</c:v>
                </c:pt>
                <c:pt idx="22">
                  <c:v>0.73586713510060686</c:v>
                </c:pt>
                <c:pt idx="23">
                  <c:v>0.76149914821124365</c:v>
                </c:pt>
                <c:pt idx="24">
                  <c:v>0.7635960044395117</c:v>
                </c:pt>
                <c:pt idx="25">
                  <c:v>0.80043383947939262</c:v>
                </c:pt>
                <c:pt idx="26">
                  <c:v>0.83495145631067957</c:v>
                </c:pt>
                <c:pt idx="27">
                  <c:v>0.86301369863013699</c:v>
                </c:pt>
                <c:pt idx="28">
                  <c:v>0.89583333333333337</c:v>
                </c:pt>
                <c:pt idx="30">
                  <c:v>0.79669485011529595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9D0-B448-ACDC-86207DC20C4E}"/>
            </c:ext>
          </c:extLst>
        </c:ser>
        <c:ser>
          <c:idx val="9"/>
          <c:order val="9"/>
          <c:tx>
            <c:strRef>
              <c:f>SET率!$K$2</c:f>
              <c:strCache>
                <c:ptCount val="1"/>
                <c:pt idx="0">
                  <c:v>2016新鮮SET率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SET率!$K$5:$K$35</c:f>
              <c:numCache>
                <c:formatCode>0.0%</c:formatCode>
                <c:ptCount val="31"/>
                <c:pt idx="0">
                  <c:v>0.83333333333333337</c:v>
                </c:pt>
                <c:pt idx="1">
                  <c:v>0.94444444444444442</c:v>
                </c:pt>
                <c:pt idx="2">
                  <c:v>1</c:v>
                </c:pt>
                <c:pt idx="3">
                  <c:v>0.93406593406593408</c:v>
                </c:pt>
                <c:pt idx="4">
                  <c:v>0.92146596858638741</c:v>
                </c:pt>
                <c:pt idx="5">
                  <c:v>0.91411042944785281</c:v>
                </c:pt>
                <c:pt idx="6">
                  <c:v>0.92282430213464695</c:v>
                </c:pt>
                <c:pt idx="7">
                  <c:v>0.9201970443349754</c:v>
                </c:pt>
                <c:pt idx="8">
                  <c:v>0.90081421169504072</c:v>
                </c:pt>
                <c:pt idx="9">
                  <c:v>0.90051753881541119</c:v>
                </c:pt>
                <c:pt idx="10">
                  <c:v>0.89207650273224048</c:v>
                </c:pt>
                <c:pt idx="11">
                  <c:v>0.88337652721214366</c:v>
                </c:pt>
                <c:pt idx="12">
                  <c:v>0.89542682926829265</c:v>
                </c:pt>
                <c:pt idx="13">
                  <c:v>0.86070575749535683</c:v>
                </c:pt>
                <c:pt idx="14">
                  <c:v>0.82842080038341726</c:v>
                </c:pt>
                <c:pt idx="15">
                  <c:v>0.81138790035587194</c:v>
                </c:pt>
                <c:pt idx="16">
                  <c:v>0.80762564991334485</c:v>
                </c:pt>
                <c:pt idx="17">
                  <c:v>0.79512032085561501</c:v>
                </c:pt>
                <c:pt idx="18">
                  <c:v>0.77611438183347348</c:v>
                </c:pt>
                <c:pt idx="19">
                  <c:v>0.75973015049299431</c:v>
                </c:pt>
                <c:pt idx="20">
                  <c:v>0.75145118733509231</c:v>
                </c:pt>
                <c:pt idx="21">
                  <c:v>0.74458551157580288</c:v>
                </c:pt>
                <c:pt idx="22">
                  <c:v>0.75213993301079274</c:v>
                </c:pt>
                <c:pt idx="23">
                  <c:v>0.76131432114073161</c:v>
                </c:pt>
                <c:pt idx="24">
                  <c:v>0.75301204819277112</c:v>
                </c:pt>
                <c:pt idx="25">
                  <c:v>0.76863753213367614</c:v>
                </c:pt>
                <c:pt idx="26">
                  <c:v>0.83653846153846156</c:v>
                </c:pt>
                <c:pt idx="27">
                  <c:v>0.86486486486486491</c:v>
                </c:pt>
                <c:pt idx="28">
                  <c:v>0.81481481481481477</c:v>
                </c:pt>
                <c:pt idx="30">
                  <c:v>0.80992914399119342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9D0-B448-ACDC-86207DC20C4E}"/>
            </c:ext>
          </c:extLst>
        </c:ser>
        <c:ser>
          <c:idx val="10"/>
          <c:order val="10"/>
          <c:tx>
            <c:strRef>
              <c:f>SET率!$L$2</c:f>
              <c:strCache>
                <c:ptCount val="1"/>
                <c:pt idx="0">
                  <c:v>2017新鮮SET率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SET率!$L$5:$L$35</c:f>
              <c:numCache>
                <c:formatCode>0.0%</c:formatCode>
                <c:ptCount val="31"/>
                <c:pt idx="0">
                  <c:v>1</c:v>
                </c:pt>
                <c:pt idx="1">
                  <c:v>0.92307692307692313</c:v>
                </c:pt>
                <c:pt idx="2">
                  <c:v>0.92307692307692313</c:v>
                </c:pt>
                <c:pt idx="3">
                  <c:v>0.87368421052631584</c:v>
                </c:pt>
                <c:pt idx="4">
                  <c:v>0.92063492063492058</c:v>
                </c:pt>
                <c:pt idx="5">
                  <c:v>0.92436974789915971</c:v>
                </c:pt>
                <c:pt idx="6">
                  <c:v>0.91003460207612452</c:v>
                </c:pt>
                <c:pt idx="7">
                  <c:v>0.92351598173515981</c:v>
                </c:pt>
                <c:pt idx="8">
                  <c:v>0.92647058823529416</c:v>
                </c:pt>
                <c:pt idx="9">
                  <c:v>0.91918568784700805</c:v>
                </c:pt>
                <c:pt idx="10">
                  <c:v>0.91773122125702611</c:v>
                </c:pt>
                <c:pt idx="11">
                  <c:v>0.91925988225399491</c:v>
                </c:pt>
                <c:pt idx="12">
                  <c:v>0.90529914529914535</c:v>
                </c:pt>
                <c:pt idx="13">
                  <c:v>0.84316225693337588</c:v>
                </c:pt>
                <c:pt idx="14">
                  <c:v>0.84888888888888892</c:v>
                </c:pt>
                <c:pt idx="15">
                  <c:v>0.81528497409326428</c:v>
                </c:pt>
                <c:pt idx="16">
                  <c:v>0.81605113636363635</c:v>
                </c:pt>
                <c:pt idx="17">
                  <c:v>0.81139567202700025</c:v>
                </c:pt>
                <c:pt idx="18">
                  <c:v>0.80091248444628782</c:v>
                </c:pt>
                <c:pt idx="19">
                  <c:v>0.78335506301607993</c:v>
                </c:pt>
                <c:pt idx="20">
                  <c:v>0.76699909338168626</c:v>
                </c:pt>
                <c:pt idx="21">
                  <c:v>0.76381909547738691</c:v>
                </c:pt>
                <c:pt idx="22">
                  <c:v>0.79361702127659572</c:v>
                </c:pt>
                <c:pt idx="23">
                  <c:v>0.76885130373502464</c:v>
                </c:pt>
                <c:pt idx="24">
                  <c:v>0.75857519788918204</c:v>
                </c:pt>
                <c:pt idx="25">
                  <c:v>0.77519379844961245</c:v>
                </c:pt>
                <c:pt idx="26">
                  <c:v>0.78888888888888886</c:v>
                </c:pt>
                <c:pt idx="27">
                  <c:v>0.7931034482758621</c:v>
                </c:pt>
                <c:pt idx="28">
                  <c:v>0.86206896551724133</c:v>
                </c:pt>
                <c:pt idx="30">
                  <c:v>0.82726484212080387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9D0-B448-ACDC-86207DC20C4E}"/>
            </c:ext>
          </c:extLst>
        </c:ser>
        <c:ser>
          <c:idx val="11"/>
          <c:order val="11"/>
          <c:tx>
            <c:strRef>
              <c:f>SET率!$M$2</c:f>
              <c:strCache>
                <c:ptCount val="1"/>
                <c:pt idx="0">
                  <c:v>2018新鮮SET率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SET率!$M$5:$M$35</c:f>
              <c:numCache>
                <c:formatCode>0.0%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0.91428571428571426</c:v>
                </c:pt>
                <c:pt idx="3">
                  <c:v>0.95918367346938771</c:v>
                </c:pt>
                <c:pt idx="4">
                  <c:v>0.94300518134715028</c:v>
                </c:pt>
                <c:pt idx="5">
                  <c:v>0.93181818181818177</c:v>
                </c:pt>
                <c:pt idx="6">
                  <c:v>0.90588235294117647</c:v>
                </c:pt>
                <c:pt idx="7">
                  <c:v>0.90877192982456145</c:v>
                </c:pt>
                <c:pt idx="8">
                  <c:v>0.93618881118881114</c:v>
                </c:pt>
                <c:pt idx="9">
                  <c:v>0.93284574468085102</c:v>
                </c:pt>
                <c:pt idx="10">
                  <c:v>0.92373363688104726</c:v>
                </c:pt>
                <c:pt idx="11">
                  <c:v>0.91976157725813845</c:v>
                </c:pt>
                <c:pt idx="12">
                  <c:v>0.91607075649228453</c:v>
                </c:pt>
                <c:pt idx="13">
                  <c:v>0.8602841677943166</c:v>
                </c:pt>
                <c:pt idx="14">
                  <c:v>0.84043970686209191</c:v>
                </c:pt>
                <c:pt idx="15">
                  <c:v>0.83892815076560656</c:v>
                </c:pt>
                <c:pt idx="16">
                  <c:v>0.82843399251737038</c:v>
                </c:pt>
                <c:pt idx="17">
                  <c:v>0.81674785432614239</c:v>
                </c:pt>
                <c:pt idx="18">
                  <c:v>0.80180608365019013</c:v>
                </c:pt>
                <c:pt idx="19">
                  <c:v>0.7788347205707491</c:v>
                </c:pt>
                <c:pt idx="20">
                  <c:v>0.77681660899653981</c:v>
                </c:pt>
                <c:pt idx="21">
                  <c:v>0.77285415212840192</c:v>
                </c:pt>
                <c:pt idx="22">
                  <c:v>0.74715370018975336</c:v>
                </c:pt>
                <c:pt idx="23">
                  <c:v>0.76386036960985626</c:v>
                </c:pt>
                <c:pt idx="24">
                  <c:v>0.75249999999999995</c:v>
                </c:pt>
                <c:pt idx="25">
                  <c:v>0.75252525252525249</c:v>
                </c:pt>
                <c:pt idx="26">
                  <c:v>0.7466666666666667</c:v>
                </c:pt>
                <c:pt idx="27">
                  <c:v>0.76767676767676762</c:v>
                </c:pt>
                <c:pt idx="28">
                  <c:v>0.83582089552238803</c:v>
                </c:pt>
                <c:pt idx="30">
                  <c:v>0.83075230255114518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9D0-B448-ACDC-86207DC20C4E}"/>
            </c:ext>
          </c:extLst>
        </c:ser>
        <c:ser>
          <c:idx val="12"/>
          <c:order val="12"/>
          <c:tx>
            <c:strRef>
              <c:f>SET率!$N$2</c:f>
              <c:strCache>
                <c:ptCount val="1"/>
                <c:pt idx="0">
                  <c:v>2019新鮮SET率</c:v>
                </c:pt>
              </c:strCache>
            </c:strRef>
          </c:tx>
          <c:marker>
            <c:symbol val="circle"/>
            <c:size val="10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SET率!$N$5:$N$35</c:f>
              <c:numCache>
                <c:formatCode>0.0%</c:formatCode>
                <c:ptCount val="31"/>
                <c:pt idx="0">
                  <c:v>0.8571428571428571</c:v>
                </c:pt>
                <c:pt idx="1">
                  <c:v>0.9375</c:v>
                </c:pt>
                <c:pt idx="2">
                  <c:v>0.93939393939393945</c:v>
                </c:pt>
                <c:pt idx="3">
                  <c:v>0.9550561797752809</c:v>
                </c:pt>
                <c:pt idx="4">
                  <c:v>0.87943262411347523</c:v>
                </c:pt>
                <c:pt idx="5">
                  <c:v>0.94097222222222221</c:v>
                </c:pt>
                <c:pt idx="6">
                  <c:v>0.94183445190156601</c:v>
                </c:pt>
                <c:pt idx="7">
                  <c:v>0.94878706199460916</c:v>
                </c:pt>
                <c:pt idx="8">
                  <c:v>0.93942403177755707</c:v>
                </c:pt>
                <c:pt idx="9">
                  <c:v>0.93697478991596639</c:v>
                </c:pt>
                <c:pt idx="10">
                  <c:v>0.92963464140730723</c:v>
                </c:pt>
                <c:pt idx="11">
                  <c:v>0.91624221844934917</c:v>
                </c:pt>
                <c:pt idx="12">
                  <c:v>0.9142053445850914</c:v>
                </c:pt>
                <c:pt idx="13">
                  <c:v>0.87018658197697496</c:v>
                </c:pt>
                <c:pt idx="14">
                  <c:v>0.84562211981566815</c:v>
                </c:pt>
                <c:pt idx="15">
                  <c:v>0.85121602288984266</c:v>
                </c:pt>
                <c:pt idx="16">
                  <c:v>0.82903439153439151</c:v>
                </c:pt>
                <c:pt idx="17">
                  <c:v>0.8192090395480226</c:v>
                </c:pt>
                <c:pt idx="18">
                  <c:v>0.79719278143798333</c:v>
                </c:pt>
                <c:pt idx="19">
                  <c:v>0.79599535693557744</c:v>
                </c:pt>
                <c:pt idx="20">
                  <c:v>0.77391571824054139</c:v>
                </c:pt>
                <c:pt idx="21">
                  <c:v>0.75594713656387669</c:v>
                </c:pt>
                <c:pt idx="22">
                  <c:v>0.75976138828633411</c:v>
                </c:pt>
                <c:pt idx="23">
                  <c:v>0.74720550300945832</c:v>
                </c:pt>
                <c:pt idx="24">
                  <c:v>0.74641833810888247</c:v>
                </c:pt>
                <c:pt idx="25">
                  <c:v>0.78028169014084503</c:v>
                </c:pt>
                <c:pt idx="26">
                  <c:v>0.80198019801980203</c:v>
                </c:pt>
                <c:pt idx="27">
                  <c:v>0.8539325842696629</c:v>
                </c:pt>
                <c:pt idx="28">
                  <c:v>0.92156862745098034</c:v>
                </c:pt>
                <c:pt idx="30">
                  <c:v>0.83462379863825187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9D0-B448-ACDC-86207DC20C4E}"/>
            </c:ext>
          </c:extLst>
        </c:ser>
        <c:ser>
          <c:idx val="13"/>
          <c:order val="13"/>
          <c:tx>
            <c:strRef>
              <c:f>SET率!$O$2</c:f>
              <c:strCache>
                <c:ptCount val="1"/>
                <c:pt idx="0">
                  <c:v>2020新鮮SET率</c:v>
                </c:pt>
              </c:strCache>
            </c:strRef>
          </c:tx>
          <c:marker>
            <c:symbol val="circle"/>
            <c:size val="10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SET率!$O$5:$O$35</c:f>
              <c:numCache>
                <c:formatCode>0.0%</c:formatCode>
                <c:ptCount val="31"/>
                <c:pt idx="0">
                  <c:v>1</c:v>
                </c:pt>
                <c:pt idx="1">
                  <c:v>0.95238095238095233</c:v>
                </c:pt>
                <c:pt idx="2">
                  <c:v>0.96875</c:v>
                </c:pt>
                <c:pt idx="3">
                  <c:v>0.94915254237288138</c:v>
                </c:pt>
                <c:pt idx="4">
                  <c:v>0.94117647058823528</c:v>
                </c:pt>
                <c:pt idx="5">
                  <c:v>0.94782608695652171</c:v>
                </c:pt>
                <c:pt idx="6">
                  <c:v>0.9325</c:v>
                </c:pt>
                <c:pt idx="7">
                  <c:v>0.91061452513966479</c:v>
                </c:pt>
                <c:pt idx="8">
                  <c:v>0.92127921279212788</c:v>
                </c:pt>
                <c:pt idx="9">
                  <c:v>0.92437810945273635</c:v>
                </c:pt>
                <c:pt idx="10">
                  <c:v>0.90619621342512913</c:v>
                </c:pt>
                <c:pt idx="11">
                  <c:v>0.91459074733096091</c:v>
                </c:pt>
                <c:pt idx="12">
                  <c:v>0.91262716935966492</c:v>
                </c:pt>
                <c:pt idx="13">
                  <c:v>0.86687797147385104</c:v>
                </c:pt>
                <c:pt idx="14">
                  <c:v>0.84603501544799176</c:v>
                </c:pt>
                <c:pt idx="15">
                  <c:v>0.82748948106591869</c:v>
                </c:pt>
                <c:pt idx="16">
                  <c:v>0.81945661700262928</c:v>
                </c:pt>
                <c:pt idx="17">
                  <c:v>0.81098484848484853</c:v>
                </c:pt>
                <c:pt idx="18">
                  <c:v>0.77066666666666672</c:v>
                </c:pt>
                <c:pt idx="19">
                  <c:v>0.75192660550458712</c:v>
                </c:pt>
                <c:pt idx="20">
                  <c:v>0.7625468164794007</c:v>
                </c:pt>
                <c:pt idx="21">
                  <c:v>0.72454804947668883</c:v>
                </c:pt>
                <c:pt idx="22">
                  <c:v>0.72559029993618374</c:v>
                </c:pt>
                <c:pt idx="23">
                  <c:v>0.75840145322434149</c:v>
                </c:pt>
                <c:pt idx="24">
                  <c:v>0.73244147157190631</c:v>
                </c:pt>
                <c:pt idx="25">
                  <c:v>0.72677595628415304</c:v>
                </c:pt>
                <c:pt idx="26">
                  <c:v>0.75862068965517238</c:v>
                </c:pt>
                <c:pt idx="27">
                  <c:v>0.79069767441860461</c:v>
                </c:pt>
                <c:pt idx="28">
                  <c:v>0.84905660377358494</c:v>
                </c:pt>
                <c:pt idx="30">
                  <c:v>0.81617420270186913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9D0-B448-ACDC-86207DC20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148224"/>
        <c:axId val="872150864"/>
      </c:lineChart>
      <c:catAx>
        <c:axId val="87214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タイトル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72150864"/>
        <c:crosses val="autoZero"/>
        <c:auto val="1"/>
        <c:lblAlgn val="ctr"/>
        <c:lblOffset val="100"/>
        <c:noMultiLvlLbl val="0"/>
      </c:catAx>
      <c:valAx>
        <c:axId val="872150864"/>
        <c:scaling>
          <c:orientation val="minMax"/>
          <c:max val="1"/>
          <c:min val="0.3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タイトル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8721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54862951886955"/>
          <c:y val="3.2044723223156428E-2"/>
          <c:w val="0.15252572669594636"/>
          <c:h val="0.92526852222568223"/>
        </c:manualLayout>
      </c:layout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893717588288595E-2"/>
          <c:y val="8.9588377723970894E-2"/>
          <c:w val="0.74826021949014987"/>
          <c:h val="0.82999313645116402"/>
        </c:manualLayout>
      </c:layout>
      <c:lineChart>
        <c:grouping val="standard"/>
        <c:varyColors val="0"/>
        <c:ser>
          <c:idx val="0"/>
          <c:order val="0"/>
          <c:tx>
            <c:strRef>
              <c:f>SET率!$R$2</c:f>
              <c:strCache>
                <c:ptCount val="1"/>
                <c:pt idx="0">
                  <c:v>2007凍結SET率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SET率!$R$5:$R$35</c:f>
              <c:numCache>
                <c:formatCode>0%</c:formatCode>
                <c:ptCount val="31"/>
                <c:pt idx="0">
                  <c:v>0.39130434782608697</c:v>
                </c:pt>
                <c:pt idx="1">
                  <c:v>0.35</c:v>
                </c:pt>
                <c:pt idx="2">
                  <c:v>0.41237113402061853</c:v>
                </c:pt>
                <c:pt idx="3">
                  <c:v>0.45744680851063829</c:v>
                </c:pt>
                <c:pt idx="4">
                  <c:v>0.54380664652567978</c:v>
                </c:pt>
                <c:pt idx="5">
                  <c:v>0.53299492385786806</c:v>
                </c:pt>
                <c:pt idx="6">
                  <c:v>0.55097365406643761</c:v>
                </c:pt>
                <c:pt idx="7">
                  <c:v>0.51240875912408756</c:v>
                </c:pt>
                <c:pt idx="8">
                  <c:v>0.51531728665207877</c:v>
                </c:pt>
                <c:pt idx="9">
                  <c:v>0.51297320289238624</c:v>
                </c:pt>
                <c:pt idx="10">
                  <c:v>0.52166255723846422</c:v>
                </c:pt>
                <c:pt idx="11">
                  <c:v>0.53233830845771146</c:v>
                </c:pt>
                <c:pt idx="12">
                  <c:v>0.55476451259583792</c:v>
                </c:pt>
                <c:pt idx="13">
                  <c:v>0.54043340380549687</c:v>
                </c:pt>
                <c:pt idx="14">
                  <c:v>0.53819068255687974</c:v>
                </c:pt>
                <c:pt idx="15">
                  <c:v>0.5457981971503344</c:v>
                </c:pt>
                <c:pt idx="16">
                  <c:v>0.56070774862721173</c:v>
                </c:pt>
                <c:pt idx="17">
                  <c:v>0.55214309821127239</c:v>
                </c:pt>
                <c:pt idx="18">
                  <c:v>0.55750487329434695</c:v>
                </c:pt>
                <c:pt idx="19">
                  <c:v>0.58873091100579256</c:v>
                </c:pt>
                <c:pt idx="20">
                  <c:v>0.58348968105065668</c:v>
                </c:pt>
                <c:pt idx="21">
                  <c:v>0.59078830823737816</c:v>
                </c:pt>
                <c:pt idx="22">
                  <c:v>0.61059602649006628</c:v>
                </c:pt>
                <c:pt idx="23">
                  <c:v>0.628755364806867</c:v>
                </c:pt>
                <c:pt idx="24">
                  <c:v>0.62254901960784315</c:v>
                </c:pt>
                <c:pt idx="25">
                  <c:v>0.73913043478260865</c:v>
                </c:pt>
                <c:pt idx="26">
                  <c:v>0.8125</c:v>
                </c:pt>
                <c:pt idx="27">
                  <c:v>0.4</c:v>
                </c:pt>
                <c:pt idx="28">
                  <c:v>0.84615384615384615</c:v>
                </c:pt>
                <c:pt idx="30">
                  <c:v>0.54720793534166057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D0-B448-ACDC-86207DC20C4E}"/>
            </c:ext>
          </c:extLst>
        </c:ser>
        <c:ser>
          <c:idx val="1"/>
          <c:order val="1"/>
          <c:tx>
            <c:strRef>
              <c:f>SET率!$S$2</c:f>
              <c:strCache>
                <c:ptCount val="1"/>
                <c:pt idx="0">
                  <c:v>2008凍結SET率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SET率!$S$5:$S$35</c:f>
              <c:numCache>
                <c:formatCode>0%</c:formatCode>
                <c:ptCount val="31"/>
                <c:pt idx="0">
                  <c:v>0.75</c:v>
                </c:pt>
                <c:pt idx="1">
                  <c:v>0.72881355932203384</c:v>
                </c:pt>
                <c:pt idx="2">
                  <c:v>0.67647058823529416</c:v>
                </c:pt>
                <c:pt idx="3">
                  <c:v>0.75</c:v>
                </c:pt>
                <c:pt idx="4">
                  <c:v>0.69024390243902434</c:v>
                </c:pt>
                <c:pt idx="5">
                  <c:v>0.70032051282051277</c:v>
                </c:pt>
                <c:pt idx="6">
                  <c:v>0.73339317773788149</c:v>
                </c:pt>
                <c:pt idx="7">
                  <c:v>0.71972534332084892</c:v>
                </c:pt>
                <c:pt idx="8">
                  <c:v>0.6995846792801107</c:v>
                </c:pt>
                <c:pt idx="9">
                  <c:v>0.69460869565217387</c:v>
                </c:pt>
                <c:pt idx="10">
                  <c:v>0.70191748983149327</c:v>
                </c:pt>
                <c:pt idx="11">
                  <c:v>0.71115393880992528</c:v>
                </c:pt>
                <c:pt idx="12">
                  <c:v>0.69197261978842561</c:v>
                </c:pt>
                <c:pt idx="13">
                  <c:v>0.67247584769842772</c:v>
                </c:pt>
                <c:pt idx="14">
                  <c:v>0.66917591125198095</c:v>
                </c:pt>
                <c:pt idx="15">
                  <c:v>0.66694843617920541</c:v>
                </c:pt>
                <c:pt idx="16">
                  <c:v>0.66504854368932043</c:v>
                </c:pt>
                <c:pt idx="17">
                  <c:v>0.66456157396162252</c:v>
                </c:pt>
                <c:pt idx="18">
                  <c:v>0.64055422328803624</c:v>
                </c:pt>
                <c:pt idx="19">
                  <c:v>0.65125173852573015</c:v>
                </c:pt>
                <c:pt idx="20">
                  <c:v>0.62745098039215685</c:v>
                </c:pt>
                <c:pt idx="21">
                  <c:v>0.65217391304347827</c:v>
                </c:pt>
                <c:pt idx="22">
                  <c:v>0.65444015444015446</c:v>
                </c:pt>
                <c:pt idx="23">
                  <c:v>0.70050761421319796</c:v>
                </c:pt>
                <c:pt idx="24">
                  <c:v>0.65671641791044777</c:v>
                </c:pt>
                <c:pt idx="25">
                  <c:v>0.77500000000000002</c:v>
                </c:pt>
                <c:pt idx="26">
                  <c:v>0.7021276595744681</c:v>
                </c:pt>
                <c:pt idx="27">
                  <c:v>0.80769230769230771</c:v>
                </c:pt>
                <c:pt idx="28">
                  <c:v>0.84210526315789469</c:v>
                </c:pt>
                <c:pt idx="30">
                  <c:v>0.67716562716562712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D0-B448-ACDC-86207DC20C4E}"/>
            </c:ext>
          </c:extLst>
        </c:ser>
        <c:ser>
          <c:idx val="2"/>
          <c:order val="2"/>
          <c:tx>
            <c:strRef>
              <c:f>SET率!$T$2</c:f>
              <c:strCache>
                <c:ptCount val="1"/>
                <c:pt idx="0">
                  <c:v>2009凍結SET率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SET率!$T$5:$T$35</c:f>
              <c:numCache>
                <c:formatCode>0%</c:formatCode>
                <c:ptCount val="31"/>
                <c:pt idx="0">
                  <c:v>0.625</c:v>
                </c:pt>
                <c:pt idx="1">
                  <c:v>0.875</c:v>
                </c:pt>
                <c:pt idx="2">
                  <c:v>0.734375</c:v>
                </c:pt>
                <c:pt idx="3">
                  <c:v>0.76679841897233203</c:v>
                </c:pt>
                <c:pt idx="4">
                  <c:v>0.79318181818181821</c:v>
                </c:pt>
                <c:pt idx="5">
                  <c:v>0.78812415654520918</c:v>
                </c:pt>
                <c:pt idx="6">
                  <c:v>0.7786131996658312</c:v>
                </c:pt>
                <c:pt idx="7">
                  <c:v>0.77445652173913049</c:v>
                </c:pt>
                <c:pt idx="8">
                  <c:v>0.80015955325089749</c:v>
                </c:pt>
                <c:pt idx="9">
                  <c:v>0.79299175500588925</c:v>
                </c:pt>
                <c:pt idx="10">
                  <c:v>0.763414025455453</c:v>
                </c:pt>
                <c:pt idx="11">
                  <c:v>0.78357588357588359</c:v>
                </c:pt>
                <c:pt idx="12">
                  <c:v>0.7749297752808989</c:v>
                </c:pt>
                <c:pt idx="13">
                  <c:v>0.7352606789020627</c:v>
                </c:pt>
                <c:pt idx="14">
                  <c:v>0.73306836248012719</c:v>
                </c:pt>
                <c:pt idx="15">
                  <c:v>0.71721103401590791</c:v>
                </c:pt>
                <c:pt idx="16">
                  <c:v>0.72197309417040356</c:v>
                </c:pt>
                <c:pt idx="17">
                  <c:v>0.70069956513518628</c:v>
                </c:pt>
                <c:pt idx="18">
                  <c:v>0.69690175295556467</c:v>
                </c:pt>
                <c:pt idx="19">
                  <c:v>0.68609070179883458</c:v>
                </c:pt>
                <c:pt idx="20">
                  <c:v>0.69609507640067914</c:v>
                </c:pt>
                <c:pt idx="21">
                  <c:v>0.6889352818371608</c:v>
                </c:pt>
                <c:pt idx="22">
                  <c:v>0.68590604026845636</c:v>
                </c:pt>
                <c:pt idx="23">
                  <c:v>0.62742561448900391</c:v>
                </c:pt>
                <c:pt idx="24">
                  <c:v>0.70078740157480313</c:v>
                </c:pt>
                <c:pt idx="25">
                  <c:v>0.72619047619047616</c:v>
                </c:pt>
                <c:pt idx="26">
                  <c:v>0.64556962025316456</c:v>
                </c:pt>
                <c:pt idx="27">
                  <c:v>0.7567567567567568</c:v>
                </c:pt>
                <c:pt idx="28">
                  <c:v>0.73076923076923073</c:v>
                </c:pt>
                <c:pt idx="30">
                  <c:v>0.73506854702775593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D0-B448-ACDC-86207DC20C4E}"/>
            </c:ext>
          </c:extLst>
        </c:ser>
        <c:ser>
          <c:idx val="3"/>
          <c:order val="3"/>
          <c:tx>
            <c:strRef>
              <c:f>SET率!$U$2</c:f>
              <c:strCache>
                <c:ptCount val="1"/>
                <c:pt idx="0">
                  <c:v>2010凍結SET率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SET率!$U$5:$U$35</c:f>
              <c:numCache>
                <c:formatCode>0%</c:formatCode>
                <c:ptCount val="31"/>
                <c:pt idx="0">
                  <c:v>0.76190476190476186</c:v>
                </c:pt>
                <c:pt idx="1">
                  <c:v>0.89130434782608692</c:v>
                </c:pt>
                <c:pt idx="2">
                  <c:v>0.88235294117647056</c:v>
                </c:pt>
                <c:pt idx="3">
                  <c:v>0.81081081081081086</c:v>
                </c:pt>
                <c:pt idx="4">
                  <c:v>0.79069767441860461</c:v>
                </c:pt>
                <c:pt idx="5">
                  <c:v>0.8226415094339623</c:v>
                </c:pt>
                <c:pt idx="6">
                  <c:v>0.79884105960264906</c:v>
                </c:pt>
                <c:pt idx="7">
                  <c:v>0.82088772845953006</c:v>
                </c:pt>
                <c:pt idx="8">
                  <c:v>0.80339622641509434</c:v>
                </c:pt>
                <c:pt idx="9">
                  <c:v>0.80336915480685445</c:v>
                </c:pt>
                <c:pt idx="10">
                  <c:v>0.80109968921826435</c:v>
                </c:pt>
                <c:pt idx="11">
                  <c:v>0.79050009654373432</c:v>
                </c:pt>
                <c:pt idx="12">
                  <c:v>0.77964717412610263</c:v>
                </c:pt>
                <c:pt idx="13">
                  <c:v>0.7636229749631811</c:v>
                </c:pt>
                <c:pt idx="14">
                  <c:v>0.75574142330592575</c:v>
                </c:pt>
                <c:pt idx="15">
                  <c:v>0.75559622694636064</c:v>
                </c:pt>
                <c:pt idx="16">
                  <c:v>0.74214211231938032</c:v>
                </c:pt>
                <c:pt idx="17">
                  <c:v>0.74173940149625939</c:v>
                </c:pt>
                <c:pt idx="18">
                  <c:v>0.72416176978914626</c:v>
                </c:pt>
                <c:pt idx="19">
                  <c:v>0.70434086817363473</c:v>
                </c:pt>
                <c:pt idx="20">
                  <c:v>0.70218790218790217</c:v>
                </c:pt>
                <c:pt idx="21">
                  <c:v>0.69763138415988157</c:v>
                </c:pt>
                <c:pt idx="22">
                  <c:v>0.68283093053735255</c:v>
                </c:pt>
                <c:pt idx="23">
                  <c:v>0.64420218037661048</c:v>
                </c:pt>
                <c:pt idx="24">
                  <c:v>0.6705882352941176</c:v>
                </c:pt>
                <c:pt idx="25">
                  <c:v>0.64622641509433965</c:v>
                </c:pt>
                <c:pt idx="26">
                  <c:v>0.61702127659574468</c:v>
                </c:pt>
                <c:pt idx="27">
                  <c:v>0.79629629629629628</c:v>
                </c:pt>
                <c:pt idx="28">
                  <c:v>0.81818181818181823</c:v>
                </c:pt>
                <c:pt idx="30">
                  <c:v>0.75405132499261152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D0-B448-ACDC-86207DC20C4E}"/>
            </c:ext>
          </c:extLst>
        </c:ser>
        <c:ser>
          <c:idx val="4"/>
          <c:order val="4"/>
          <c:tx>
            <c:strRef>
              <c:f>SET率!$V$2</c:f>
              <c:strCache>
                <c:ptCount val="1"/>
                <c:pt idx="0">
                  <c:v>2011凍結SET率</c:v>
                </c:pt>
              </c:strCache>
            </c:strRef>
          </c:tx>
          <c:marker>
            <c:symbol val="circle"/>
            <c:size val="9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SET率!$V$5:$V$35</c:f>
              <c:numCache>
                <c:formatCode>0.0%</c:formatCode>
                <c:ptCount val="31"/>
                <c:pt idx="0">
                  <c:v>1</c:v>
                </c:pt>
                <c:pt idx="1">
                  <c:v>0.81132075471698117</c:v>
                </c:pt>
                <c:pt idx="2">
                  <c:v>0.81599999999999995</c:v>
                </c:pt>
                <c:pt idx="3">
                  <c:v>0.8666666666666667</c:v>
                </c:pt>
                <c:pt idx="4">
                  <c:v>0.83114035087719296</c:v>
                </c:pt>
                <c:pt idx="5">
                  <c:v>0.84723854289071676</c:v>
                </c:pt>
                <c:pt idx="6">
                  <c:v>0.83582089552238803</c:v>
                </c:pt>
                <c:pt idx="7">
                  <c:v>0.85270132517838937</c:v>
                </c:pt>
                <c:pt idx="8">
                  <c:v>0.83484504913076341</c:v>
                </c:pt>
                <c:pt idx="9">
                  <c:v>0.8332862390505793</c:v>
                </c:pt>
                <c:pt idx="10">
                  <c:v>0.83236607142857144</c:v>
                </c:pt>
                <c:pt idx="11">
                  <c:v>0.82666177010650022</c:v>
                </c:pt>
                <c:pt idx="12">
                  <c:v>0.83191018342820999</c:v>
                </c:pt>
                <c:pt idx="13">
                  <c:v>0.80268801830140124</c:v>
                </c:pt>
                <c:pt idx="14">
                  <c:v>0.80645161290322576</c:v>
                </c:pt>
                <c:pt idx="15">
                  <c:v>0.79523502897617515</c:v>
                </c:pt>
                <c:pt idx="16">
                  <c:v>0.78513565642278516</c:v>
                </c:pt>
                <c:pt idx="17">
                  <c:v>0.7768251493894518</c:v>
                </c:pt>
                <c:pt idx="18">
                  <c:v>0.75963488843813387</c:v>
                </c:pt>
                <c:pt idx="19">
                  <c:v>0.75234057586998759</c:v>
                </c:pt>
                <c:pt idx="20">
                  <c:v>0.74011299435028244</c:v>
                </c:pt>
                <c:pt idx="21">
                  <c:v>0.72386363636363638</c:v>
                </c:pt>
                <c:pt idx="22">
                  <c:v>0.74187558031569178</c:v>
                </c:pt>
                <c:pt idx="23">
                  <c:v>0.70536585365853655</c:v>
                </c:pt>
                <c:pt idx="24">
                  <c:v>0.71399999999999997</c:v>
                </c:pt>
                <c:pt idx="25">
                  <c:v>0.7</c:v>
                </c:pt>
                <c:pt idx="26">
                  <c:v>0.65094339622641506</c:v>
                </c:pt>
                <c:pt idx="27">
                  <c:v>0.71666666666666667</c:v>
                </c:pt>
                <c:pt idx="28">
                  <c:v>0.83333333333333337</c:v>
                </c:pt>
                <c:pt idx="30">
                  <c:v>0.79184058614564834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D0-B448-ACDC-86207DC20C4E}"/>
            </c:ext>
          </c:extLst>
        </c:ser>
        <c:ser>
          <c:idx val="5"/>
          <c:order val="5"/>
          <c:tx>
            <c:strRef>
              <c:f>SET率!$W$2</c:f>
              <c:strCache>
                <c:ptCount val="1"/>
                <c:pt idx="0">
                  <c:v>2012凍結SET率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SET率!$W$5:$W$35</c:f>
              <c:numCache>
                <c:formatCode>0.0%</c:formatCode>
                <c:ptCount val="31"/>
                <c:pt idx="0">
                  <c:v>0.84210526315789469</c:v>
                </c:pt>
                <c:pt idx="1">
                  <c:v>0.88405797101449279</c:v>
                </c:pt>
                <c:pt idx="2">
                  <c:v>0.85815602836879434</c:v>
                </c:pt>
                <c:pt idx="3">
                  <c:v>0.88345864661654139</c:v>
                </c:pt>
                <c:pt idx="4">
                  <c:v>0.84228769497400346</c:v>
                </c:pt>
                <c:pt idx="5">
                  <c:v>0.84773662551440332</c:v>
                </c:pt>
                <c:pt idx="6">
                  <c:v>0.8545006165228114</c:v>
                </c:pt>
                <c:pt idx="7">
                  <c:v>0.85250219490781387</c:v>
                </c:pt>
                <c:pt idx="8">
                  <c:v>0.8484018264840183</c:v>
                </c:pt>
                <c:pt idx="9">
                  <c:v>0.83881815998078313</c:v>
                </c:pt>
                <c:pt idx="10">
                  <c:v>0.83040152963671132</c:v>
                </c:pt>
                <c:pt idx="11">
                  <c:v>0.83446258084385583</c:v>
                </c:pt>
                <c:pt idx="12">
                  <c:v>0.83264033264033266</c:v>
                </c:pt>
                <c:pt idx="13">
                  <c:v>0.79811653914067093</c:v>
                </c:pt>
                <c:pt idx="14">
                  <c:v>0.80329500221141092</c:v>
                </c:pt>
                <c:pt idx="15">
                  <c:v>0.79023746701846964</c:v>
                </c:pt>
                <c:pt idx="16">
                  <c:v>0.79827915869980881</c:v>
                </c:pt>
                <c:pt idx="17">
                  <c:v>0.77782048817989624</c:v>
                </c:pt>
                <c:pt idx="18">
                  <c:v>0.74950525986876371</c:v>
                </c:pt>
                <c:pt idx="19">
                  <c:v>0.73621312087638491</c:v>
                </c:pt>
                <c:pt idx="20">
                  <c:v>0.72371039338741772</c:v>
                </c:pt>
                <c:pt idx="21">
                  <c:v>0.70396123050990311</c:v>
                </c:pt>
                <c:pt idx="22">
                  <c:v>0.69838709677419353</c:v>
                </c:pt>
                <c:pt idx="23">
                  <c:v>0.66436384571099594</c:v>
                </c:pt>
                <c:pt idx="24">
                  <c:v>0.68811188811188806</c:v>
                </c:pt>
                <c:pt idx="25">
                  <c:v>0.65015479876160986</c:v>
                </c:pt>
                <c:pt idx="26">
                  <c:v>0.66081871345029242</c:v>
                </c:pt>
                <c:pt idx="27">
                  <c:v>0.77142857142857146</c:v>
                </c:pt>
                <c:pt idx="28">
                  <c:v>0.57746478873239437</c:v>
                </c:pt>
                <c:pt idx="30">
                  <c:v>0.78509330670706512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D0-B448-ACDC-86207DC20C4E}"/>
            </c:ext>
          </c:extLst>
        </c:ser>
        <c:ser>
          <c:idx val="6"/>
          <c:order val="6"/>
          <c:tx>
            <c:strRef>
              <c:f>SET率!$X$2</c:f>
              <c:strCache>
                <c:ptCount val="1"/>
                <c:pt idx="0">
                  <c:v>2013凍結SET率</c:v>
                </c:pt>
              </c:strCache>
            </c:strRef>
          </c:tx>
          <c:marker>
            <c:symbol val="circle"/>
            <c:size val="9"/>
            <c:spPr>
              <a:solidFill>
                <a:srgbClr val="FF66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SET率!$X$5:$X$35</c:f>
              <c:numCache>
                <c:formatCode>0.0%</c:formatCode>
                <c:ptCount val="31"/>
                <c:pt idx="0">
                  <c:v>0.6428571428571429</c:v>
                </c:pt>
                <c:pt idx="1">
                  <c:v>0.86440677966101698</c:v>
                </c:pt>
                <c:pt idx="2">
                  <c:v>0.86754966887417218</c:v>
                </c:pt>
                <c:pt idx="3">
                  <c:v>0.85303514376996803</c:v>
                </c:pt>
                <c:pt idx="4">
                  <c:v>0.87179487179487181</c:v>
                </c:pt>
                <c:pt idx="5">
                  <c:v>0.90102040816326534</c:v>
                </c:pt>
                <c:pt idx="6">
                  <c:v>0.87929125138427466</c:v>
                </c:pt>
                <c:pt idx="7">
                  <c:v>0.87558869701726849</c:v>
                </c:pt>
                <c:pt idx="8">
                  <c:v>0.86956521739130432</c:v>
                </c:pt>
                <c:pt idx="9">
                  <c:v>0.86470459037996927</c:v>
                </c:pt>
                <c:pt idx="10">
                  <c:v>0.86057201225740554</c:v>
                </c:pt>
                <c:pt idx="11">
                  <c:v>0.86087450312322544</c:v>
                </c:pt>
                <c:pt idx="12">
                  <c:v>0.84959492779147583</c:v>
                </c:pt>
                <c:pt idx="13">
                  <c:v>0.82692692692692693</c:v>
                </c:pt>
                <c:pt idx="14">
                  <c:v>0.81492284531426418</c:v>
                </c:pt>
                <c:pt idx="15">
                  <c:v>0.80994229915668003</c:v>
                </c:pt>
                <c:pt idx="16">
                  <c:v>0.80004890772742088</c:v>
                </c:pt>
                <c:pt idx="17">
                  <c:v>0.79148770011714176</c:v>
                </c:pt>
                <c:pt idx="18">
                  <c:v>0.7663964627855564</c:v>
                </c:pt>
                <c:pt idx="19">
                  <c:v>0.74630518685870284</c:v>
                </c:pt>
                <c:pt idx="20">
                  <c:v>0.73353474320241696</c:v>
                </c:pt>
                <c:pt idx="21">
                  <c:v>0.7296186719263642</c:v>
                </c:pt>
                <c:pt idx="22">
                  <c:v>0.71867734435546371</c:v>
                </c:pt>
                <c:pt idx="23">
                  <c:v>0.69450748978665455</c:v>
                </c:pt>
                <c:pt idx="24">
                  <c:v>0.66162570888468808</c:v>
                </c:pt>
                <c:pt idx="25">
                  <c:v>0.6624365482233503</c:v>
                </c:pt>
                <c:pt idx="26">
                  <c:v>0.69863013698630139</c:v>
                </c:pt>
                <c:pt idx="27">
                  <c:v>0.74757281553398058</c:v>
                </c:pt>
                <c:pt idx="28">
                  <c:v>0.71621621621621623</c:v>
                </c:pt>
                <c:pt idx="30">
                  <c:v>0.79970922031985769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D0-B448-ACDC-86207DC20C4E}"/>
            </c:ext>
          </c:extLst>
        </c:ser>
        <c:ser>
          <c:idx val="7"/>
          <c:order val="7"/>
          <c:tx>
            <c:strRef>
              <c:f>SET率!$Y$2</c:f>
              <c:strCache>
                <c:ptCount val="1"/>
                <c:pt idx="0">
                  <c:v>2014凍結SET率</c:v>
                </c:pt>
              </c:strCache>
            </c:strRef>
          </c:tx>
          <c:marker>
            <c:symbol val="circle"/>
            <c:size val="8"/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SET率!$Y$5:$Y$35</c:f>
              <c:numCache>
                <c:formatCode>0.0%</c:formatCode>
                <c:ptCount val="31"/>
                <c:pt idx="0">
                  <c:v>0.875</c:v>
                </c:pt>
                <c:pt idx="1">
                  <c:v>0.86538461538461542</c:v>
                </c:pt>
                <c:pt idx="2">
                  <c:v>0.84251968503937003</c:v>
                </c:pt>
                <c:pt idx="3">
                  <c:v>0.87012987012987009</c:v>
                </c:pt>
                <c:pt idx="4">
                  <c:v>0.86153846153846159</c:v>
                </c:pt>
                <c:pt idx="5">
                  <c:v>0.88368055555555558</c:v>
                </c:pt>
                <c:pt idx="6">
                  <c:v>0.89037433155080214</c:v>
                </c:pt>
                <c:pt idx="7">
                  <c:v>0.87465469613259672</c:v>
                </c:pt>
                <c:pt idx="8">
                  <c:v>0.88119551681195518</c:v>
                </c:pt>
                <c:pt idx="9">
                  <c:v>0.87711213517665132</c:v>
                </c:pt>
                <c:pt idx="10">
                  <c:v>0.86706032556654966</c:v>
                </c:pt>
                <c:pt idx="11">
                  <c:v>0.86604809200209099</c:v>
                </c:pt>
                <c:pt idx="12">
                  <c:v>0.86776051287623601</c:v>
                </c:pt>
                <c:pt idx="13">
                  <c:v>0.84175803753949086</c:v>
                </c:pt>
                <c:pt idx="14">
                  <c:v>0.82342925251149324</c:v>
                </c:pt>
                <c:pt idx="15">
                  <c:v>0.82361901707688612</c:v>
                </c:pt>
                <c:pt idx="16">
                  <c:v>0.8194194507472029</c:v>
                </c:pt>
                <c:pt idx="17">
                  <c:v>0.80641043823571124</c:v>
                </c:pt>
                <c:pt idx="18">
                  <c:v>0.78271094640820982</c:v>
                </c:pt>
                <c:pt idx="19">
                  <c:v>0.76688470973017175</c:v>
                </c:pt>
                <c:pt idx="20">
                  <c:v>0.74952237305178482</c:v>
                </c:pt>
                <c:pt idx="21">
                  <c:v>0.73549369893366567</c:v>
                </c:pt>
                <c:pt idx="22">
                  <c:v>0.73003549245785271</c:v>
                </c:pt>
                <c:pt idx="23">
                  <c:v>0.70411271896420413</c:v>
                </c:pt>
                <c:pt idx="24">
                  <c:v>0.70522088353413659</c:v>
                </c:pt>
                <c:pt idx="25">
                  <c:v>0.66236162361623618</c:v>
                </c:pt>
                <c:pt idx="26">
                  <c:v>0.64186046511627903</c:v>
                </c:pt>
                <c:pt idx="27">
                  <c:v>0.7232142857142857</c:v>
                </c:pt>
                <c:pt idx="28">
                  <c:v>0.58974358974358976</c:v>
                </c:pt>
                <c:pt idx="30">
                  <c:v>0.81136143709774833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D0-B448-ACDC-86207DC20C4E}"/>
            </c:ext>
          </c:extLst>
        </c:ser>
        <c:ser>
          <c:idx val="8"/>
          <c:order val="8"/>
          <c:tx>
            <c:strRef>
              <c:f>SET率!$Z$2</c:f>
              <c:strCache>
                <c:ptCount val="1"/>
                <c:pt idx="0">
                  <c:v>2015凍結SET率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SET率!$Z$5:$Z$35</c:f>
              <c:numCache>
                <c:formatCode>0.0%</c:formatCode>
                <c:ptCount val="31"/>
                <c:pt idx="0">
                  <c:v>1</c:v>
                </c:pt>
                <c:pt idx="1">
                  <c:v>0.95918367346938771</c:v>
                </c:pt>
                <c:pt idx="2">
                  <c:v>0.88800000000000001</c:v>
                </c:pt>
                <c:pt idx="3">
                  <c:v>0.90969899665551834</c:v>
                </c:pt>
                <c:pt idx="4">
                  <c:v>0.88632619439868199</c:v>
                </c:pt>
                <c:pt idx="5">
                  <c:v>0.89487632508833925</c:v>
                </c:pt>
                <c:pt idx="6">
                  <c:v>0.90245074483421428</c:v>
                </c:pt>
                <c:pt idx="7">
                  <c:v>0.89209498046287949</c:v>
                </c:pt>
                <c:pt idx="8">
                  <c:v>0.88581466842336409</c:v>
                </c:pt>
                <c:pt idx="9">
                  <c:v>0.8825924669155073</c:v>
                </c:pt>
                <c:pt idx="10">
                  <c:v>0.88495449374288959</c:v>
                </c:pt>
                <c:pt idx="11">
                  <c:v>0.87080229576260837</c:v>
                </c:pt>
                <c:pt idx="12">
                  <c:v>0.87486289759696878</c:v>
                </c:pt>
                <c:pt idx="13">
                  <c:v>0.85323120267652752</c:v>
                </c:pt>
                <c:pt idx="14">
                  <c:v>0.84473576403113482</c:v>
                </c:pt>
                <c:pt idx="15">
                  <c:v>0.83053097345132743</c:v>
                </c:pt>
                <c:pt idx="16">
                  <c:v>0.83003924866834877</c:v>
                </c:pt>
                <c:pt idx="17">
                  <c:v>0.81776810447170556</c:v>
                </c:pt>
                <c:pt idx="18">
                  <c:v>0.78886145048089418</c:v>
                </c:pt>
                <c:pt idx="19">
                  <c:v>0.7670631549136222</c:v>
                </c:pt>
                <c:pt idx="20">
                  <c:v>0.74562128222075352</c:v>
                </c:pt>
                <c:pt idx="21">
                  <c:v>0.73260323979009812</c:v>
                </c:pt>
                <c:pt idx="22">
                  <c:v>0.72643553629469126</c:v>
                </c:pt>
                <c:pt idx="23">
                  <c:v>0.71146112600536193</c:v>
                </c:pt>
                <c:pt idx="24">
                  <c:v>0.69967637540453076</c:v>
                </c:pt>
                <c:pt idx="25">
                  <c:v>0.70813397129186606</c:v>
                </c:pt>
                <c:pt idx="26">
                  <c:v>0.72695035460992907</c:v>
                </c:pt>
                <c:pt idx="27">
                  <c:v>0.67796610169491522</c:v>
                </c:pt>
                <c:pt idx="28">
                  <c:v>0.78813559322033899</c:v>
                </c:pt>
                <c:pt idx="30">
                  <c:v>0.81747572815533975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9D0-B448-ACDC-86207DC20C4E}"/>
            </c:ext>
          </c:extLst>
        </c:ser>
        <c:ser>
          <c:idx val="9"/>
          <c:order val="9"/>
          <c:tx>
            <c:strRef>
              <c:f>SET率!$AA$2</c:f>
              <c:strCache>
                <c:ptCount val="1"/>
                <c:pt idx="0">
                  <c:v>2016凍結SET率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SET率!$AA$5:$AA$35</c:f>
              <c:numCache>
                <c:formatCode>0.0%</c:formatCode>
                <c:ptCount val="31"/>
                <c:pt idx="0">
                  <c:v>0.83870967741935487</c:v>
                </c:pt>
                <c:pt idx="1">
                  <c:v>0.8970588235294118</c:v>
                </c:pt>
                <c:pt idx="2">
                  <c:v>0.94285714285714284</c:v>
                </c:pt>
                <c:pt idx="3">
                  <c:v>0.89398280802292263</c:v>
                </c:pt>
                <c:pt idx="4">
                  <c:v>0.9101123595505618</c:v>
                </c:pt>
                <c:pt idx="5">
                  <c:v>0.90114942528735631</c:v>
                </c:pt>
                <c:pt idx="6">
                  <c:v>0.8990825688073395</c:v>
                </c:pt>
                <c:pt idx="7">
                  <c:v>0.89236902050113898</c:v>
                </c:pt>
                <c:pt idx="8">
                  <c:v>0.89015606242497003</c:v>
                </c:pt>
                <c:pt idx="9">
                  <c:v>0.89309646252142749</c:v>
                </c:pt>
                <c:pt idx="10">
                  <c:v>0.89428208386276997</c:v>
                </c:pt>
                <c:pt idx="11">
                  <c:v>0.88587474833103741</c:v>
                </c:pt>
                <c:pt idx="12">
                  <c:v>0.87799367374604609</c:v>
                </c:pt>
                <c:pt idx="13">
                  <c:v>0.85964064136652973</c:v>
                </c:pt>
                <c:pt idx="14">
                  <c:v>0.84726545131169406</c:v>
                </c:pt>
                <c:pt idx="15">
                  <c:v>0.84439328277356451</c:v>
                </c:pt>
                <c:pt idx="16">
                  <c:v>0.8375699034062023</c:v>
                </c:pt>
                <c:pt idx="17">
                  <c:v>0.82596402574745831</c:v>
                </c:pt>
                <c:pt idx="18">
                  <c:v>0.79757134931886831</c:v>
                </c:pt>
                <c:pt idx="19">
                  <c:v>0.78624094799210009</c:v>
                </c:pt>
                <c:pt idx="20">
                  <c:v>0.76314427272055019</c:v>
                </c:pt>
                <c:pt idx="21">
                  <c:v>0.73938896862825509</c:v>
                </c:pt>
                <c:pt idx="22">
                  <c:v>0.71903520208604954</c:v>
                </c:pt>
                <c:pt idx="23">
                  <c:v>0.72640382317801677</c:v>
                </c:pt>
                <c:pt idx="24">
                  <c:v>0.71969211032713276</c:v>
                </c:pt>
                <c:pt idx="25">
                  <c:v>0.71862615587846768</c:v>
                </c:pt>
                <c:pt idx="26">
                  <c:v>0.74631268436578169</c:v>
                </c:pt>
                <c:pt idx="27">
                  <c:v>0.66666666666666663</c:v>
                </c:pt>
                <c:pt idx="28">
                  <c:v>0.83653846153846156</c:v>
                </c:pt>
                <c:pt idx="30">
                  <c:v>0.82680075183977741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9D0-B448-ACDC-86207DC20C4E}"/>
            </c:ext>
          </c:extLst>
        </c:ser>
        <c:ser>
          <c:idx val="10"/>
          <c:order val="10"/>
          <c:tx>
            <c:strRef>
              <c:f>SET率!$AB$2</c:f>
              <c:strCache>
                <c:ptCount val="1"/>
                <c:pt idx="0">
                  <c:v>2017凍結SET率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SET率!$AB$5:$AB$35</c:f>
              <c:numCache>
                <c:formatCode>0.0%</c:formatCode>
                <c:ptCount val="31"/>
                <c:pt idx="0">
                  <c:v>0.96551724137931039</c:v>
                </c:pt>
                <c:pt idx="1">
                  <c:v>0.94444444444444442</c:v>
                </c:pt>
                <c:pt idx="2">
                  <c:v>0.91772151898734178</c:v>
                </c:pt>
                <c:pt idx="3">
                  <c:v>0.94505494505494503</c:v>
                </c:pt>
                <c:pt idx="4">
                  <c:v>0.92816901408450703</c:v>
                </c:pt>
                <c:pt idx="5">
                  <c:v>0.92084241103848952</c:v>
                </c:pt>
                <c:pt idx="6">
                  <c:v>0.90954773869346739</c:v>
                </c:pt>
                <c:pt idx="7">
                  <c:v>0.91791633780584059</c:v>
                </c:pt>
                <c:pt idx="8">
                  <c:v>0.92105753118599887</c:v>
                </c:pt>
                <c:pt idx="9">
                  <c:v>0.91168941979522189</c:v>
                </c:pt>
                <c:pt idx="10">
                  <c:v>0.90718492343934043</c:v>
                </c:pt>
                <c:pt idx="11">
                  <c:v>0.9090002990132563</c:v>
                </c:pt>
                <c:pt idx="12">
                  <c:v>0.90737043146106433</c:v>
                </c:pt>
                <c:pt idx="13">
                  <c:v>0.88327650463880736</c:v>
                </c:pt>
                <c:pt idx="14">
                  <c:v>0.88357137515890227</c:v>
                </c:pt>
                <c:pt idx="15">
                  <c:v>0.86831415030467163</c:v>
                </c:pt>
                <c:pt idx="16">
                  <c:v>0.86275386383957087</c:v>
                </c:pt>
                <c:pt idx="17">
                  <c:v>0.85411933516680616</c:v>
                </c:pt>
                <c:pt idx="18">
                  <c:v>0.83200795228628233</c:v>
                </c:pt>
                <c:pt idx="19">
                  <c:v>0.81003335186214565</c:v>
                </c:pt>
                <c:pt idx="20">
                  <c:v>0.80231834448420725</c:v>
                </c:pt>
                <c:pt idx="21">
                  <c:v>0.77815590768903542</c:v>
                </c:pt>
                <c:pt idx="22">
                  <c:v>0.77665317139001344</c:v>
                </c:pt>
                <c:pt idx="23">
                  <c:v>0.73753359211704983</c:v>
                </c:pt>
                <c:pt idx="24">
                  <c:v>0.73487846240814014</c:v>
                </c:pt>
                <c:pt idx="25">
                  <c:v>0.70294117647058818</c:v>
                </c:pt>
                <c:pt idx="26">
                  <c:v>0.7055555555555556</c:v>
                </c:pt>
                <c:pt idx="27">
                  <c:v>0.82258064516129037</c:v>
                </c:pt>
                <c:pt idx="28">
                  <c:v>0.75735294117647056</c:v>
                </c:pt>
                <c:pt idx="30">
                  <c:v>0.85651011594982362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9D0-B448-ACDC-86207DC20C4E}"/>
            </c:ext>
          </c:extLst>
        </c:ser>
        <c:ser>
          <c:idx val="11"/>
          <c:order val="11"/>
          <c:tx>
            <c:strRef>
              <c:f>SET率!$AC$2</c:f>
              <c:strCache>
                <c:ptCount val="1"/>
                <c:pt idx="0">
                  <c:v>2018凍結SET率</c:v>
                </c:pt>
              </c:strCache>
            </c:strRef>
          </c:tx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SET率!$AC$5:$AC$35</c:f>
              <c:numCache>
                <c:formatCode>0.0%</c:formatCode>
                <c:ptCount val="31"/>
                <c:pt idx="0">
                  <c:v>0.95238095238095233</c:v>
                </c:pt>
                <c:pt idx="1">
                  <c:v>0.890625</c:v>
                </c:pt>
                <c:pt idx="2">
                  <c:v>0.90123456790123457</c:v>
                </c:pt>
                <c:pt idx="3">
                  <c:v>0.93902439024390238</c:v>
                </c:pt>
                <c:pt idx="4">
                  <c:v>0.90683229813664601</c:v>
                </c:pt>
                <c:pt idx="5">
                  <c:v>0.93736951983298533</c:v>
                </c:pt>
                <c:pt idx="6">
                  <c:v>0.91346526969344199</c:v>
                </c:pt>
                <c:pt idx="7">
                  <c:v>0.91764405915349312</c:v>
                </c:pt>
                <c:pt idx="8">
                  <c:v>0.92060691601976008</c:v>
                </c:pt>
                <c:pt idx="9">
                  <c:v>0.92225950782997768</c:v>
                </c:pt>
                <c:pt idx="10">
                  <c:v>0.9196489628447686</c:v>
                </c:pt>
                <c:pt idx="11">
                  <c:v>0.91661891117478511</c:v>
                </c:pt>
                <c:pt idx="12">
                  <c:v>0.91062134027325958</c:v>
                </c:pt>
                <c:pt idx="13">
                  <c:v>0.89206468597217004</c:v>
                </c:pt>
                <c:pt idx="14">
                  <c:v>0.88776978417266184</c:v>
                </c:pt>
                <c:pt idx="15">
                  <c:v>0.88249021895806168</c:v>
                </c:pt>
                <c:pt idx="16">
                  <c:v>0.86998528376735551</c:v>
                </c:pt>
                <c:pt idx="17">
                  <c:v>0.86583836091033983</c:v>
                </c:pt>
                <c:pt idx="18">
                  <c:v>0.84276351391978832</c:v>
                </c:pt>
                <c:pt idx="19">
                  <c:v>0.82554432612087092</c:v>
                </c:pt>
                <c:pt idx="20">
                  <c:v>0.80751545901379418</c:v>
                </c:pt>
                <c:pt idx="21">
                  <c:v>0.78361128268478486</c:v>
                </c:pt>
                <c:pt idx="22">
                  <c:v>0.76682368775235532</c:v>
                </c:pt>
                <c:pt idx="23">
                  <c:v>0.73955705074292122</c:v>
                </c:pt>
                <c:pt idx="24">
                  <c:v>0.72021857923497268</c:v>
                </c:pt>
                <c:pt idx="25">
                  <c:v>0.70047169811320753</c:v>
                </c:pt>
                <c:pt idx="26">
                  <c:v>0.6544943820224719</c:v>
                </c:pt>
                <c:pt idx="27">
                  <c:v>0.75129533678756477</c:v>
                </c:pt>
                <c:pt idx="28">
                  <c:v>0.80136986301369861</c:v>
                </c:pt>
                <c:pt idx="30">
                  <c:v>0.86412523777697803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9D0-B448-ACDC-86207DC20C4E}"/>
            </c:ext>
          </c:extLst>
        </c:ser>
        <c:ser>
          <c:idx val="12"/>
          <c:order val="12"/>
          <c:tx>
            <c:strRef>
              <c:f>SET率!$AD$2</c:f>
              <c:strCache>
                <c:ptCount val="1"/>
                <c:pt idx="0">
                  <c:v>2019凍結SET率</c:v>
                </c:pt>
              </c:strCache>
            </c:strRef>
          </c:tx>
          <c:marker>
            <c:symbol val="circle"/>
            <c:size val="10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SET率!$AD$5:$AD$35</c:f>
              <c:numCache>
                <c:formatCode>0.0%</c:formatCode>
                <c:ptCount val="31"/>
                <c:pt idx="0">
                  <c:v>0.8928571428571429</c:v>
                </c:pt>
                <c:pt idx="1">
                  <c:v>0.91836734693877553</c:v>
                </c:pt>
                <c:pt idx="2">
                  <c:v>0.89565217391304353</c:v>
                </c:pt>
                <c:pt idx="3">
                  <c:v>0.94063926940639264</c:v>
                </c:pt>
                <c:pt idx="4">
                  <c:v>0.90846681922196793</c:v>
                </c:pt>
                <c:pt idx="5">
                  <c:v>0.9282994923857868</c:v>
                </c:pt>
                <c:pt idx="6">
                  <c:v>0.93657718120805367</c:v>
                </c:pt>
                <c:pt idx="7">
                  <c:v>0.91987324581258489</c:v>
                </c:pt>
                <c:pt idx="8">
                  <c:v>0.92893153358269642</c:v>
                </c:pt>
                <c:pt idx="9">
                  <c:v>0.92251972577932995</c:v>
                </c:pt>
                <c:pt idx="10">
                  <c:v>0.92292239374074858</c:v>
                </c:pt>
                <c:pt idx="11">
                  <c:v>0.91872212614908533</c:v>
                </c:pt>
                <c:pt idx="12">
                  <c:v>0.91455599633811413</c:v>
                </c:pt>
                <c:pt idx="13">
                  <c:v>0.90246244598394953</c:v>
                </c:pt>
                <c:pt idx="14">
                  <c:v>0.89658607863974493</c:v>
                </c:pt>
                <c:pt idx="15">
                  <c:v>0.89178525226390681</c:v>
                </c:pt>
                <c:pt idx="16">
                  <c:v>0.88372235121593545</c:v>
                </c:pt>
                <c:pt idx="17">
                  <c:v>0.86676334106728536</c:v>
                </c:pt>
                <c:pt idx="18">
                  <c:v>0.85453579021970238</c:v>
                </c:pt>
                <c:pt idx="19">
                  <c:v>0.82893873802964713</c:v>
                </c:pt>
                <c:pt idx="20">
                  <c:v>0.81475115827230604</c:v>
                </c:pt>
                <c:pt idx="21">
                  <c:v>0.80172052035249686</c:v>
                </c:pt>
                <c:pt idx="22">
                  <c:v>0.76512946223379807</c:v>
                </c:pt>
                <c:pt idx="23">
                  <c:v>0.75417661097852029</c:v>
                </c:pt>
                <c:pt idx="24">
                  <c:v>0.69989979959919835</c:v>
                </c:pt>
                <c:pt idx="25">
                  <c:v>0.69024651661307612</c:v>
                </c:pt>
                <c:pt idx="26">
                  <c:v>0.67540322580645162</c:v>
                </c:pt>
                <c:pt idx="27">
                  <c:v>0.71363636363636362</c:v>
                </c:pt>
                <c:pt idx="28">
                  <c:v>0.67875647668393779</c:v>
                </c:pt>
                <c:pt idx="30">
                  <c:v>0.87134993981283737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9D0-B448-ACDC-86207DC20C4E}"/>
            </c:ext>
          </c:extLst>
        </c:ser>
        <c:ser>
          <c:idx val="13"/>
          <c:order val="13"/>
          <c:tx>
            <c:strRef>
              <c:f>SET率!$AE$2</c:f>
              <c:strCache>
                <c:ptCount val="1"/>
                <c:pt idx="0">
                  <c:v>2020凍結SET率</c:v>
                </c:pt>
              </c:strCache>
            </c:strRef>
          </c:tx>
          <c:marker>
            <c:symbol val="circle"/>
            <c:size val="10"/>
          </c:marker>
          <c:cat>
            <c:strRef>
              <c:f>SET率!$A$5:$A$35</c:f>
              <c:strCache>
                <c:ptCount val="31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50歳以上</c:v>
                </c:pt>
                <c:pt idx="30">
                  <c:v>合計</c:v>
                </c:pt>
              </c:strCache>
            </c:strRef>
          </c:cat>
          <c:val>
            <c:numRef>
              <c:f>SET率!$AE$5:$AE$35</c:f>
              <c:numCache>
                <c:formatCode>0.0%</c:formatCode>
                <c:ptCount val="31"/>
                <c:pt idx="0">
                  <c:v>0.95348837209302328</c:v>
                </c:pt>
                <c:pt idx="1">
                  <c:v>0.90384615384615385</c:v>
                </c:pt>
                <c:pt idx="2">
                  <c:v>0.88038277511961727</c:v>
                </c:pt>
                <c:pt idx="3">
                  <c:v>0.92339544513457561</c:v>
                </c:pt>
                <c:pt idx="4">
                  <c:v>0.91901012373453317</c:v>
                </c:pt>
                <c:pt idx="5">
                  <c:v>0.92781316348195331</c:v>
                </c:pt>
                <c:pt idx="6">
                  <c:v>0.92200380469245402</c:v>
                </c:pt>
                <c:pt idx="7">
                  <c:v>0.92342342342342343</c:v>
                </c:pt>
                <c:pt idx="8">
                  <c:v>0.91204531902206321</c:v>
                </c:pt>
                <c:pt idx="9">
                  <c:v>0.91016969265456271</c:v>
                </c:pt>
                <c:pt idx="10">
                  <c:v>0.90452975827747306</c:v>
                </c:pt>
                <c:pt idx="11">
                  <c:v>0.90232270599664399</c:v>
                </c:pt>
                <c:pt idx="12">
                  <c:v>0.90026525198938989</c:v>
                </c:pt>
                <c:pt idx="13">
                  <c:v>0.88539431330472107</c:v>
                </c:pt>
                <c:pt idx="14">
                  <c:v>0.87894001016776813</c:v>
                </c:pt>
                <c:pt idx="15">
                  <c:v>0.87425036298213499</c:v>
                </c:pt>
                <c:pt idx="16">
                  <c:v>0.86754118364856625</c:v>
                </c:pt>
                <c:pt idx="17">
                  <c:v>0.85457112601482532</c:v>
                </c:pt>
                <c:pt idx="18">
                  <c:v>0.81825208085612366</c:v>
                </c:pt>
                <c:pt idx="19">
                  <c:v>0.80667917934114297</c:v>
                </c:pt>
                <c:pt idx="20">
                  <c:v>0.78489144882587503</c:v>
                </c:pt>
                <c:pt idx="21">
                  <c:v>0.75273347376868294</c:v>
                </c:pt>
                <c:pt idx="22">
                  <c:v>0.73674560733384264</c:v>
                </c:pt>
                <c:pt idx="23">
                  <c:v>0.71614009306882198</c:v>
                </c:pt>
                <c:pt idx="24">
                  <c:v>0.67555555555555558</c:v>
                </c:pt>
                <c:pt idx="25">
                  <c:v>0.6737967914438503</c:v>
                </c:pt>
                <c:pt idx="26">
                  <c:v>0.63362831858407076</c:v>
                </c:pt>
                <c:pt idx="27">
                  <c:v>0.65100671140939592</c:v>
                </c:pt>
                <c:pt idx="28">
                  <c:v>0.70222222222222219</c:v>
                </c:pt>
                <c:pt idx="30">
                  <c:v>0.85069816386913499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9D0-B448-ACDC-86207DC20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148224"/>
        <c:axId val="872150864"/>
      </c:lineChart>
      <c:catAx>
        <c:axId val="87214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タイトル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72150864"/>
        <c:crosses val="autoZero"/>
        <c:auto val="1"/>
        <c:lblAlgn val="ctr"/>
        <c:lblOffset val="100"/>
        <c:noMultiLvlLbl val="0"/>
      </c:catAx>
      <c:valAx>
        <c:axId val="872150864"/>
        <c:scaling>
          <c:orientation val="minMax"/>
          <c:max val="1"/>
          <c:min val="0.3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タイトル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8721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54862951886955"/>
          <c:y val="3.2044723223156428E-2"/>
          <c:w val="0.15252572669594636"/>
          <c:h val="0.92526852222568223"/>
        </c:manualLayout>
      </c:layout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893717588288595E-2"/>
          <c:y val="8.9588377723970894E-2"/>
          <c:w val="0.74826021949014987"/>
          <c:h val="0.82999313645116402"/>
        </c:manualLayout>
      </c:layout>
      <c:lineChart>
        <c:grouping val="standard"/>
        <c:varyColors val="0"/>
        <c:ser>
          <c:idx val="0"/>
          <c:order val="0"/>
          <c:tx>
            <c:strRef>
              <c:f>SET率!$Q$39</c:f>
              <c:strCache>
                <c:ptCount val="1"/>
                <c:pt idx="0">
                  <c:v>新鮮</c:v>
                </c:pt>
              </c:strCache>
            </c:strRef>
          </c:tx>
          <c:marker>
            <c:symbol val="circle"/>
            <c:size val="9"/>
          </c:marker>
          <c:cat>
            <c:numRef>
              <c:f>SET率!$R$38:$AE$38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SET率!$R$39:$AE$39</c:f>
              <c:numCache>
                <c:formatCode>0%</c:formatCode>
                <c:ptCount val="14"/>
                <c:pt idx="0">
                  <c:v>0.46527465467394796</c:v>
                </c:pt>
                <c:pt idx="1">
                  <c:v>0.59825231079844787</c:v>
                </c:pt>
                <c:pt idx="2">
                  <c:v>0.6731934805137707</c:v>
                </c:pt>
                <c:pt idx="3">
                  <c:v>0.69951442883923909</c:v>
                </c:pt>
                <c:pt idx="4" formatCode="0.0%">
                  <c:v>0.73199786827173263</c:v>
                </c:pt>
                <c:pt idx="5" formatCode="0.0%">
                  <c:v>0.7517937664842177</c:v>
                </c:pt>
                <c:pt idx="6" formatCode="0.0%">
                  <c:v>0.77243854901355913</c:v>
                </c:pt>
                <c:pt idx="7" formatCode="0.0%">
                  <c:v>0.78156184325896649</c:v>
                </c:pt>
                <c:pt idx="8" formatCode="0.0%">
                  <c:v>0.79669485011529595</c:v>
                </c:pt>
                <c:pt idx="9" formatCode="0.0%">
                  <c:v>0.80992914399119342</c:v>
                </c:pt>
                <c:pt idx="10" formatCode="0.0%">
                  <c:v>0.82726484212080387</c:v>
                </c:pt>
                <c:pt idx="11" formatCode="0.0%">
                  <c:v>0.83075230255114518</c:v>
                </c:pt>
                <c:pt idx="12" formatCode="0.0%">
                  <c:v>0.83462379863825187</c:v>
                </c:pt>
                <c:pt idx="13" formatCode="0.0%">
                  <c:v>0.81617420270186913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D0-B448-ACDC-86207DC20C4E}"/>
            </c:ext>
          </c:extLst>
        </c:ser>
        <c:ser>
          <c:idx val="1"/>
          <c:order val="1"/>
          <c:tx>
            <c:strRef>
              <c:f>SET率!$Q$40</c:f>
              <c:strCache>
                <c:ptCount val="1"/>
                <c:pt idx="0">
                  <c:v>凍結</c:v>
                </c:pt>
              </c:strCache>
            </c:strRef>
          </c:tx>
          <c:marker>
            <c:symbol val="circle"/>
            <c:size val="9"/>
          </c:marker>
          <c:cat>
            <c:numRef>
              <c:f>SET率!$R$38:$AE$38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SET率!$R$40:$AE$40</c:f>
              <c:numCache>
                <c:formatCode>0%</c:formatCode>
                <c:ptCount val="14"/>
                <c:pt idx="0">
                  <c:v>0.54720793534166057</c:v>
                </c:pt>
                <c:pt idx="1">
                  <c:v>0.67716562716562712</c:v>
                </c:pt>
                <c:pt idx="2">
                  <c:v>0.73506854702775593</c:v>
                </c:pt>
                <c:pt idx="3">
                  <c:v>0.75405132499261152</c:v>
                </c:pt>
                <c:pt idx="4" formatCode="0.0%">
                  <c:v>0.79184058614564834</c:v>
                </c:pt>
                <c:pt idx="5" formatCode="0.0%">
                  <c:v>0.78509330670706512</c:v>
                </c:pt>
                <c:pt idx="6" formatCode="0.0%">
                  <c:v>0.79970922031985769</c:v>
                </c:pt>
                <c:pt idx="7" formatCode="0.0%">
                  <c:v>0.81136143709774833</c:v>
                </c:pt>
                <c:pt idx="8" formatCode="0.0%">
                  <c:v>0.81747572815533975</c:v>
                </c:pt>
                <c:pt idx="9" formatCode="0.0%">
                  <c:v>0.82680075183977741</c:v>
                </c:pt>
                <c:pt idx="10" formatCode="0.0%">
                  <c:v>0.85651011594982362</c:v>
                </c:pt>
                <c:pt idx="11" formatCode="0.0%">
                  <c:v>0.86412523777697803</c:v>
                </c:pt>
                <c:pt idx="12" formatCode="0.0%">
                  <c:v>0.87134993981283737</c:v>
                </c:pt>
                <c:pt idx="13" formatCode="0.0%">
                  <c:v>0.86853524383577552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D0-B448-ACDC-86207DC20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148224"/>
        <c:axId val="872150864"/>
      </c:lineChart>
      <c:catAx>
        <c:axId val="87214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西暦（年）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72150864"/>
        <c:crosses val="autoZero"/>
        <c:auto val="1"/>
        <c:lblAlgn val="ctr"/>
        <c:lblOffset val="100"/>
        <c:noMultiLvlLbl val="0"/>
      </c:catAx>
      <c:valAx>
        <c:axId val="872150864"/>
        <c:scaling>
          <c:orientation val="minMax"/>
          <c:max val="1"/>
          <c:min val="0.3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21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54862951886955"/>
          <c:y val="3.2044723223156428E-2"/>
          <c:w val="0.15252572669594636"/>
          <c:h val="0.92526852222568223"/>
        </c:manualLayout>
      </c:layout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0086D-BF1D-D847-92F1-1136977889A2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49158-2CB4-E94E-8C2C-CA1CB1AD0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8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4F85-875D-B34B-A8D2-531BB87092C5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AD04-C895-E64B-98A3-6E66D84609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2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AD04-C895-E64B-98A3-6E66D84609A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FE0A-6BF1-3A46-A7F4-06A95DF19B05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C045-D777-1C46-994F-3A8C1CF5C0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40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2BD7-4A48-E444-A0FE-A0FA85DFBE0B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7915-5EB6-C74F-9752-7F963D1473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19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E856-C146-894F-8DF6-B678B76C7F2E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8597-3A4D-074E-A571-F042AB44DA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179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1EA30-E90D-1167-014E-76AF955B0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9B1526-8B08-3D36-0491-30470D726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AE8DEB-3E1A-7933-14F0-0C123A6E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27C508-4427-C708-7AA2-5A9F5F73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233A41-B0A7-D126-4DB1-64E1B807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06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0F787-14C3-64A3-8705-95C01D7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B733F-0657-4EE6-10C9-4950120A7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345A5-0873-69A8-58A2-736B909C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5325B-5395-04F4-A618-873132CB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4A816F-679C-4CF0-45A2-B57C10E1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89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9F8C2-1D4C-38B9-A496-60ED5610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6951E7-A698-F8E2-D0F9-FF8B1A03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EBEC9B-BF04-784F-0640-AA54A208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79A209-0E30-F920-A895-1B5FD5A0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DF2E49-2F59-7D85-EB92-0288F08E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8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E65693-E8FF-0BF5-9292-FEC74750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3F981F-DAF3-02E0-0EF8-8FE539A9F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0CDCAD-3C8D-6B04-8C24-8B24EB26A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62CAFA-CDB7-EE5D-0A35-C12C6B7E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365C15-189D-1239-7D99-098AD86A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60D21C-E420-10C7-6E7B-FF515406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9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2DAAB-F367-8A50-84E5-B6339F0B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526B5F-66C6-9990-C940-5677BFA5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5B564B-7173-3C0F-A309-A0761C42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BDC66-F7A6-FF50-718E-2FA731FE6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2660D7-A0E6-A7EE-1E43-E9EF36753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46143B5-7261-8857-11E3-0122332F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85A3B08-211E-6E2D-F31A-2C064672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7F311B-C721-EFC9-733E-8B5F5024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90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2231D-D2B0-3DAC-C5C8-A72CCD33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060C98-B236-47FF-B2CF-175C9B3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7986C5-24B7-749C-6B1D-A33EF33A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ABE592-0EC4-1CF7-E717-9DEA2CD6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0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A7177CC-237F-4D10-AEBB-B55E4387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524F7D-4120-37E8-1684-C439FFC9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007D8C-28FC-A95C-433E-F72DEFA0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57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3CC623-1845-AA6C-6ED7-15D4EC15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D77D2-94CB-FBDA-ED95-91702736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041CBB-00A6-8BEA-8974-CD4B2FBD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9B2339-950F-C735-F58C-069F202D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E1495C-A4ED-4851-D3F8-51E495B2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0D041-8F7C-9A3C-64B3-2980C8EB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8630-6DC4-0C49-A11D-4D9083514E08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49FC-54CD-DC42-B742-BF1C929D7F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1681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23160F-FC76-F2C4-CBBA-2AE9CA51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992551-A318-5804-7300-F926428DC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47BD81-C967-E148-B95E-08C4DAB4B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2ADAE6-0FB8-F213-A80C-E2C4CD4F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D8166D-FEBE-AAF2-48B0-55AC4742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1ADB38-9F78-01C4-6132-C6037827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98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CCAF01-AE2D-2A45-D6CB-794F8C09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826BAC-5818-276E-A3C9-DBFE6686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4785E1-8F6B-72B6-C8CC-EAD25806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87041-49D7-5710-4A1B-0E69E5D7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14D37-65C9-9E4F-83A1-CF162A9F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35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21EAF0-D008-E557-DD5F-E68B2A05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E07D02-2C10-3D82-E6FB-57F78195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3723B9-720A-DE24-0A46-6149F8BE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5EBC17-31FB-5F84-259D-3414D1EE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BE323-DAD9-7669-FD77-CCAE42B1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5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F58A-833D-F54D-A708-A8B86B89E75B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EA48-2E13-244B-BD9B-260598D7E2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5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A33C-982A-3342-9855-962E915C3881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62D8-E750-9342-AB8E-24D7EBCEA3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39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AC61-42BE-3A42-A323-6696DEBA05F2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EEAC-8A3D-5C4D-9046-76DE094A01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418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E729-5226-504D-9357-C9AF4B7D91B7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7DA4-C412-424A-84CA-95E6B75CD7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63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6BB4-3801-944D-B8AC-064123C8B319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1749-9D3C-FD4A-A435-2849B8D749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84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5F61-E79F-F44D-AAE9-1E7A61C7F742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6D30-0A7F-8546-A3AA-D42C842C1E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63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6405-4948-5640-A919-33A6490C3EC9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8235-0BF7-C84A-9E17-A55AD1C7B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75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02167" y="1192214"/>
            <a:ext cx="11370733" cy="505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002538D-06BD-3B47-9F27-117B7FA4B943}" type="datetime1">
              <a:rPr lang="ja-JP" altLang="en-US"/>
              <a:pPr>
                <a:defRPr/>
              </a:pPr>
              <a:t>2022/10/10</a:t>
            </a:fld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4BDDB1A-F396-1045-8199-48308CD65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タイトル プレースホルダー 2">
            <a:extLst>
              <a:ext uri="{FF2B5EF4-FFF2-40B4-BE49-F238E27FC236}">
                <a16:creationId xmlns:a16="http://schemas.microsoft.com/office/drawing/2014/main" id="{AD14CB5F-29B2-B0F8-C935-4F30AC66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DEC3625-1887-7E85-5711-2D304100B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pic>
        <p:nvPicPr>
          <p:cNvPr id="8" name="図 6" descr="jsog_logo.gif">
            <a:extLst>
              <a:ext uri="{FF2B5EF4-FFF2-40B4-BE49-F238E27FC236}">
                <a16:creationId xmlns:a16="http://schemas.microsoft.com/office/drawing/2014/main" id="{D813AC8D-C197-6812-CE21-CA4B749843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89663"/>
            <a:ext cx="608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3A13F0-E77E-6B8E-8E70-50267A8E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857D04-0F1C-7177-F1B2-60D40AAA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B84FA-5ACA-1B12-626C-4CA25D381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1A2D-3EDB-B147-A905-C4EDEE489B99}" type="datetimeFigureOut">
              <a:rPr kumimoji="1" lang="ja-JP" altLang="en-US" smtClean="0"/>
              <a:t>2022/10/10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B995A1-16B7-0398-2850-CB129EE1A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E2E57-DF4F-E5F4-24DC-0E7710F18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99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3F8DF-A7CA-C6B7-1D59-956AD4AF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44281"/>
            <a:ext cx="8229600" cy="83185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2020</a:t>
            </a:r>
            <a:r>
              <a:rPr lang="ja-JP" altLang="en-US"/>
              <a:t>年</a:t>
            </a:r>
            <a:br>
              <a:rPr lang="en-US" altLang="ja-JP" dirty="0"/>
            </a:br>
            <a:r>
              <a:rPr lang="ja-JP" altLang="en-US" sz="4000"/>
              <a:t>体外受精・胚移植等の臨床実施成績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7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64CDD-DC61-1F42-A36F-AAE23C7C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0" y="206544"/>
            <a:ext cx="8229600" cy="831850"/>
          </a:xfrm>
        </p:spPr>
        <p:txBody>
          <a:bodyPr/>
          <a:lstStyle/>
          <a:p>
            <a:r>
              <a:rPr lang="ja-JP" altLang="en-US" sz="3600">
                <a:latin typeface="Yu Gothic" charset="-128"/>
                <a:ea typeface="Yu Gothic" charset="-128"/>
                <a:cs typeface="Yu Gothic" charset="-128"/>
              </a:rPr>
              <a:t>年別　妊娠率・生産率・多胎率</a:t>
            </a:r>
            <a:endParaRPr lang="ja-JP" altLang="en-US" sz="3600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CB2219B3-8960-940A-7548-C95672A6B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28090"/>
              </p:ext>
            </p:extLst>
          </p:nvPr>
        </p:nvGraphicFramePr>
        <p:xfrm>
          <a:off x="4502164" y="1240034"/>
          <a:ext cx="3309593" cy="4377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027">
                  <a:extLst>
                    <a:ext uri="{9D8B030D-6E8A-4147-A177-3AD203B41FA5}">
                      <a16:colId xmlns:a16="http://schemas.microsoft.com/office/drawing/2014/main" val="1143896545"/>
                    </a:ext>
                  </a:extLst>
                </a:gridCol>
                <a:gridCol w="822271">
                  <a:extLst>
                    <a:ext uri="{9D8B030D-6E8A-4147-A177-3AD203B41FA5}">
                      <a16:colId xmlns:a16="http://schemas.microsoft.com/office/drawing/2014/main" val="3833447730"/>
                    </a:ext>
                  </a:extLst>
                </a:gridCol>
                <a:gridCol w="812948">
                  <a:extLst>
                    <a:ext uri="{9D8B030D-6E8A-4147-A177-3AD203B41FA5}">
                      <a16:colId xmlns:a16="http://schemas.microsoft.com/office/drawing/2014/main" val="2877566984"/>
                    </a:ext>
                  </a:extLst>
                </a:gridCol>
                <a:gridCol w="678700">
                  <a:extLst>
                    <a:ext uri="{9D8B030D-6E8A-4147-A177-3AD203B41FA5}">
                      <a16:colId xmlns:a16="http://schemas.microsoft.com/office/drawing/2014/main" val="2468934999"/>
                    </a:ext>
                  </a:extLst>
                </a:gridCol>
                <a:gridCol w="665647">
                  <a:extLst>
                    <a:ext uri="{9D8B030D-6E8A-4147-A177-3AD203B41FA5}">
                      <a16:colId xmlns:a16="http://schemas.microsoft.com/office/drawing/2014/main" val="3183218380"/>
                    </a:ext>
                  </a:extLst>
                </a:gridCol>
              </a:tblGrid>
              <a:tr h="141946">
                <a:tc>
                  <a:txBody>
                    <a:bodyPr/>
                    <a:lstStyle/>
                    <a:p>
                      <a:pPr algn="l" fontAlgn="b"/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妊娠率（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en" sz="600" u="none" strike="noStrike">
                          <a:effectLst/>
                        </a:rPr>
                        <a:t>ET、</a:t>
                      </a:r>
                      <a:r>
                        <a:rPr lang="ja-JP" altLang="en-US" sz="600" u="none" strike="noStrike">
                          <a:effectLst/>
                        </a:rPr>
                        <a:t>新鮮</a:t>
                      </a:r>
                      <a:r>
                        <a:rPr lang="en-US" altLang="ja-JP" sz="600" u="none" strike="noStrike">
                          <a:effectLst/>
                        </a:rPr>
                        <a:t>)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妊娠率（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en" sz="600" u="none" strike="noStrike">
                          <a:effectLst/>
                        </a:rPr>
                        <a:t>ET、</a:t>
                      </a:r>
                      <a:r>
                        <a:rPr lang="ja-JP" altLang="en-US" sz="600" u="none" strike="noStrike">
                          <a:effectLst/>
                        </a:rPr>
                        <a:t>凍結</a:t>
                      </a:r>
                      <a:r>
                        <a:rPr lang="en-US" altLang="ja-JP" sz="600" u="none" strike="noStrike">
                          <a:effectLst/>
                        </a:rPr>
                        <a:t>)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生産率（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採卵）*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多胎率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190551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11.2%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18.3%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093383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12.4%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13.9%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6124867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19.3%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6430798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18.2%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7083007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19.1%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887982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4281856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783217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7725967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0486465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7053357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4711630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072334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0710946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3903268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637525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9471229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4439799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142871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6968078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6635776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83460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3668352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780082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0926830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3658204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7759687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032247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7062101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4698413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324779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2.9%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978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7030-E597-03E8-9955-A8DD6D25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SET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実施率（新鮮周期）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2007-2020</a:t>
            </a:r>
            <a:endParaRPr kumimoji="1" lang="ja-JP" altLang="en-US"/>
          </a:p>
        </p:txBody>
      </p:sp>
      <p:graphicFrame>
        <p:nvGraphicFramePr>
          <p:cNvPr id="12" name="コンテンツ プレースホルダー 11">
            <a:extLst>
              <a:ext uri="{FF2B5EF4-FFF2-40B4-BE49-F238E27FC236}">
                <a16:creationId xmlns:a16="http://schemas.microsoft.com/office/drawing/2014/main" id="{C5604000-8227-74F2-E2B5-A71A13370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200233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37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8B287E-AA49-A7AE-15E1-71E21290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SET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実施率（凍結周期）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2007-2020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C56DA9D0-F191-924E-833D-B6AA0F95F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312171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48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8D1F78-B78C-6959-0D84-5D3FBD72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合計</a:t>
            </a:r>
            <a:r>
              <a:rPr kumimoji="1" lang="en-US" altLang="ja-JP" dirty="0"/>
              <a:t>SET</a:t>
            </a:r>
            <a:r>
              <a:rPr kumimoji="1" lang="ja-JP" altLang="en-US"/>
              <a:t>率の推移　</a:t>
            </a:r>
            <a:r>
              <a:rPr kumimoji="1" lang="en-US" altLang="ja-JP" dirty="0"/>
              <a:t>2007-2020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265D422-A233-FE38-2CDA-B31B67587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49534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66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63A34C-9D68-FB73-9836-5927FC36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69" y="192087"/>
            <a:ext cx="11677151" cy="831850"/>
          </a:xfrm>
        </p:spPr>
        <p:txBody>
          <a:bodyPr>
            <a:normAutofit fontScale="90000"/>
          </a:bodyPr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移植ステージ別・年齢別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 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移植あたり妊娠率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2020</a:t>
            </a:r>
            <a:endParaRPr kumimoji="1"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47DA86DD-906C-7882-3464-C45EC25D1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53162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907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0DFF253-EFA3-3684-1614-AB7007288B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4654" y="1192213"/>
          <a:ext cx="3765230" cy="505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046">
                  <a:extLst>
                    <a:ext uri="{9D8B030D-6E8A-4147-A177-3AD203B41FA5}">
                      <a16:colId xmlns:a16="http://schemas.microsoft.com/office/drawing/2014/main" val="2456738092"/>
                    </a:ext>
                  </a:extLst>
                </a:gridCol>
                <a:gridCol w="753046">
                  <a:extLst>
                    <a:ext uri="{9D8B030D-6E8A-4147-A177-3AD203B41FA5}">
                      <a16:colId xmlns:a16="http://schemas.microsoft.com/office/drawing/2014/main" val="3961628156"/>
                    </a:ext>
                  </a:extLst>
                </a:gridCol>
                <a:gridCol w="753046">
                  <a:extLst>
                    <a:ext uri="{9D8B030D-6E8A-4147-A177-3AD203B41FA5}">
                      <a16:colId xmlns:a16="http://schemas.microsoft.com/office/drawing/2014/main" val="2651178868"/>
                    </a:ext>
                  </a:extLst>
                </a:gridCol>
                <a:gridCol w="753046">
                  <a:extLst>
                    <a:ext uri="{9D8B030D-6E8A-4147-A177-3AD203B41FA5}">
                      <a16:colId xmlns:a16="http://schemas.microsoft.com/office/drawing/2014/main" val="2701171858"/>
                    </a:ext>
                  </a:extLst>
                </a:gridCol>
                <a:gridCol w="753046">
                  <a:extLst>
                    <a:ext uri="{9D8B030D-6E8A-4147-A177-3AD203B41FA5}">
                      <a16:colId xmlns:a16="http://schemas.microsoft.com/office/drawing/2014/main" val="792299593"/>
                    </a:ext>
                  </a:extLst>
                </a:gridCol>
              </a:tblGrid>
              <a:tr h="20231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>
                          <a:effectLst/>
                        </a:rPr>
                        <a:t>新鮮初期</a:t>
                      </a:r>
                      <a:r>
                        <a:rPr lang="en" sz="1000" u="none" strike="noStrike">
                          <a:effectLst/>
                        </a:rPr>
                        <a:t>SET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>
                          <a:effectLst/>
                        </a:rPr>
                        <a:t>新鮮</a:t>
                      </a:r>
                      <a:r>
                        <a:rPr lang="en" sz="1000" u="none" strike="noStrike">
                          <a:effectLst/>
                        </a:rPr>
                        <a:t>BlastSET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>
                          <a:effectLst/>
                        </a:rPr>
                        <a:t>凍結初期</a:t>
                      </a:r>
                      <a:r>
                        <a:rPr lang="en" sz="1000" u="none" strike="noStrike">
                          <a:effectLst/>
                        </a:rPr>
                        <a:t>SET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>
                          <a:effectLst/>
                        </a:rPr>
                        <a:t>凍結</a:t>
                      </a:r>
                      <a:r>
                        <a:rPr lang="en" sz="1000" u="none" strike="noStrike">
                          <a:effectLst/>
                        </a:rPr>
                        <a:t>BlastSET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2690386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26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29.6%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32.3%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28.3%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55.0%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9221634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27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36.9%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39.7%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34.7%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52.3%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4545876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28.5%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37.7%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32.5%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52.5%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2904895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29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32.2%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40.7%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30.9%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51.6%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5825530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31.9%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36.9%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30.0%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50.9%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6946950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32.6%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33.2%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30.7%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50.4%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7811635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30.0%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46.9%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30.0%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50.7%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0162751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28.9%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41.2%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32.6%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49.3%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801620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30.7%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40.4%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28.2%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47.8%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6737014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26.7%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38.5%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29.9%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47.2%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3526139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25.2%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32.8%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27.2%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45.2%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4837668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24.5%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34.6%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25.7%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43.1%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8413848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22.6%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30.9%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23.7%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40.5%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2071676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39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18.1%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26.6%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22.4%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37.7%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5627844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14.0%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22.4%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17.9%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34.5%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3177058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12.8%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19.6%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15.7%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29.7%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1647041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9.1%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15.7%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12.9%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25.6%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2224756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8.7%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9.0%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21.8%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830522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4.3%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9.9%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6.6%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17.6%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2081625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6.0%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3.7%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12.8%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4985334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0.0%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9.7%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5074261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</a:rPr>
                        <a:t>47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0.9%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9.8%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0421590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7631633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effectLst/>
                        </a:rPr>
                        <a:t>合計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18.9%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28.5%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>
                          <a:effectLst/>
                        </a:rPr>
                        <a:t>20.8%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u="none" strike="noStrike" dirty="0">
                          <a:effectLst/>
                        </a:rPr>
                        <a:t>40.6%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8309048"/>
                  </a:ext>
                </a:extLst>
              </a:tr>
            </a:tbl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7ED988CC-C918-A21E-8F1B-E6BC1B83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74638"/>
            <a:ext cx="11660777" cy="831850"/>
          </a:xfrm>
        </p:spPr>
        <p:txBody>
          <a:bodyPr>
            <a:normAutofit fontScale="90000"/>
          </a:bodyPr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移植ステージ別・年齢別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 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移植あたり妊娠率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2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A2747-E17D-28B1-3216-B4D870B5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移植ステージ別・年齢別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 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移植･妊娠数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2020</a:t>
            </a:r>
            <a:endParaRPr kumimoji="1"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C4D14C0-2FC7-42F1-42FA-9DC4868932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03173" y="1155133"/>
          <a:ext cx="5568192" cy="5131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012">
                  <a:extLst>
                    <a:ext uri="{9D8B030D-6E8A-4147-A177-3AD203B41FA5}">
                      <a16:colId xmlns:a16="http://schemas.microsoft.com/office/drawing/2014/main" val="4088616090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108557673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477683526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3908268920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102002802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3353062302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3956967898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999729690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1311882908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975065175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614642455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940839533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689145194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120994553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459781565"/>
                    </a:ext>
                  </a:extLst>
                </a:gridCol>
                <a:gridCol w="348012">
                  <a:extLst>
                    <a:ext uri="{9D8B030D-6E8A-4147-A177-3AD203B41FA5}">
                      <a16:colId xmlns:a16="http://schemas.microsoft.com/office/drawing/2014/main" val="2787751022"/>
                    </a:ext>
                  </a:extLst>
                </a:gridCol>
              </a:tblGrid>
              <a:tr h="13920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新鮮移植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新鮮妊娠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凍結移植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凍結妊娠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7796498"/>
                  </a:ext>
                </a:extLst>
              </a:tr>
              <a:tr h="46401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700" u="none" strike="noStrike">
                          <a:effectLst/>
                        </a:rPr>
                        <a:t>初期</a:t>
                      </a:r>
                      <a:r>
                        <a:rPr lang="en" sz="700" u="none" strike="noStrike">
                          <a:effectLst/>
                        </a:rPr>
                        <a:t>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700" u="none" strike="noStrike">
                          <a:effectLst/>
                        </a:rPr>
                        <a:t>BlastSET</a:t>
                      </a:r>
                      <a:endParaRPr lang="en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4109705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799736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527502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5206271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1315931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766845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0355002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883023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1198146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5899965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327547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8957530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6453688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3650476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9894291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4626451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6329250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844067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8841394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0740352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291337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3963406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8154242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5627834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0659116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2484738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0616688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2889472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8807759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310854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7486585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0165721"/>
                  </a:ext>
                </a:extLst>
              </a:tr>
              <a:tr h="1392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59972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216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5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28A2FCC-1F45-0A37-8D85-3F786305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刺激方法の内訳　</a:t>
            </a:r>
            <a:r>
              <a:rPr lang="en-US" altLang="ja-JP" dirty="0"/>
              <a:t>2020</a:t>
            </a:r>
            <a:endParaRPr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D6CB55B2-AFD1-D94A-BDB4-551A31B42E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5794581"/>
              </p:ext>
            </p:extLst>
          </p:nvPr>
        </p:nvGraphicFramePr>
        <p:xfrm>
          <a:off x="501281" y="2107881"/>
          <a:ext cx="4540747" cy="381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D6CB55B2-AFD1-D94A-BDB4-551A31B42E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4058758"/>
              </p:ext>
            </p:extLst>
          </p:nvPr>
        </p:nvGraphicFramePr>
        <p:xfrm>
          <a:off x="7041103" y="4258604"/>
          <a:ext cx="3292455" cy="276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D6CB55B2-AFD1-D94A-BDB4-551A31B42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715252"/>
              </p:ext>
            </p:extLst>
          </p:nvPr>
        </p:nvGraphicFramePr>
        <p:xfrm>
          <a:off x="5368425" y="1413310"/>
          <a:ext cx="3144305" cy="276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D6CB55B2-AFD1-D94A-BDB4-551A31B42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088500"/>
              </p:ext>
            </p:extLst>
          </p:nvPr>
        </p:nvGraphicFramePr>
        <p:xfrm>
          <a:off x="8660880" y="1415671"/>
          <a:ext cx="3144305" cy="276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1D26B5-AAA1-D195-9867-B3F2D4B9BE27}"/>
              </a:ext>
            </a:extLst>
          </p:cNvPr>
          <p:cNvSpPr txBox="1"/>
          <p:nvPr/>
        </p:nvSpPr>
        <p:spPr>
          <a:xfrm>
            <a:off x="1689892" y="164386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採卵周期全体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95642D-B642-A0CE-9A49-1439E59A8F00}"/>
              </a:ext>
            </a:extLst>
          </p:cNvPr>
          <p:cNvSpPr txBox="1"/>
          <p:nvPr/>
        </p:nvSpPr>
        <p:spPr>
          <a:xfrm>
            <a:off x="8017916" y="40715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全凍結周期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9F33EA-B9AA-2E99-8959-3996E9DDA067}"/>
              </a:ext>
            </a:extLst>
          </p:cNvPr>
          <p:cNvSpPr txBox="1"/>
          <p:nvPr/>
        </p:nvSpPr>
        <p:spPr>
          <a:xfrm>
            <a:off x="9376964" y="11905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移植中止周期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DBF4EA-3A03-3590-A39E-A0830ABC1EF8}"/>
              </a:ext>
            </a:extLst>
          </p:cNvPr>
          <p:cNvSpPr txBox="1"/>
          <p:nvPr/>
        </p:nvSpPr>
        <p:spPr>
          <a:xfrm>
            <a:off x="6116899" y="11905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新鮮胚移植周期</a:t>
            </a:r>
          </a:p>
        </p:txBody>
      </p:sp>
    </p:spTree>
    <p:extLst>
      <p:ext uri="{BB962C8B-B14F-4D97-AF65-F5344CB8AC3E}">
        <p14:creationId xmlns:p14="http://schemas.microsoft.com/office/powerpoint/2010/main" val="157434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4FD78-8D56-80D5-5E25-E3286C02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全凍結周期を含む採卵後の経過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98D2974-6267-8DAA-E36E-5241FE133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639866"/>
              </p:ext>
            </p:extLst>
          </p:nvPr>
        </p:nvGraphicFramePr>
        <p:xfrm>
          <a:off x="2148198" y="1192211"/>
          <a:ext cx="7882904" cy="443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457">
                  <a:extLst>
                    <a:ext uri="{9D8B030D-6E8A-4147-A177-3AD203B41FA5}">
                      <a16:colId xmlns:a16="http://schemas.microsoft.com/office/drawing/2014/main" val="2172455737"/>
                    </a:ext>
                  </a:extLst>
                </a:gridCol>
                <a:gridCol w="390798">
                  <a:extLst>
                    <a:ext uri="{9D8B030D-6E8A-4147-A177-3AD203B41FA5}">
                      <a16:colId xmlns:a16="http://schemas.microsoft.com/office/drawing/2014/main" val="2002344207"/>
                    </a:ext>
                  </a:extLst>
                </a:gridCol>
                <a:gridCol w="434220">
                  <a:extLst>
                    <a:ext uri="{9D8B030D-6E8A-4147-A177-3AD203B41FA5}">
                      <a16:colId xmlns:a16="http://schemas.microsoft.com/office/drawing/2014/main" val="1118802905"/>
                    </a:ext>
                  </a:extLst>
                </a:gridCol>
                <a:gridCol w="607908">
                  <a:extLst>
                    <a:ext uri="{9D8B030D-6E8A-4147-A177-3AD203B41FA5}">
                      <a16:colId xmlns:a16="http://schemas.microsoft.com/office/drawing/2014/main" val="1579787235"/>
                    </a:ext>
                  </a:extLst>
                </a:gridCol>
                <a:gridCol w="434220">
                  <a:extLst>
                    <a:ext uri="{9D8B030D-6E8A-4147-A177-3AD203B41FA5}">
                      <a16:colId xmlns:a16="http://schemas.microsoft.com/office/drawing/2014/main" val="2559864085"/>
                    </a:ext>
                  </a:extLst>
                </a:gridCol>
                <a:gridCol w="287671">
                  <a:extLst>
                    <a:ext uri="{9D8B030D-6E8A-4147-A177-3AD203B41FA5}">
                      <a16:colId xmlns:a16="http://schemas.microsoft.com/office/drawing/2014/main" val="1486347600"/>
                    </a:ext>
                  </a:extLst>
                </a:gridCol>
                <a:gridCol w="287671">
                  <a:extLst>
                    <a:ext uri="{9D8B030D-6E8A-4147-A177-3AD203B41FA5}">
                      <a16:colId xmlns:a16="http://schemas.microsoft.com/office/drawing/2014/main" val="255689364"/>
                    </a:ext>
                  </a:extLst>
                </a:gridCol>
                <a:gridCol w="434220">
                  <a:extLst>
                    <a:ext uri="{9D8B030D-6E8A-4147-A177-3AD203B41FA5}">
                      <a16:colId xmlns:a16="http://schemas.microsoft.com/office/drawing/2014/main" val="585917716"/>
                    </a:ext>
                  </a:extLst>
                </a:gridCol>
                <a:gridCol w="287671">
                  <a:extLst>
                    <a:ext uri="{9D8B030D-6E8A-4147-A177-3AD203B41FA5}">
                      <a16:colId xmlns:a16="http://schemas.microsoft.com/office/drawing/2014/main" val="2279665146"/>
                    </a:ext>
                  </a:extLst>
                </a:gridCol>
                <a:gridCol w="260532">
                  <a:extLst>
                    <a:ext uri="{9D8B030D-6E8A-4147-A177-3AD203B41FA5}">
                      <a16:colId xmlns:a16="http://schemas.microsoft.com/office/drawing/2014/main" val="257513896"/>
                    </a:ext>
                  </a:extLst>
                </a:gridCol>
                <a:gridCol w="434220">
                  <a:extLst>
                    <a:ext uri="{9D8B030D-6E8A-4147-A177-3AD203B41FA5}">
                      <a16:colId xmlns:a16="http://schemas.microsoft.com/office/drawing/2014/main" val="779185659"/>
                    </a:ext>
                  </a:extLst>
                </a:gridCol>
                <a:gridCol w="287671">
                  <a:extLst>
                    <a:ext uri="{9D8B030D-6E8A-4147-A177-3AD203B41FA5}">
                      <a16:colId xmlns:a16="http://schemas.microsoft.com/office/drawing/2014/main" val="2000456994"/>
                    </a:ext>
                  </a:extLst>
                </a:gridCol>
                <a:gridCol w="287671">
                  <a:extLst>
                    <a:ext uri="{9D8B030D-6E8A-4147-A177-3AD203B41FA5}">
                      <a16:colId xmlns:a16="http://schemas.microsoft.com/office/drawing/2014/main" val="3532912521"/>
                    </a:ext>
                  </a:extLst>
                </a:gridCol>
                <a:gridCol w="439648">
                  <a:extLst>
                    <a:ext uri="{9D8B030D-6E8A-4147-A177-3AD203B41FA5}">
                      <a16:colId xmlns:a16="http://schemas.microsoft.com/office/drawing/2014/main" val="2888626123"/>
                    </a:ext>
                  </a:extLst>
                </a:gridCol>
                <a:gridCol w="434220">
                  <a:extLst>
                    <a:ext uri="{9D8B030D-6E8A-4147-A177-3AD203B41FA5}">
                      <a16:colId xmlns:a16="http://schemas.microsoft.com/office/drawing/2014/main" val="2387623912"/>
                    </a:ext>
                  </a:extLst>
                </a:gridCol>
                <a:gridCol w="287671">
                  <a:extLst>
                    <a:ext uri="{9D8B030D-6E8A-4147-A177-3AD203B41FA5}">
                      <a16:colId xmlns:a16="http://schemas.microsoft.com/office/drawing/2014/main" val="3133830464"/>
                    </a:ext>
                  </a:extLst>
                </a:gridCol>
                <a:gridCol w="287671">
                  <a:extLst>
                    <a:ext uri="{9D8B030D-6E8A-4147-A177-3AD203B41FA5}">
                      <a16:colId xmlns:a16="http://schemas.microsoft.com/office/drawing/2014/main" val="2932937184"/>
                    </a:ext>
                  </a:extLst>
                </a:gridCol>
                <a:gridCol w="439648">
                  <a:extLst>
                    <a:ext uri="{9D8B030D-6E8A-4147-A177-3AD203B41FA5}">
                      <a16:colId xmlns:a16="http://schemas.microsoft.com/office/drawing/2014/main" val="2349164472"/>
                    </a:ext>
                  </a:extLst>
                </a:gridCol>
                <a:gridCol w="434220">
                  <a:extLst>
                    <a:ext uri="{9D8B030D-6E8A-4147-A177-3AD203B41FA5}">
                      <a16:colId xmlns:a16="http://schemas.microsoft.com/office/drawing/2014/main" val="3260986990"/>
                    </a:ext>
                  </a:extLst>
                </a:gridCol>
                <a:gridCol w="341948">
                  <a:extLst>
                    <a:ext uri="{9D8B030D-6E8A-4147-A177-3AD203B41FA5}">
                      <a16:colId xmlns:a16="http://schemas.microsoft.com/office/drawing/2014/main" val="2890034494"/>
                    </a:ext>
                  </a:extLst>
                </a:gridCol>
                <a:gridCol w="341948">
                  <a:extLst>
                    <a:ext uri="{9D8B030D-6E8A-4147-A177-3AD203B41FA5}">
                      <a16:colId xmlns:a16="http://schemas.microsoft.com/office/drawing/2014/main" val="2792080718"/>
                    </a:ext>
                  </a:extLst>
                </a:gridCol>
              </a:tblGrid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採卵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受精あり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移植凍結中止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初期移植のみ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胚盤胞移植のみ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新鮮移植＋凍結実施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新鮮凍結で妊娠なし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全凍結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97575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その後</a:t>
                      </a:r>
                      <a:r>
                        <a:rPr lang="en" sz="700" u="none" strike="noStrike">
                          <a:effectLst/>
                        </a:rPr>
                        <a:t>FET</a:t>
                      </a:r>
                      <a:r>
                        <a:rPr lang="ja-JP" altLang="en-US" sz="700" u="none" strike="noStrike">
                          <a:effectLst/>
                        </a:rPr>
                        <a:t>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その後の</a:t>
                      </a:r>
                      <a:r>
                        <a:rPr lang="en" sz="700" u="none" strike="noStrike">
                          <a:effectLst/>
                        </a:rPr>
                        <a:t>FET</a:t>
                      </a:r>
                      <a:r>
                        <a:rPr lang="ja-JP" altLang="en-US" sz="700" u="none" strike="noStrike">
                          <a:effectLst/>
                        </a:rPr>
                        <a:t>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0660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移植実施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妊娠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流産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移植実施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妊娠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流産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移植実施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妊娠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流産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移植実施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妊娠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流産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移植実施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妊娠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>
                          <a:effectLst/>
                        </a:rPr>
                        <a:t>流産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3789323476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u="none" strike="noStrike">
                          <a:effectLst/>
                        </a:rPr>
                        <a:t>20</a:t>
                      </a:r>
                      <a:r>
                        <a:rPr lang="ja-JP" altLang="en-US" sz="700" u="none" strike="noStrike">
                          <a:effectLst/>
                        </a:rPr>
                        <a:t>歳以下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110915361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304420736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3740725712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688465801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425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3660777782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986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903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300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592176844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1604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770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509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3189241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3079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2900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2103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985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97022562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5093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4813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351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527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3516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2453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1701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272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9289470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7880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7370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509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629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848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530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5244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3546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377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4105830288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10544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9949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874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376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742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6964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490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3398677702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12828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12019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1381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579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8303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5622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3737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663414776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15347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14390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1366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579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1055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663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9849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6492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4213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720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087247125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18425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17168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1589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342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1998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676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1321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873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11544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7617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4842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618215041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22356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20626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586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407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2274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1550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990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443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13746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9028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5599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1067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730200074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24900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22940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2461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2499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683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483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2526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14898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9576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5730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1222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341361817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26155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23992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2788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2495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601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1750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1061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456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15487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9964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5713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1296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959518732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28169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25762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3141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2797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635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2784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187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1956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1167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16322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10250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5556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4067684520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31811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28893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4033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631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2864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2083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1293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483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17957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11093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5487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1551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538497794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37137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33272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5139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3835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704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491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20128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12201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5513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1731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35433363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38597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34174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6127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4056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654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880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2808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600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2205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1327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20170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11797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4557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1571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675719264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38996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34251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7038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520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888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1191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19404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11051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3635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192649950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38906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33482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7906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4333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2036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1751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18084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9948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2589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1198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109796166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30652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25880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7219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3378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229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596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1168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13402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6971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991480924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23188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19042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5985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2777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653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9047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4659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655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397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1044133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15383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12402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4272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1936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249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392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5467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2529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00518890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8909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6970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2646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1135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2804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1199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138104251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4731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3519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1397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1365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569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289621466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1613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631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291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632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1560871872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746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282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109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4184816637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u="none" strike="noStrike">
                          <a:effectLst/>
                        </a:rPr>
                        <a:t>50</a:t>
                      </a:r>
                      <a:r>
                        <a:rPr lang="ja-JP" altLang="en-US" sz="700" u="none" strike="noStrike">
                          <a:effectLst/>
                        </a:rPr>
                        <a:t>歳以上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455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178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103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161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4003936591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>
                          <a:effectLst/>
                        </a:rPr>
                        <a:t>合計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450797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399790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69124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46561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7726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2058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9114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2168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34334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9200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2110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25111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15212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5518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1477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239150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144666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>
                          <a:effectLst/>
                        </a:rPr>
                        <a:t>68881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17625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5419" marR="5419" marT="5419" marB="0" anchor="ctr"/>
                </a:tc>
                <a:extLst>
                  <a:ext uri="{0D108BD9-81ED-4DB2-BD59-A6C34878D82A}">
                    <a16:rowId xmlns:a16="http://schemas.microsoft.com/office/drawing/2014/main" val="99899199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F92DF4-3D68-BCFF-C09F-07A42DA615A4}"/>
              </a:ext>
            </a:extLst>
          </p:cNvPr>
          <p:cNvSpPr txBox="1"/>
          <p:nvPr/>
        </p:nvSpPr>
        <p:spPr>
          <a:xfrm>
            <a:off x="2979822" y="5823283"/>
            <a:ext cx="689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2018-2019</a:t>
            </a:r>
            <a:r>
              <a:rPr kumimoji="1" lang="ja-JP" altLang="en-US"/>
              <a:t>年データを用いて当該期間中に採卵を行った周期における、融解胚移植周期（登録番号でリンク可能な周期）の初回胚移植結果を含んだ年齢毎の実数をまとめてみました</a:t>
            </a:r>
          </a:p>
        </p:txBody>
      </p:sp>
    </p:spTree>
    <p:extLst>
      <p:ext uri="{BB962C8B-B14F-4D97-AF65-F5344CB8AC3E}">
        <p14:creationId xmlns:p14="http://schemas.microsoft.com/office/powerpoint/2010/main" val="98525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C3ADF4-BCFC-E747-B9B9-5D77CF7626FE}"/>
              </a:ext>
            </a:extLst>
          </p:cNvPr>
          <p:cNvSpPr txBox="1"/>
          <p:nvPr/>
        </p:nvSpPr>
        <p:spPr>
          <a:xfrm>
            <a:off x="3671777" y="2753833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付録　</a:t>
            </a:r>
            <a:r>
              <a:rPr kumimoji="1" lang="en-US" altLang="ja-JP" dirty="0"/>
              <a:t>2007</a:t>
            </a:r>
            <a:r>
              <a:rPr kumimoji="1" lang="ja-JP" altLang="en-US"/>
              <a:t>年から</a:t>
            </a:r>
            <a:r>
              <a:rPr kumimoji="1" lang="en-US" altLang="ja-JP" dirty="0"/>
              <a:t>2020</a:t>
            </a:r>
            <a:r>
              <a:rPr kumimoji="1" lang="ja-JP" altLang="en-US"/>
              <a:t>年の　年齢別　治療法別　詳細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152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27072-B046-C441-6743-8E837458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Yu Gothic" charset="-128"/>
                <a:ea typeface="Yu Gothic" charset="-128"/>
                <a:cs typeface="Yu Gothic" charset="-128"/>
              </a:rPr>
              <a:t>年別　治療周期数</a:t>
            </a:r>
            <a:endParaRPr kumimoji="1" lang="ja-JP" altLang="en-US"/>
          </a:p>
        </p:txBody>
      </p:sp>
      <p:graphicFrame>
        <p:nvGraphicFramePr>
          <p:cNvPr id="4" name="コンテンツ プレースホルダー 4">
            <a:extLst>
              <a:ext uri="{FF2B5EF4-FFF2-40B4-BE49-F238E27FC236}">
                <a16:creationId xmlns:a16="http://schemas.microsoft.com/office/drawing/2014/main" id="{20CECB7B-E66C-D0F4-ADF3-2569C9EDE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57189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67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463B829-2223-FE44-BD32-FC1C5C688020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9943943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26657990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8339829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5468213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997821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826745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4653926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362623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018976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673387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16211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456255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5135525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0044315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613489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182418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716900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381797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606918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203003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248552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63547495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433941977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2007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30809828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146229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875652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30795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789166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66562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049427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75888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39551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342611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38210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32270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41806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4415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579558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53060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258691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16577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94271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352347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693268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545459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976052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665593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173886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012737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93092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028186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18982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68570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97796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93813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91244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941771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79983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779903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00788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1442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17911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679796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380462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744306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54653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90467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0254816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52593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021979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3049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41064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07372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864052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62,259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61,813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60,294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45,478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161,992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0455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856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879D0E8-C2A6-EE4B-A7EC-0F23150FBD9D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6662831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5072013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7843566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340069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007496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355343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96612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999915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880417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5995703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62213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9004396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24094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2947970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23643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014267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161297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48758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6439625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124835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5379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73037538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7915758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2008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0197213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15871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55433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26060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26491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57485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29831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64533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820371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978213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443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34375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20702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723961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639960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57218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46694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44144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2356605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86161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5968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71556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083409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77073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53547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96263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22246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058505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767570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193651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856570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72637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568282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868298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602294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968264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200241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105815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16250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44832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113640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83009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91941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289950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4220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6089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101620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3725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419929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252116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946859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57,775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190,364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3045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86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221B33E2-03CD-974D-BB78-3A104FDC9898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89420495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94143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903684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895373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2554946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010040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329900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958602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03393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1088782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6118965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7457220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3481808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6308006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80099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1078520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518219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8666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872336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5805716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71114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0826351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704376106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2009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3665034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2118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76293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319171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95789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580120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07656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109175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467865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625242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99298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87402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278536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677376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695008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0269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56003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35208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08726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46770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0525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037409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49875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297138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75330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0593466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738709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32370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01869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1716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010908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937562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61833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82658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428560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057820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05099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597097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1436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185047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787146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34867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657865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42438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47345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626686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05134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42048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28828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492152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26531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63,732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73,923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213,793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841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27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87A215F-7F68-094A-847C-BF21D5B28E03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40179657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203379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985355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73613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5130174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373484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97745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996204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459266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8978182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006751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71264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13620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1584301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468973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7853839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4760795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4445131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618980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12435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428964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51574896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4125769735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2010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962595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895341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906470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703134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91351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462372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2403123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567301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565720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65461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31120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425152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7946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99451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50492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8370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772465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129703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109312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3342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60381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300008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49954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213348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37837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59710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665441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18,890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743739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959536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33788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84756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07679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16584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06060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329782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93189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437104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448914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107730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17212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928568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458136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278415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299438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906790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82469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197906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394354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9464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855493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12715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83,770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81,300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242,161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263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560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03551EA-0323-7A4B-BBB0-EC3D5C716EA1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4861032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991842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370496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060349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5347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58986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8139768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025375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87857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5199927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071097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801367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586301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664192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314736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92423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02298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204507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807197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6544403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9833109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87075423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250909200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2011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1581290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8121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965870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74833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67661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218503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645067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065062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115395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51078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532832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494484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5287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51325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1977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08588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74108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5005573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497387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862243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527800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97050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406663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757233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652508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74184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567781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07720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330758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53674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1640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96303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41255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53361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456574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83323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55311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617823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8047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590939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563719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519788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83325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8984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74529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8028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432932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57264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2587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88049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02689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173,895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92,782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269,659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765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552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C14F44A-2764-574D-8842-80887B9970E5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7017064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220591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544920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509261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8789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48934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9853392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08973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4056447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3430168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2329515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5465808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116974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2188215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462602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216604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7057056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868945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16247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593159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67353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50523374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463848309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2012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9604841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662559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053396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68060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691380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471791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708617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006671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17901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207787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42072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697257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181182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09361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155203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662884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80899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8617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0474092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01502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32847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35580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22208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14815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899855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485658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030271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99933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009344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28,897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39726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18899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4956724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4780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071875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433101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182589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126625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261644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74874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344693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06877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846530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178480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759494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6345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98548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200104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791323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378779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132995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771576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207,337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70,522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326,426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8305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4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B193CE4-BC52-E047-A541-D0FC191DCC0E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37766995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9252069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134216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487778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883363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5243158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430837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663925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962793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73772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234275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524161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277905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4463192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0416669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221170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92292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42254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775869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589998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697567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71330698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197560307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2013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57763279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683248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08767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6018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67202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03412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936771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224639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13713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214828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64666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44778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06789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80739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374144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06365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77192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54797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104324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03970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6149283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95683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20973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112991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46057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16463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178230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39756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070377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33,185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759534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33,543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525883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37435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80079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24765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222947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965947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429084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125206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581219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278614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589634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80555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474069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348460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76823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77534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334349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78161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375423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79212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66797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221,975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141,335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138,249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368,764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6979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1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D737C79-8D37-EB45-8CDC-EEE9B881F051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35365035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012633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01063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008500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1062285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849862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6857162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8136097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990414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316012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2131144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402558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6187095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920688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2521033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42653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2967994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7189114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30751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5472879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7891694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2767929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230248142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2014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94037655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676763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612936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45840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76611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508101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26928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370416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146689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998639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461854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49699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707628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17864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082357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407104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948001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95735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335423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630360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757318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27102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676409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24624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392703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007320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829059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013437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006153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714863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256446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48793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381113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905895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40228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193454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58090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911345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688106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20614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002475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13164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44715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0142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26639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18267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981887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20080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196630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2344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063421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236,516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51,458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393,745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44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8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E8EE466-7DE8-C447-824D-93F2DEFE82FD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143225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013132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7469046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300422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92923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2561190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752230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59844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017360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3286406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972498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6162796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94972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5325988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1988963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7745496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17722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050702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2662839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8120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79740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81078537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344616123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2015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94665938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980844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375369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05536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73226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169051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688264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494424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700110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686103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49219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08807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867544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350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453665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33480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430174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91232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649803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55025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55247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23057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29730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142528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20,988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09798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9909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79836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29,958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90839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32,641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06652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677119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07731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14,967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97563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23,029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156577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02405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20,080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564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33739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87179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340454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975987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63287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58914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890795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2306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46501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418549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941379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5114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668727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548036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562131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103994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424,151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81182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96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8851513-5010-2049-B430-D6E75267E988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8688758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3964003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103070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6116417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323674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63810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59624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5625858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06538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260930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08702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79358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4651756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89519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4815745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848884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71401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195759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078728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755282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6238979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24251482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969962430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2016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53419457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 dirty="0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 dirty="0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744982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47112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797557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43876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019813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65035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510843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9126854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45057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555131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67304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859591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183799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619929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668029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10725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373596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986078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752500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44342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4338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10145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20644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19727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98593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06136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7055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18,694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066533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704923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16,547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128383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907578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329407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541708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606229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976434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16709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54290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976867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98521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240403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03254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355168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384734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372602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531833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45234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36218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92380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305649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750398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255,828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64,497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159,214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62,749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43,345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447,790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2263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6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F6546-DA90-2EF6-DBD6-D48C459B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Yu Gothic" charset="-128"/>
                <a:ea typeface="Yu Gothic" charset="-128"/>
                <a:cs typeface="Yu Gothic" charset="-128"/>
              </a:rPr>
              <a:t>年別　出生児数</a:t>
            </a:r>
            <a:endParaRPr kumimoji="1" lang="ja-JP" altLang="en-US"/>
          </a:p>
        </p:txBody>
      </p:sp>
      <p:graphicFrame>
        <p:nvGraphicFramePr>
          <p:cNvPr id="4" name="コンテンツ プレースホルダー 5">
            <a:extLst>
              <a:ext uri="{FF2B5EF4-FFF2-40B4-BE49-F238E27FC236}">
                <a16:creationId xmlns:a16="http://schemas.microsoft.com/office/drawing/2014/main" id="{BCB148C9-0222-581F-0E38-565E7B3CA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100662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7003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2017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82097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195559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96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2018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066796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158859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10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2019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86125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239348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123690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8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2020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32872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32423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15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B3894EB-DAF6-0735-361F-8C79D69E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38" y="0"/>
            <a:ext cx="4846211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D11AC3-9411-B5AA-3A91-707C7A36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69" y="-180474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6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422BDA-FBD3-1376-80BC-FADD7106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09074"/>
            <a:ext cx="4847669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FE6182D-4D51-8FFB-85CA-7423DA279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4" t="6567" r="24672" b="7667"/>
          <a:stretch/>
        </p:blipFill>
        <p:spPr>
          <a:xfrm>
            <a:off x="5859342" y="1094874"/>
            <a:ext cx="4680655" cy="40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2969FB0-3266-F3CB-A0FD-78001C38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652" y="144380"/>
            <a:ext cx="4849856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3D98EB9-22C8-DD0E-6506-2B0883442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4" t="4737" r="17477" b="12632"/>
          <a:stretch/>
        </p:blipFill>
        <p:spPr>
          <a:xfrm>
            <a:off x="2750404" y="625642"/>
            <a:ext cx="3225280" cy="51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0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8FF5450-E83D-1E13-1FE8-5CA741112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70"/>
          <a:stretch/>
        </p:blipFill>
        <p:spPr>
          <a:xfrm>
            <a:off x="2736895" y="168442"/>
            <a:ext cx="6718209" cy="30356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E4589-C5FC-B98A-012F-25A942DC2319}"/>
              </a:ext>
            </a:extLst>
          </p:cNvPr>
          <p:cNvSpPr txBox="1"/>
          <p:nvPr/>
        </p:nvSpPr>
        <p:spPr>
          <a:xfrm>
            <a:off x="5887798" y="5823675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（</a:t>
            </a:r>
            <a:r>
              <a:rPr kumimoji="1" lang="ja-JP" altLang="en-US"/>
              <a:t>詳しくは「日本産科婦人科学会誌」を参照してください）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8AB246-01BB-CE7D-390B-42788A984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632"/>
          <a:stretch/>
        </p:blipFill>
        <p:spPr>
          <a:xfrm>
            <a:off x="3672893" y="3429001"/>
            <a:ext cx="4846211" cy="19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64CDD-DC61-1F42-A36F-AAE23C7C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Yu Gothic" charset="-128"/>
                <a:ea typeface="Yu Gothic" charset="-128"/>
                <a:cs typeface="Yu Gothic" charset="-128"/>
              </a:rPr>
              <a:t>年別　周期数</a:t>
            </a:r>
            <a:endParaRPr kumimoji="1"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2B25FD7C-2182-51C7-01F2-5FFA6BE8D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062867"/>
              </p:ext>
            </p:extLst>
          </p:nvPr>
        </p:nvGraphicFramePr>
        <p:xfrm>
          <a:off x="3012167" y="1161734"/>
          <a:ext cx="6167666" cy="5057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474">
                  <a:extLst>
                    <a:ext uri="{9D8B030D-6E8A-4147-A177-3AD203B41FA5}">
                      <a16:colId xmlns:a16="http://schemas.microsoft.com/office/drawing/2014/main" val="1589309203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2782764347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3703119101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1733613842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1198897315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3864776539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3882566991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3868149024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401189676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365721962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2669825400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3962919917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99024225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2663098788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2660799527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2694750974"/>
                    </a:ext>
                  </a:extLst>
                </a:gridCol>
                <a:gridCol w="363762">
                  <a:extLst>
                    <a:ext uri="{9D8B030D-6E8A-4147-A177-3AD203B41FA5}">
                      <a16:colId xmlns:a16="http://schemas.microsoft.com/office/drawing/2014/main" val="708017182"/>
                    </a:ext>
                  </a:extLst>
                </a:gridCol>
              </a:tblGrid>
              <a:tr h="15273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" sz="600" u="none" strike="noStrike">
                          <a:effectLst/>
                        </a:rPr>
                        <a:t>IVF（GIFT,</a:t>
                      </a:r>
                      <a:r>
                        <a:rPr lang="ja-JP" altLang="en-US" sz="600" u="none" strike="noStrike">
                          <a:effectLst/>
                        </a:rPr>
                        <a:t>その他を含む）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" sz="600" u="none" strike="noStrike">
                          <a:effectLst/>
                        </a:rPr>
                        <a:t>ICSI（SPLIT</a:t>
                      </a:r>
                      <a:r>
                        <a:rPr lang="ja-JP" altLang="en-US" sz="600" u="none" strike="noStrike">
                          <a:effectLst/>
                        </a:rPr>
                        <a:t>を含む）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ja-JP" altLang="en-US" sz="600" u="none" strike="noStrike">
                          <a:effectLst/>
                        </a:rPr>
                        <a:t>凍結融解胚（卵）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87068"/>
                  </a:ext>
                </a:extLst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西暦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採卵周期数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全凍結周期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採卵周期数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全凍結周期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950276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0966426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5708381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2882572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563106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3,890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6861851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7,405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5,361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5797047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11,177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10,581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8,473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585728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17,404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12,250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215881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1993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21,287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20,345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15,565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1,271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3039072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1994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24,033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18,690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5,510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5,339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1,303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0482869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26,648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24,694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18,905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3,810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9,820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9,054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4323631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27,338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26,385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21,492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4,436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13,438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13,044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11,269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2,799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823085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30,733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24,768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16,573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14,275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3,249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4,958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1693285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34,929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33,670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27,436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18,657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18,266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15,505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3,952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5456762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36,085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34,290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27,455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22,984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22,350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18,592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9,950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9,093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2,198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858558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29,907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26,712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25,794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21,067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4,582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11,653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10,719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2,245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7266652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32,676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31,051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30,369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29,309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23,058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13,034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3,080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340922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34,953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33,849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26,854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6,443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34,824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33,823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25,866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15,887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14,759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3,299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7311471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2003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38,575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36,480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28,214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8,336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6,608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36,663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27,895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7,506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19,641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378694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2004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41,619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39,656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29,090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44,698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43,628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29,946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30,287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5,538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0491575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40,471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29,337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8,893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47,579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45,388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30,983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35,069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28,743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9,396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6,542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565230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44,778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42,248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29,440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52,539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49,854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32,509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42,171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35,804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11,798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0454848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53,873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52,165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28,228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7,416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61,813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60,294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11,541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34,032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45,478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43,589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13,965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9,257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9099258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59,148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57,217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10,139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29,124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71,350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69,864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15,390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34,425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7,017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60,115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57,846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18,597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12,425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5693477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63,083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60,754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11,800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76,790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75,340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19,046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35,167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7,330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73,927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71,367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23,216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16,454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118981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67,714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64,966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13,843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27,905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6,556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90,677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88,822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24,379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37,172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83,770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81,300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27,382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179961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71,422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68,651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16,202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27,284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4,546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102,473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100,518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30,773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38,098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95,764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92,782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31,721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3998733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82,108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79,434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20,627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29,693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125,229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122,962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41,943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40,829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119,089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116,176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39,106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27,715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264150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2013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89,950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87,104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25,085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30,164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134,871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134,871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49,316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41,150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5,630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141,335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138,249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45,392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26526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2014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92,269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89,397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27,624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30,414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6,970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144,247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141,888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55,851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41,437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157,229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153,977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51,458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36,595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7858063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93,614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91,079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30,498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28,858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6,478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155,797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153,639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63,660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41,396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174,740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171,495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40,611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8882619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94,566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92,185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161,262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159,214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70,387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38,315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7,324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191,962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188,338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62,749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44,678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0337535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91,516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36,441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157,709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155,758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74,200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33,297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198,985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195,559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67,255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48,060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8478835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92,552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90,376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38,882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20,894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158,859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157,026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79,496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29,569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203,482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200,050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69,395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49,383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3307527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88,074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40,561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17,345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154,824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153,014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83,129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24,490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4,789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215,203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211,758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74,911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54,188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5022031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2020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82,883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81,286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42,530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13,362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3,094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2,282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151,732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150,082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87,697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19,061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3,626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2,596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215,285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211,914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76,196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55,503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4811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00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E92C3-DE3A-F060-D959-0CFAB3B5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>
                <a:latin typeface="Yu Gothic" charset="-128"/>
                <a:ea typeface="Yu Gothic" charset="-128"/>
                <a:cs typeface="Yu Gothic" charset="-128"/>
              </a:rPr>
              <a:t>治療周期数　</a:t>
            </a:r>
            <a:r>
              <a:rPr lang="en-US" altLang="ja-JP" dirty="0">
                <a:latin typeface="Yu Gothic" charset="-128"/>
                <a:ea typeface="Yu Gothic" charset="-128"/>
                <a:cs typeface="Yu Gothic" charset="-128"/>
              </a:rPr>
              <a:t>2020</a:t>
            </a:r>
            <a:endParaRPr kumimoji="1" lang="ja-JP" altLang="en-US"/>
          </a:p>
        </p:txBody>
      </p:sp>
      <p:graphicFrame>
        <p:nvGraphicFramePr>
          <p:cNvPr id="4" name="コンテンツ プレースホルダー 6">
            <a:extLst>
              <a:ext uri="{FF2B5EF4-FFF2-40B4-BE49-F238E27FC236}">
                <a16:creationId xmlns:a16="http://schemas.microsoft.com/office/drawing/2014/main" id="{C93A9E51-7245-1787-4202-235731ECC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5739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8283D-33BA-8392-5943-F60BEABD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妊娠率・生産率・流産率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2020</a:t>
            </a:r>
            <a:endParaRPr kumimoji="1" lang="ja-JP" altLang="en-US"/>
          </a:p>
        </p:txBody>
      </p:sp>
      <p:graphicFrame>
        <p:nvGraphicFramePr>
          <p:cNvPr id="4" name="コンテンツ プレースホルダー 5">
            <a:extLst>
              <a:ext uri="{FF2B5EF4-FFF2-40B4-BE49-F238E27FC236}">
                <a16:creationId xmlns:a16="http://schemas.microsoft.com/office/drawing/2014/main" id="{A511FE0B-7463-45A8-5938-C7183BE75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42443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1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08ADF-0D77-ED95-7FB7-341AE251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妊娠率・生産率・流産率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2020</a:t>
            </a:r>
            <a:endParaRPr kumimoji="1"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70FFE0A5-B024-A8A9-9A18-0CEBB8ACB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309954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81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6" y="187089"/>
            <a:ext cx="8229600" cy="6294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Yu Gothic" charset="-128"/>
                <a:ea typeface="Yu Gothic" charset="-128"/>
                <a:cs typeface="Yu Gothic" charset="-128"/>
              </a:rPr>
              <a:t>2020</a:t>
            </a:r>
            <a:endParaRPr kumimoji="1" lang="ja-JP" altLang="en-US" dirty="0">
              <a:latin typeface="Yu Gothic" charset="-128"/>
              <a:ea typeface="Yu Gothic" charset="-128"/>
              <a:cs typeface="Yu Gothic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663734B6-4525-7FA6-D8C3-07AEA3EF9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46084"/>
              </p:ext>
            </p:extLst>
          </p:nvPr>
        </p:nvGraphicFramePr>
        <p:xfrm>
          <a:off x="2149972" y="1164429"/>
          <a:ext cx="8060835" cy="5057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389">
                  <a:extLst>
                    <a:ext uri="{9D8B030D-6E8A-4147-A177-3AD203B41FA5}">
                      <a16:colId xmlns:a16="http://schemas.microsoft.com/office/drawing/2014/main" val="1213511395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1939729088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01657615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093394068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478387731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4284357972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434193723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41741244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4011961807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166008543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906991702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62533433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1806658292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549260693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869644506"/>
                    </a:ext>
                  </a:extLst>
                </a:gridCol>
              </a:tblGrid>
              <a:tr h="150153"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全凍結周期をのぞく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0190046"/>
                  </a:ext>
                </a:extLst>
              </a:tr>
              <a:tr h="35562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年齢別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総治療周期数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総治療周期数（全凍結周期をのぞく）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多胎数</a:t>
                      </a:r>
                      <a:br>
                        <a:rPr lang="ja-JP" altLang="en-US" sz="600" u="none" strike="noStrike">
                          <a:effectLst/>
                        </a:rPr>
                      </a:br>
                      <a:r>
                        <a:rPr lang="ja-JP" altLang="en-US" sz="600" u="none" strike="noStrike">
                          <a:effectLst/>
                        </a:rPr>
                        <a:t>（胎嚢確認時）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流産数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生産周期数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</a:t>
                      </a:r>
                      <a:r>
                        <a:rPr lang="en" sz="600" u="none" strike="noStrike">
                          <a:effectLst/>
                        </a:rPr>
                        <a:t>ET</a:t>
                      </a:r>
                      <a:endParaRPr lang="en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生産率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生産率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流産率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総妊娠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多胎率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960520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600" u="none" strike="noStrike">
                          <a:effectLst/>
                        </a:rPr>
                        <a:t>20</a:t>
                      </a:r>
                      <a:r>
                        <a:rPr lang="ja-JP" altLang="en-US" sz="600" u="none" strike="noStrike">
                          <a:effectLst/>
                        </a:rPr>
                        <a:t>歳以下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8573254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20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16.67%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5143766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47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4.55%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66317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5.56%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819283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0.90%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997216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2.49%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478417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1,008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3.60%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1463788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3,661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2,387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1.92%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417008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6,056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3,983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3,554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1,338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2.57%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3801889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9,269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6,115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5,421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2,051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827302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12,451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8,387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7,521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2,736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972307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15,486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10,619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9,432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4,309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3,365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8070801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18,083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12,457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11,008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3,937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221932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20,976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14,498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12,728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5,684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4,405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712286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14,866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6,403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1,207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4,882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1435677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27,685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19,515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16,805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7,176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5,449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716412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29,582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20,815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17,678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7,158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5,213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0326889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30,261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21,338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17,981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6,905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5,002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7841934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32,175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22,778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18,672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4,719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2.83%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37572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35,398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24,949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19,638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6,525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4,406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081506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36,049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25,508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19,446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5,686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675515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35,237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18,176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4,574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3.43%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89618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33,771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24,375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16,212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3,422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1,830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2.08%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4080503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26,438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19,489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12,071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1,982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970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1317811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19,423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14,513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8,112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2642994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13,387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10,256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5,184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1.15%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0142631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7,898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2,848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1.24%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567268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3,358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1,488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63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584445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2,157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739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769216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1,226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66.7%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075228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600" u="none" strike="noStrike">
                          <a:effectLst/>
                        </a:rPr>
                        <a:t>50</a:t>
                      </a:r>
                      <a:r>
                        <a:rPr lang="ja-JP" altLang="en-US" sz="600" u="none" strike="noStrike">
                          <a:effectLst/>
                        </a:rPr>
                        <a:t>歳以上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278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12.50%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5376500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合計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449,900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319,673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244,337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82,916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2,432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20,619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58,800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2.98%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5786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24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AA924-CEA9-FE9D-3601-0C875972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年別　妊娠率・生産率・多胎率</a:t>
            </a:r>
            <a:endParaRPr kumimoji="1" lang="ja-JP" altLang="en-US"/>
          </a:p>
        </p:txBody>
      </p:sp>
      <p:graphicFrame>
        <p:nvGraphicFramePr>
          <p:cNvPr id="4" name="コンテンツ プレースホルダー 8">
            <a:extLst>
              <a:ext uri="{FF2B5EF4-FFF2-40B4-BE49-F238E27FC236}">
                <a16:creationId xmlns:a16="http://schemas.microsoft.com/office/drawing/2014/main" id="{8DA4BEB6-413D-D023-5455-D8605F909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241506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138649-7786-43D2-B142-62A5ED20C141}"/>
              </a:ext>
            </a:extLst>
          </p:cNvPr>
          <p:cNvSpPr txBox="1"/>
          <p:nvPr/>
        </p:nvSpPr>
        <p:spPr>
          <a:xfrm>
            <a:off x="6911459" y="6151047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Yu Gothic" charset="-128"/>
                <a:ea typeface="Yu Gothic" charset="-128"/>
                <a:cs typeface="Yu Gothic" charset="-128"/>
              </a:rPr>
              <a:t>* 2007</a:t>
            </a:r>
            <a:r>
              <a:rPr kumimoji="1" lang="ja-JP" altLang="en-US" dirty="0">
                <a:latin typeface="Yu Gothic" charset="-128"/>
                <a:ea typeface="Yu Gothic" charset="-128"/>
                <a:cs typeface="Yu Gothic" charset="-128"/>
              </a:rPr>
              <a:t>年以降は全胚凍結周期を除いて表示</a:t>
            </a:r>
          </a:p>
        </p:txBody>
      </p:sp>
    </p:spTree>
    <p:extLst>
      <p:ext uri="{BB962C8B-B14F-4D97-AF65-F5344CB8AC3E}">
        <p14:creationId xmlns:p14="http://schemas.microsoft.com/office/powerpoint/2010/main" val="142944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17951</Words>
  <Application>Microsoft Macintosh PowerPoint</Application>
  <PresentationFormat>ワイド画面</PresentationFormat>
  <Paragraphs>16918</Paragraphs>
  <Slides>37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6" baseType="lpstr">
      <vt:lpstr>ＭＳ Ｐゴシック</vt:lpstr>
      <vt:lpstr>游ゴシック</vt:lpstr>
      <vt:lpstr>游ゴシック</vt:lpstr>
      <vt:lpstr>游ゴシック Light</vt:lpstr>
      <vt:lpstr>Arial</vt:lpstr>
      <vt:lpstr>Calibri</vt:lpstr>
      <vt:lpstr>Times New Roman</vt:lpstr>
      <vt:lpstr>Office テーマ</vt:lpstr>
      <vt:lpstr>デザインの設定</vt:lpstr>
      <vt:lpstr>2020年 体外受精・胚移植等の臨床実施成績</vt:lpstr>
      <vt:lpstr>年別　治療周期数</vt:lpstr>
      <vt:lpstr>年別　出生児数</vt:lpstr>
      <vt:lpstr>年別　周期数</vt:lpstr>
      <vt:lpstr>ART治療周期数　2020</vt:lpstr>
      <vt:lpstr>ART妊娠率・生産率・流産率　2020</vt:lpstr>
      <vt:lpstr>ART妊娠率・生産率・流産率　2020</vt:lpstr>
      <vt:lpstr>2020</vt:lpstr>
      <vt:lpstr>年別　妊娠率・生産率・多胎率</vt:lpstr>
      <vt:lpstr>年別　妊娠率・生産率・多胎率</vt:lpstr>
      <vt:lpstr>SET実施率（新鮮周期）　2007-2020</vt:lpstr>
      <vt:lpstr>SET実施率（凍結周期）　2007-2020</vt:lpstr>
      <vt:lpstr>合計SET率の推移　2007-2020</vt:lpstr>
      <vt:lpstr>移植ステージ別・年齢別 移植あたり妊娠率　2020</vt:lpstr>
      <vt:lpstr>移植ステージ別・年齢別 移植あたり妊娠率　2020</vt:lpstr>
      <vt:lpstr>移植ステージ別・年齢別 移植･妊娠数　2020</vt:lpstr>
      <vt:lpstr>刺激方法の内訳　2020</vt:lpstr>
      <vt:lpstr>全凍結周期を含む採卵後の経過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2017</vt:lpstr>
      <vt:lpstr>2018</vt:lpstr>
      <vt:lpstr>2019</vt:lpstr>
      <vt:lpstr>2020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治療総数　2007</dc:title>
  <dc:creator>桑原 章</dc:creator>
  <cp:lastModifiedBy>kuwahara akira</cp:lastModifiedBy>
  <cp:revision>153</cp:revision>
  <cp:lastPrinted>2020-09-30T10:51:32Z</cp:lastPrinted>
  <dcterms:created xsi:type="dcterms:W3CDTF">2009-10-01T02:10:17Z</dcterms:created>
  <dcterms:modified xsi:type="dcterms:W3CDTF">2022-10-10T06:51:51Z</dcterms:modified>
</cp:coreProperties>
</file>