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8" r:id="rId2"/>
    <p:sldId id="326" r:id="rId3"/>
    <p:sldId id="353" r:id="rId4"/>
    <p:sldId id="339" r:id="rId5"/>
    <p:sldId id="393" r:id="rId6"/>
    <p:sldId id="387" r:id="rId7"/>
    <p:sldId id="384" r:id="rId8"/>
    <p:sldId id="358" r:id="rId9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85"/>
    <p:restoredTop sz="83537"/>
  </p:normalViewPr>
  <p:slideViewPr>
    <p:cSldViewPr snapToGrid="0" snapToObjects="1">
      <p:cViewPr varScale="1">
        <p:scale>
          <a:sx n="106" d="100"/>
          <a:sy n="106" d="100"/>
        </p:scale>
        <p:origin x="288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kuwahara/Dropbox/2018-2019%20JSOG-ART/2019%20JSOG-ART/&#26705;&#21407;&#12288;&#20316;&#26989;&#29992;/&#12486;&#12441;&#12540;&#12479;&#12501;&#12441;&#12483;&#12463;/2019%20&#12463;&#12441;&#12521;&#12501;&#12398;&#20803;(2007-2019&#652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kuwahara/Dropbox/2018-2019%20JSOG-ART/2019%20JSOG-ART/&#26705;&#21407;&#12288;&#20316;&#26989;&#29992;/&#12486;&#12441;&#12540;&#12479;&#12501;&#12441;&#12483;&#12463;/2019%20&#12463;&#12441;&#12521;&#12501;&#12398;&#20803;(2007-2019&#65289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/Users/kuwahara/Dropbox/2018-2019%20JSOG-ART/2019%20JSOG-ART/&#26705;&#21407;&#12288;&#20316;&#26989;&#29992;/&#12486;&#12441;&#12540;&#12479;&#12501;&#12441;&#12483;&#12463;/2019%20&#12463;&#12441;&#12521;&#12501;&#12398;&#20803;(2007-2019&#65289;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kuwahara/Dropbox/2018-2019%20JSOG-ART/2019%20JSOG-ART/&#26705;&#21407;&#12288;&#20316;&#26989;&#29992;/&#12486;&#12441;&#12540;&#12479;&#12501;&#12441;&#12483;&#12463;/2019%20&#12463;&#12441;&#12521;&#12501;&#12398;&#20803;(2007-2019&#652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kuwahara/Dropbox/2018-2019%20JSOG-ART/2019%20JSOG-ART/&#26705;&#21407;&#12288;&#20316;&#26989;&#29992;/&#12486;&#12441;&#12540;&#12479;&#12501;&#12441;&#12483;&#12463;/2019%20&#12463;&#12441;&#12521;&#12501;&#12398;&#20803;(2007-2019&#652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385536336646"/>
          <c:y val="3.4482758620689599E-2"/>
          <c:w val="0.86255437588743999"/>
          <c:h val="0.832244825497609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'年別　周期数・数字'!$AC$41</c:f>
              <c:strCache>
                <c:ptCount val="1"/>
                <c:pt idx="0">
                  <c:v>IVF周期</c:v>
                </c:pt>
              </c:strCache>
            </c:strRef>
          </c:tx>
          <c:invertIfNegative val="0"/>
          <c:cat>
            <c:numRef>
              <c:f>'年別　周期数・数字'!$AB$50:$AB$76</c:f>
              <c:numCache>
                <c:formatCode>General</c:formatCode>
                <c:ptCount val="27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</c:numCache>
            </c:numRef>
          </c:cat>
          <c:val>
            <c:numRef>
              <c:f>'年別　周期数・数字'!$AC$50:$AC$76</c:f>
              <c:numCache>
                <c:formatCode>#,##0_);[Red]\(#,##0\)</c:formatCode>
                <c:ptCount val="27"/>
                <c:pt idx="0">
                  <c:v>21287</c:v>
                </c:pt>
                <c:pt idx="1">
                  <c:v>25157</c:v>
                </c:pt>
                <c:pt idx="2">
                  <c:v>26648</c:v>
                </c:pt>
                <c:pt idx="3">
                  <c:v>27338</c:v>
                </c:pt>
                <c:pt idx="4">
                  <c:v>32247</c:v>
                </c:pt>
                <c:pt idx="5">
                  <c:v>34929</c:v>
                </c:pt>
                <c:pt idx="6">
                  <c:v>36085</c:v>
                </c:pt>
                <c:pt idx="7">
                  <c:v>31334</c:v>
                </c:pt>
                <c:pt idx="8">
                  <c:v>32676</c:v>
                </c:pt>
                <c:pt idx="9">
                  <c:v>34953</c:v>
                </c:pt>
                <c:pt idx="10">
                  <c:v>38575</c:v>
                </c:pt>
                <c:pt idx="11">
                  <c:v>41619</c:v>
                </c:pt>
                <c:pt idx="12">
                  <c:v>42822</c:v>
                </c:pt>
                <c:pt idx="13">
                  <c:v>44778</c:v>
                </c:pt>
                <c:pt idx="14">
                  <c:v>53873</c:v>
                </c:pt>
                <c:pt idx="15">
                  <c:v>59148</c:v>
                </c:pt>
                <c:pt idx="16">
                  <c:v>63083</c:v>
                </c:pt>
                <c:pt idx="17">
                  <c:v>67714</c:v>
                </c:pt>
                <c:pt idx="18">
                  <c:v>71422</c:v>
                </c:pt>
                <c:pt idx="19">
                  <c:v>82108</c:v>
                </c:pt>
                <c:pt idx="20">
                  <c:v>89950</c:v>
                </c:pt>
                <c:pt idx="21">
                  <c:v>92269</c:v>
                </c:pt>
                <c:pt idx="22">
                  <c:v>93614</c:v>
                </c:pt>
                <c:pt idx="23">
                  <c:v>94566</c:v>
                </c:pt>
                <c:pt idx="24">
                  <c:v>91516</c:v>
                </c:pt>
                <c:pt idx="25">
                  <c:v>92552</c:v>
                </c:pt>
                <c:pt idx="26">
                  <c:v>88074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48-934A-86D5-1F3AD8E8ED23}"/>
            </c:ext>
          </c:extLst>
        </c:ser>
        <c:ser>
          <c:idx val="1"/>
          <c:order val="1"/>
          <c:tx>
            <c:strRef>
              <c:f>'年別　周期数・数字'!$AD$41</c:f>
              <c:strCache>
                <c:ptCount val="1"/>
                <c:pt idx="0">
                  <c:v>ICSI周期</c:v>
                </c:pt>
              </c:strCache>
            </c:strRef>
          </c:tx>
          <c:invertIfNegative val="0"/>
          <c:cat>
            <c:numRef>
              <c:f>'年別　周期数・数字'!$AB$50:$AB$76</c:f>
              <c:numCache>
                <c:formatCode>General</c:formatCode>
                <c:ptCount val="27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</c:numCache>
            </c:numRef>
          </c:cat>
          <c:val>
            <c:numRef>
              <c:f>'年別　周期数・数字'!$AD$50:$AD$76</c:f>
              <c:numCache>
                <c:formatCode>#,##0_);[Red]\(#,##0\)</c:formatCode>
                <c:ptCount val="27"/>
                <c:pt idx="0">
                  <c:v>2608</c:v>
                </c:pt>
                <c:pt idx="1">
                  <c:v>5510</c:v>
                </c:pt>
                <c:pt idx="2">
                  <c:v>9820</c:v>
                </c:pt>
                <c:pt idx="3">
                  <c:v>13438</c:v>
                </c:pt>
                <c:pt idx="4">
                  <c:v>16573</c:v>
                </c:pt>
                <c:pt idx="5">
                  <c:v>18657</c:v>
                </c:pt>
                <c:pt idx="6">
                  <c:v>22984</c:v>
                </c:pt>
                <c:pt idx="7">
                  <c:v>26712</c:v>
                </c:pt>
                <c:pt idx="8">
                  <c:v>30369</c:v>
                </c:pt>
                <c:pt idx="9">
                  <c:v>34824</c:v>
                </c:pt>
                <c:pt idx="10">
                  <c:v>38871</c:v>
                </c:pt>
                <c:pt idx="11">
                  <c:v>44698</c:v>
                </c:pt>
                <c:pt idx="12">
                  <c:v>47579</c:v>
                </c:pt>
                <c:pt idx="13">
                  <c:v>52539</c:v>
                </c:pt>
                <c:pt idx="14">
                  <c:v>61813</c:v>
                </c:pt>
                <c:pt idx="15">
                  <c:v>71350</c:v>
                </c:pt>
                <c:pt idx="16">
                  <c:v>76790</c:v>
                </c:pt>
                <c:pt idx="17">
                  <c:v>90677</c:v>
                </c:pt>
                <c:pt idx="18">
                  <c:v>102473</c:v>
                </c:pt>
                <c:pt idx="19">
                  <c:v>125229</c:v>
                </c:pt>
                <c:pt idx="20">
                  <c:v>134871</c:v>
                </c:pt>
                <c:pt idx="21">
                  <c:v>144247</c:v>
                </c:pt>
                <c:pt idx="22">
                  <c:v>155797</c:v>
                </c:pt>
                <c:pt idx="23">
                  <c:v>161262</c:v>
                </c:pt>
                <c:pt idx="24">
                  <c:v>157709</c:v>
                </c:pt>
                <c:pt idx="25">
                  <c:v>158859</c:v>
                </c:pt>
                <c:pt idx="26">
                  <c:v>154824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48-934A-86D5-1F3AD8E8ED23}"/>
            </c:ext>
          </c:extLst>
        </c:ser>
        <c:ser>
          <c:idx val="2"/>
          <c:order val="2"/>
          <c:tx>
            <c:strRef>
              <c:f>'年別　周期数・数字'!$AE$41</c:f>
              <c:strCache>
                <c:ptCount val="1"/>
                <c:pt idx="0">
                  <c:v>FET周期</c:v>
                </c:pt>
              </c:strCache>
            </c:strRef>
          </c:tx>
          <c:invertIfNegative val="0"/>
          <c:cat>
            <c:numRef>
              <c:f>'年別　周期数・数字'!$AB$50:$AB$76</c:f>
              <c:numCache>
                <c:formatCode>General</c:formatCode>
                <c:ptCount val="27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</c:numCache>
            </c:numRef>
          </c:cat>
          <c:val>
            <c:numRef>
              <c:f>'年別　周期数・数字'!$AE$50:$AE$76</c:f>
              <c:numCache>
                <c:formatCode>#,##0_);[Red]\(#,##0\)</c:formatCode>
                <c:ptCount val="27"/>
                <c:pt idx="0">
                  <c:v>681</c:v>
                </c:pt>
                <c:pt idx="1">
                  <c:v>1303</c:v>
                </c:pt>
                <c:pt idx="2">
                  <c:v>1682</c:v>
                </c:pt>
                <c:pt idx="3">
                  <c:v>2900</c:v>
                </c:pt>
                <c:pt idx="4">
                  <c:v>5208</c:v>
                </c:pt>
                <c:pt idx="5">
                  <c:v>8132</c:v>
                </c:pt>
                <c:pt idx="6">
                  <c:v>9950</c:v>
                </c:pt>
                <c:pt idx="7">
                  <c:v>11653</c:v>
                </c:pt>
                <c:pt idx="8">
                  <c:v>13034</c:v>
                </c:pt>
                <c:pt idx="9">
                  <c:v>15887</c:v>
                </c:pt>
                <c:pt idx="10">
                  <c:v>24459</c:v>
                </c:pt>
                <c:pt idx="11">
                  <c:v>30287</c:v>
                </c:pt>
                <c:pt idx="12">
                  <c:v>35069</c:v>
                </c:pt>
                <c:pt idx="13">
                  <c:v>42171</c:v>
                </c:pt>
                <c:pt idx="14">
                  <c:v>45478</c:v>
                </c:pt>
                <c:pt idx="15">
                  <c:v>60115</c:v>
                </c:pt>
                <c:pt idx="16">
                  <c:v>73927</c:v>
                </c:pt>
                <c:pt idx="17">
                  <c:v>83770</c:v>
                </c:pt>
                <c:pt idx="18">
                  <c:v>95764</c:v>
                </c:pt>
                <c:pt idx="19">
                  <c:v>119089</c:v>
                </c:pt>
                <c:pt idx="20">
                  <c:v>141335</c:v>
                </c:pt>
                <c:pt idx="21">
                  <c:v>157229</c:v>
                </c:pt>
                <c:pt idx="22">
                  <c:v>174740</c:v>
                </c:pt>
                <c:pt idx="23">
                  <c:v>191962</c:v>
                </c:pt>
                <c:pt idx="24">
                  <c:v>198985</c:v>
                </c:pt>
                <c:pt idx="25">
                  <c:v>203482</c:v>
                </c:pt>
                <c:pt idx="26">
                  <c:v>215203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48-934A-86D5-1F3AD8E8ED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8767488"/>
        <c:axId val="908770032"/>
      </c:barChart>
      <c:catAx>
        <c:axId val="9087674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 b="0"/>
                </a:pPr>
                <a:r>
                  <a:rPr lang="ja-JP" altLang="en-US" sz="1100" b="0"/>
                  <a:t>西暦</a:t>
                </a:r>
                <a:endParaRPr lang="en-US" altLang="ja-JP" sz="1100" b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08770032"/>
        <c:crosses val="autoZero"/>
        <c:auto val="1"/>
        <c:lblAlgn val="ctr"/>
        <c:lblOffset val="100"/>
        <c:noMultiLvlLbl val="0"/>
      </c:catAx>
      <c:valAx>
        <c:axId val="908770032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100" b="0"/>
                </a:pPr>
                <a:r>
                  <a:rPr lang="ja-JP" altLang="en-US" sz="1100" b="0"/>
                  <a:t>症例数</a:t>
                </a:r>
              </a:p>
            </c:rich>
          </c:tx>
          <c:layout>
            <c:manualLayout>
              <c:xMode val="edge"/>
              <c:yMode val="edge"/>
              <c:x val="1.0662191816186899E-3"/>
              <c:y val="0.400936736356231"/>
            </c:manualLayout>
          </c:layout>
          <c:overlay val="0"/>
        </c:title>
        <c:numFmt formatCode="#,##0_);[Red]\(#,##0\)" sourceLinked="1"/>
        <c:majorTickMark val="out"/>
        <c:minorTickMark val="none"/>
        <c:tickLblPos val="nextTo"/>
        <c:crossAx val="908767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79258476825724"/>
          <c:y val="5.9351699074750901E-2"/>
          <c:w val="0.55800123728898698"/>
          <c:h val="8.2207668342575299E-2"/>
        </c:manualLayout>
      </c:layout>
      <c:overlay val="0"/>
      <c:txPr>
        <a:bodyPr/>
        <a:lstStyle/>
        <a:p>
          <a:pPr>
            <a:defRPr sz="18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385536336646"/>
          <c:y val="3.4482758620689599E-2"/>
          <c:w val="0.86255437588743999"/>
          <c:h val="0.832244825497609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'年別　周期数・数字'!$AJ$41</c:f>
              <c:strCache>
                <c:ptCount val="1"/>
                <c:pt idx="0">
                  <c:v>IVF出生児</c:v>
                </c:pt>
              </c:strCache>
            </c:strRef>
          </c:tx>
          <c:invertIfNegative val="0"/>
          <c:cat>
            <c:numRef>
              <c:f>'年別　周期数・数字'!$AB$50:$AB$76</c:f>
              <c:numCache>
                <c:formatCode>General</c:formatCode>
                <c:ptCount val="27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</c:numCache>
            </c:numRef>
          </c:cat>
          <c:val>
            <c:numRef>
              <c:f>'年別　周期数・数字'!$AJ$50:$AJ$76</c:f>
              <c:numCache>
                <c:formatCode>#,##0_);[Red]\(#,##0\)</c:formatCode>
                <c:ptCount val="27"/>
                <c:pt idx="0">
                  <c:v>3334</c:v>
                </c:pt>
                <c:pt idx="1">
                  <c:v>3734</c:v>
                </c:pt>
                <c:pt idx="2">
                  <c:v>3810</c:v>
                </c:pt>
                <c:pt idx="3">
                  <c:v>4436</c:v>
                </c:pt>
                <c:pt idx="4">
                  <c:v>5060</c:v>
                </c:pt>
                <c:pt idx="5">
                  <c:v>5851</c:v>
                </c:pt>
                <c:pt idx="6">
                  <c:v>5870</c:v>
                </c:pt>
                <c:pt idx="7">
                  <c:v>5447</c:v>
                </c:pt>
                <c:pt idx="8">
                  <c:v>5829</c:v>
                </c:pt>
                <c:pt idx="9">
                  <c:v>6443</c:v>
                </c:pt>
                <c:pt idx="10">
                  <c:v>6608</c:v>
                </c:pt>
                <c:pt idx="11">
                  <c:v>6709</c:v>
                </c:pt>
                <c:pt idx="12">
                  <c:v>6706</c:v>
                </c:pt>
                <c:pt idx="13">
                  <c:v>6256</c:v>
                </c:pt>
                <c:pt idx="14">
                  <c:v>5144</c:v>
                </c:pt>
                <c:pt idx="15">
                  <c:v>4664</c:v>
                </c:pt>
                <c:pt idx="16">
                  <c:v>5046</c:v>
                </c:pt>
                <c:pt idx="17">
                  <c:v>4657</c:v>
                </c:pt>
                <c:pt idx="18">
                  <c:v>4546</c:v>
                </c:pt>
                <c:pt idx="19">
                  <c:v>4740</c:v>
                </c:pt>
                <c:pt idx="20">
                  <c:v>4776</c:v>
                </c:pt>
                <c:pt idx="21">
                  <c:v>5025</c:v>
                </c:pt>
                <c:pt idx="22">
                  <c:v>4629</c:v>
                </c:pt>
                <c:pt idx="23">
                  <c:v>4266</c:v>
                </c:pt>
                <c:pt idx="24">
                  <c:v>3731</c:v>
                </c:pt>
                <c:pt idx="25">
                  <c:v>3402</c:v>
                </c:pt>
                <c:pt idx="26">
                  <c:v>2974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52-B04B-83B2-37B377142312}"/>
            </c:ext>
          </c:extLst>
        </c:ser>
        <c:ser>
          <c:idx val="1"/>
          <c:order val="1"/>
          <c:tx>
            <c:strRef>
              <c:f>'年別　周期数・数字'!$AK$41</c:f>
              <c:strCache>
                <c:ptCount val="1"/>
                <c:pt idx="0">
                  <c:v>ICSI出生児</c:v>
                </c:pt>
              </c:strCache>
            </c:strRef>
          </c:tx>
          <c:invertIfNegative val="0"/>
          <c:cat>
            <c:numRef>
              <c:f>'年別　周期数・数字'!$AB$50:$AB$76</c:f>
              <c:numCache>
                <c:formatCode>General</c:formatCode>
                <c:ptCount val="27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</c:numCache>
            </c:numRef>
          </c:cat>
          <c:val>
            <c:numRef>
              <c:f>'年別　周期数・数字'!$AK$50:$AK$76</c:f>
              <c:numCache>
                <c:formatCode>#,##0_);[Red]\(#,##0\)</c:formatCode>
                <c:ptCount val="27"/>
                <c:pt idx="0">
                  <c:v>149</c:v>
                </c:pt>
                <c:pt idx="1">
                  <c:v>698</c:v>
                </c:pt>
                <c:pt idx="2">
                  <c:v>1579</c:v>
                </c:pt>
                <c:pt idx="3">
                  <c:v>2588</c:v>
                </c:pt>
                <c:pt idx="4">
                  <c:v>3249</c:v>
                </c:pt>
                <c:pt idx="5">
                  <c:v>3701</c:v>
                </c:pt>
                <c:pt idx="6">
                  <c:v>4247</c:v>
                </c:pt>
                <c:pt idx="7">
                  <c:v>4582</c:v>
                </c:pt>
                <c:pt idx="8">
                  <c:v>4862</c:v>
                </c:pt>
                <c:pt idx="9">
                  <c:v>5486</c:v>
                </c:pt>
                <c:pt idx="10">
                  <c:v>5994</c:v>
                </c:pt>
                <c:pt idx="11">
                  <c:v>5921</c:v>
                </c:pt>
                <c:pt idx="12">
                  <c:v>5864</c:v>
                </c:pt>
                <c:pt idx="13">
                  <c:v>5401</c:v>
                </c:pt>
                <c:pt idx="14">
                  <c:v>5194</c:v>
                </c:pt>
                <c:pt idx="15">
                  <c:v>4615</c:v>
                </c:pt>
                <c:pt idx="16">
                  <c:v>5180</c:v>
                </c:pt>
                <c:pt idx="17">
                  <c:v>5277</c:v>
                </c:pt>
                <c:pt idx="18">
                  <c:v>5415</c:v>
                </c:pt>
                <c:pt idx="19">
                  <c:v>5498</c:v>
                </c:pt>
                <c:pt idx="20">
                  <c:v>5630</c:v>
                </c:pt>
                <c:pt idx="21">
                  <c:v>5702</c:v>
                </c:pt>
                <c:pt idx="22">
                  <c:v>5761</c:v>
                </c:pt>
                <c:pt idx="23">
                  <c:v>5166</c:v>
                </c:pt>
                <c:pt idx="24">
                  <c:v>4826</c:v>
                </c:pt>
                <c:pt idx="25">
                  <c:v>4194</c:v>
                </c:pt>
                <c:pt idx="26">
                  <c:v>3433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52-B04B-83B2-37B377142312}"/>
            </c:ext>
          </c:extLst>
        </c:ser>
        <c:ser>
          <c:idx val="2"/>
          <c:order val="2"/>
          <c:tx>
            <c:strRef>
              <c:f>'年別　周期数・数字'!$AL$41</c:f>
              <c:strCache>
                <c:ptCount val="1"/>
                <c:pt idx="0">
                  <c:v>FET出生児</c:v>
                </c:pt>
              </c:strCache>
            </c:strRef>
          </c:tx>
          <c:invertIfNegative val="0"/>
          <c:cat>
            <c:numRef>
              <c:f>'年別　周期数・数字'!$AB$50:$AB$76</c:f>
              <c:numCache>
                <c:formatCode>General</c:formatCode>
                <c:ptCount val="27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</c:numCache>
            </c:numRef>
          </c:cat>
          <c:val>
            <c:numRef>
              <c:f>'年別　周期数・数字'!$AL$50:$AL$76</c:f>
              <c:numCache>
                <c:formatCode>#,##0_);[Red]\(#,##0\)</c:formatCode>
                <c:ptCount val="27"/>
                <c:pt idx="0">
                  <c:v>71</c:v>
                </c:pt>
                <c:pt idx="1">
                  <c:v>144</c:v>
                </c:pt>
                <c:pt idx="2">
                  <c:v>298</c:v>
                </c:pt>
                <c:pt idx="3">
                  <c:v>386</c:v>
                </c:pt>
                <c:pt idx="4">
                  <c:v>902</c:v>
                </c:pt>
                <c:pt idx="5">
                  <c:v>1567</c:v>
                </c:pt>
                <c:pt idx="6">
                  <c:v>1812</c:v>
                </c:pt>
                <c:pt idx="7">
                  <c:v>2245</c:v>
                </c:pt>
                <c:pt idx="8">
                  <c:v>2467</c:v>
                </c:pt>
                <c:pt idx="9">
                  <c:v>3299</c:v>
                </c:pt>
                <c:pt idx="10">
                  <c:v>4798</c:v>
                </c:pt>
                <c:pt idx="11">
                  <c:v>5538</c:v>
                </c:pt>
                <c:pt idx="12">
                  <c:v>6542</c:v>
                </c:pt>
                <c:pt idx="13">
                  <c:v>7930</c:v>
                </c:pt>
                <c:pt idx="14">
                  <c:v>9257</c:v>
                </c:pt>
                <c:pt idx="15">
                  <c:v>12425</c:v>
                </c:pt>
                <c:pt idx="16">
                  <c:v>16454</c:v>
                </c:pt>
                <c:pt idx="17">
                  <c:v>19011</c:v>
                </c:pt>
                <c:pt idx="18">
                  <c:v>22465</c:v>
                </c:pt>
                <c:pt idx="19">
                  <c:v>27715</c:v>
                </c:pt>
                <c:pt idx="20">
                  <c:v>32148</c:v>
                </c:pt>
                <c:pt idx="21">
                  <c:v>36595</c:v>
                </c:pt>
                <c:pt idx="22">
                  <c:v>40611</c:v>
                </c:pt>
                <c:pt idx="23">
                  <c:v>44678</c:v>
                </c:pt>
                <c:pt idx="24">
                  <c:v>48060</c:v>
                </c:pt>
                <c:pt idx="25">
                  <c:v>49383</c:v>
                </c:pt>
                <c:pt idx="26">
                  <c:v>54188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52-B04B-83B2-37B3771423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8515040"/>
        <c:axId val="908518432"/>
      </c:barChart>
      <c:catAx>
        <c:axId val="908515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 b="0"/>
                </a:pPr>
                <a:r>
                  <a:rPr lang="ja-JP" altLang="en-US" sz="1100" b="0"/>
                  <a:t>西暦</a:t>
                </a:r>
                <a:endParaRPr lang="en-US" altLang="ja-JP" sz="1100" b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08518432"/>
        <c:crosses val="autoZero"/>
        <c:auto val="1"/>
        <c:lblAlgn val="ctr"/>
        <c:lblOffset val="100"/>
        <c:noMultiLvlLbl val="0"/>
      </c:catAx>
      <c:valAx>
        <c:axId val="908518432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100" b="0"/>
                </a:pPr>
                <a:r>
                  <a:rPr lang="ja-JP" altLang="en-US" sz="1100" b="0"/>
                  <a:t>症例数</a:t>
                </a:r>
              </a:p>
            </c:rich>
          </c:tx>
          <c:layout>
            <c:manualLayout>
              <c:xMode val="edge"/>
              <c:yMode val="edge"/>
              <c:x val="1.0662191816186899E-3"/>
              <c:y val="0.400936736356231"/>
            </c:manualLayout>
          </c:layout>
          <c:overlay val="0"/>
        </c:title>
        <c:numFmt formatCode="#,##0_);[Red]\(#,##0\)" sourceLinked="1"/>
        <c:majorTickMark val="out"/>
        <c:minorTickMark val="none"/>
        <c:tickLblPos val="nextTo"/>
        <c:crossAx val="908515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4518902189935902"/>
          <c:y val="3.7595028292205998E-2"/>
          <c:w val="0.59792295811921303"/>
          <c:h val="7.9824622013957403E-2"/>
        </c:manualLayout>
      </c:layout>
      <c:overlay val="0"/>
      <c:txPr>
        <a:bodyPr/>
        <a:lstStyle/>
        <a:p>
          <a:pPr>
            <a:defRPr sz="18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3833291315130657E-2"/>
          <c:y val="2.4004168939473453E-2"/>
          <c:w val="0.89684464795586338"/>
          <c:h val="0.8660992783031688"/>
        </c:manualLayout>
      </c:layout>
      <c:lineChart>
        <c:grouping val="standard"/>
        <c:varyColors val="0"/>
        <c:ser>
          <c:idx val="0"/>
          <c:order val="0"/>
          <c:tx>
            <c:strRef>
              <c:f>'年別　年齢別'!$BJ$3</c:f>
              <c:strCache>
                <c:ptCount val="1"/>
                <c:pt idx="0">
                  <c:v>総治療周期数 458,101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年齢別'!$BJ$4:$BJ$34</c:f>
              <c:numCache>
                <c:formatCode>#,##0_);[Red]\(#,##0\)</c:formatCode>
                <c:ptCount val="31"/>
                <c:pt idx="0">
                  <c:v>43</c:v>
                </c:pt>
                <c:pt idx="1">
                  <c:v>38</c:v>
                </c:pt>
                <c:pt idx="2">
                  <c:v>83</c:v>
                </c:pt>
                <c:pt idx="3">
                  <c:v>210</c:v>
                </c:pt>
                <c:pt idx="4">
                  <c:v>473</c:v>
                </c:pt>
                <c:pt idx="5">
                  <c:v>974</c:v>
                </c:pt>
                <c:pt idx="6">
                  <c:v>1788</c:v>
                </c:pt>
                <c:pt idx="7">
                  <c:v>3288</c:v>
                </c:pt>
                <c:pt idx="8">
                  <c:v>5844</c:v>
                </c:pt>
                <c:pt idx="9">
                  <c:v>8751</c:v>
                </c:pt>
                <c:pt idx="10">
                  <c:v>11974</c:v>
                </c:pt>
                <c:pt idx="11">
                  <c:v>14616</c:v>
                </c:pt>
                <c:pt idx="12">
                  <c:v>17830</c:v>
                </c:pt>
                <c:pt idx="13">
                  <c:v>20944</c:v>
                </c:pt>
                <c:pt idx="14">
                  <c:v>25210</c:v>
                </c:pt>
                <c:pt idx="15">
                  <c:v>28249</c:v>
                </c:pt>
                <c:pt idx="16">
                  <c:v>29414</c:v>
                </c:pt>
                <c:pt idx="17">
                  <c:v>30787</c:v>
                </c:pt>
                <c:pt idx="18">
                  <c:v>33672</c:v>
                </c:pt>
                <c:pt idx="19">
                  <c:v>37516</c:v>
                </c:pt>
                <c:pt idx="20">
                  <c:v>38221</c:v>
                </c:pt>
                <c:pt idx="21">
                  <c:v>37040</c:v>
                </c:pt>
                <c:pt idx="22">
                  <c:v>35349</c:v>
                </c:pt>
                <c:pt idx="23">
                  <c:v>26845</c:v>
                </c:pt>
                <c:pt idx="24">
                  <c:v>20291</c:v>
                </c:pt>
                <c:pt idx="25">
                  <c:v>13066</c:v>
                </c:pt>
                <c:pt idx="26">
                  <c:v>7651</c:v>
                </c:pt>
                <c:pt idx="27">
                  <c:v>3938</c:v>
                </c:pt>
                <c:pt idx="28">
                  <c:v>2217</c:v>
                </c:pt>
                <c:pt idx="29">
                  <c:v>991</c:v>
                </c:pt>
                <c:pt idx="30">
                  <c:v>788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68-0C43-A6D0-1262D1D96ABA}"/>
            </c:ext>
          </c:extLst>
        </c:ser>
        <c:ser>
          <c:idx val="1"/>
          <c:order val="1"/>
          <c:tx>
            <c:strRef>
              <c:f>'年別　年齢別'!$BK$3</c:f>
              <c:strCache>
                <c:ptCount val="1"/>
                <c:pt idx="0">
                  <c:v>移植周期数 253,593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年齢別'!$BK$4:$BK$34</c:f>
              <c:numCache>
                <c:formatCode>#,##0_);[Red]\(#,##0\)</c:formatCode>
                <c:ptCount val="31"/>
                <c:pt idx="0">
                  <c:v>6</c:v>
                </c:pt>
                <c:pt idx="1">
                  <c:v>16</c:v>
                </c:pt>
                <c:pt idx="2">
                  <c:v>35</c:v>
                </c:pt>
                <c:pt idx="3">
                  <c:v>117</c:v>
                </c:pt>
                <c:pt idx="4">
                  <c:v>270</c:v>
                </c:pt>
                <c:pt idx="5">
                  <c:v>538</c:v>
                </c:pt>
                <c:pt idx="6">
                  <c:v>1041</c:v>
                </c:pt>
                <c:pt idx="7">
                  <c:v>1902</c:v>
                </c:pt>
                <c:pt idx="8">
                  <c:v>3488</c:v>
                </c:pt>
                <c:pt idx="9">
                  <c:v>5278</c:v>
                </c:pt>
                <c:pt idx="10">
                  <c:v>7298</c:v>
                </c:pt>
                <c:pt idx="11">
                  <c:v>9076</c:v>
                </c:pt>
                <c:pt idx="12">
                  <c:v>11187</c:v>
                </c:pt>
                <c:pt idx="13">
                  <c:v>13027</c:v>
                </c:pt>
                <c:pt idx="14">
                  <c:v>15566</c:v>
                </c:pt>
                <c:pt idx="15">
                  <c:v>17489</c:v>
                </c:pt>
                <c:pt idx="16">
                  <c:v>18078</c:v>
                </c:pt>
                <c:pt idx="17">
                  <c:v>18727</c:v>
                </c:pt>
                <c:pt idx="18">
                  <c:v>19907</c:v>
                </c:pt>
                <c:pt idx="19">
                  <c:v>21394</c:v>
                </c:pt>
                <c:pt idx="20">
                  <c:v>21075</c:v>
                </c:pt>
                <c:pt idx="21">
                  <c:v>19299</c:v>
                </c:pt>
                <c:pt idx="22">
                  <c:v>17243</c:v>
                </c:pt>
                <c:pt idx="23">
                  <c:v>12284</c:v>
                </c:pt>
                <c:pt idx="24">
                  <c:v>8697</c:v>
                </c:pt>
                <c:pt idx="25">
                  <c:v>5125</c:v>
                </c:pt>
                <c:pt idx="26">
                  <c:v>2816</c:v>
                </c:pt>
                <c:pt idx="27">
                  <c:v>1327</c:v>
                </c:pt>
                <c:pt idx="28">
                  <c:v>723</c:v>
                </c:pt>
                <c:pt idx="29">
                  <c:v>313</c:v>
                </c:pt>
                <c:pt idx="30">
                  <c:v>251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68-0C43-A6D0-1262D1D96ABA}"/>
            </c:ext>
          </c:extLst>
        </c:ser>
        <c:ser>
          <c:idx val="2"/>
          <c:order val="2"/>
          <c:tx>
            <c:strRef>
              <c:f>'年別　年齢別'!$BL$3</c:f>
              <c:strCache>
                <c:ptCount val="1"/>
                <c:pt idx="0">
                  <c:v>妊娠周期数 83,702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年齢別'!$BL$4:$BL$34</c:f>
              <c:numCache>
                <c:formatCode>#,##0_);[Red]\(#,##0\)</c:formatCode>
                <c:ptCount val="31"/>
                <c:pt idx="0">
                  <c:v>4</c:v>
                </c:pt>
                <c:pt idx="1">
                  <c:v>9</c:v>
                </c:pt>
                <c:pt idx="2">
                  <c:v>15</c:v>
                </c:pt>
                <c:pt idx="3">
                  <c:v>53</c:v>
                </c:pt>
                <c:pt idx="4">
                  <c:v>111</c:v>
                </c:pt>
                <c:pt idx="5">
                  <c:v>247</c:v>
                </c:pt>
                <c:pt idx="6">
                  <c:v>478</c:v>
                </c:pt>
                <c:pt idx="7">
                  <c:v>875</c:v>
                </c:pt>
                <c:pt idx="8">
                  <c:v>1614</c:v>
                </c:pt>
                <c:pt idx="9">
                  <c:v>2411</c:v>
                </c:pt>
                <c:pt idx="10">
                  <c:v>3293</c:v>
                </c:pt>
                <c:pt idx="11">
                  <c:v>4028</c:v>
                </c:pt>
                <c:pt idx="12">
                  <c:v>5000</c:v>
                </c:pt>
                <c:pt idx="13">
                  <c:v>5598</c:v>
                </c:pt>
                <c:pt idx="14">
                  <c:v>6522</c:v>
                </c:pt>
                <c:pt idx="15">
                  <c:v>7105</c:v>
                </c:pt>
                <c:pt idx="16">
                  <c:v>7249</c:v>
                </c:pt>
                <c:pt idx="17">
                  <c:v>7201</c:v>
                </c:pt>
                <c:pt idx="18">
                  <c:v>7006</c:v>
                </c:pt>
                <c:pt idx="19">
                  <c:v>6879</c:v>
                </c:pt>
                <c:pt idx="20">
                  <c:v>5967</c:v>
                </c:pt>
                <c:pt idx="21">
                  <c:v>4719</c:v>
                </c:pt>
                <c:pt idx="22">
                  <c:v>3501</c:v>
                </c:pt>
                <c:pt idx="23">
                  <c:v>2050</c:v>
                </c:pt>
                <c:pt idx="24">
                  <c:v>1043</c:v>
                </c:pt>
                <c:pt idx="25">
                  <c:v>435</c:v>
                </c:pt>
                <c:pt idx="26">
                  <c:v>175</c:v>
                </c:pt>
                <c:pt idx="27">
                  <c:v>66</c:v>
                </c:pt>
                <c:pt idx="28">
                  <c:v>25</c:v>
                </c:pt>
                <c:pt idx="29">
                  <c:v>11</c:v>
                </c:pt>
                <c:pt idx="30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A68-0C43-A6D0-1262D1D96ABA}"/>
            </c:ext>
          </c:extLst>
        </c:ser>
        <c:ser>
          <c:idx val="3"/>
          <c:order val="3"/>
          <c:tx>
            <c:strRef>
              <c:f>'年別　年齢別'!$BM$3</c:f>
              <c:strCache>
                <c:ptCount val="1"/>
                <c:pt idx="0">
                  <c:v>生産周期数 58,986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年齢別'!$BM$4:$BM$34</c:f>
              <c:numCache>
                <c:formatCode>General</c:formatCode>
                <c:ptCount val="31"/>
                <c:pt idx="0">
                  <c:v>4</c:v>
                </c:pt>
                <c:pt idx="1">
                  <c:v>6</c:v>
                </c:pt>
                <c:pt idx="2">
                  <c:v>11</c:v>
                </c:pt>
                <c:pt idx="3">
                  <c:v>42</c:v>
                </c:pt>
                <c:pt idx="4">
                  <c:v>87</c:v>
                </c:pt>
                <c:pt idx="5">
                  <c:v>196</c:v>
                </c:pt>
                <c:pt idx="6">
                  <c:v>388</c:v>
                </c:pt>
                <c:pt idx="7">
                  <c:v>708</c:v>
                </c:pt>
                <c:pt idx="8">
                  <c:v>1289</c:v>
                </c:pt>
                <c:pt idx="9">
                  <c:v>1904</c:v>
                </c:pt>
                <c:pt idx="10">
                  <c:v>2616</c:v>
                </c:pt>
                <c:pt idx="11">
                  <c:v>3208</c:v>
                </c:pt>
                <c:pt idx="12">
                  <c:v>3919</c:v>
                </c:pt>
                <c:pt idx="13">
                  <c:v>4341</c:v>
                </c:pt>
                <c:pt idx="14">
                  <c:v>4975</c:v>
                </c:pt>
                <c:pt idx="15">
                  <c:v>5356</c:v>
                </c:pt>
                <c:pt idx="16">
                  <c:v>5377</c:v>
                </c:pt>
                <c:pt idx="17">
                  <c:v>5139</c:v>
                </c:pt>
                <c:pt idx="18">
                  <c:v>4880</c:v>
                </c:pt>
                <c:pt idx="19">
                  <c:v>4605</c:v>
                </c:pt>
                <c:pt idx="20">
                  <c:v>3740</c:v>
                </c:pt>
                <c:pt idx="21">
                  <c:v>2694</c:v>
                </c:pt>
                <c:pt idx="22">
                  <c:v>1823</c:v>
                </c:pt>
                <c:pt idx="23">
                  <c:v>979</c:v>
                </c:pt>
                <c:pt idx="24">
                  <c:v>453</c:v>
                </c:pt>
                <c:pt idx="25">
                  <c:v>157</c:v>
                </c:pt>
                <c:pt idx="26">
                  <c:v>51</c:v>
                </c:pt>
                <c:pt idx="27">
                  <c:v>19</c:v>
                </c:pt>
                <c:pt idx="28">
                  <c:v>8</c:v>
                </c:pt>
                <c:pt idx="29">
                  <c:v>4</c:v>
                </c:pt>
                <c:pt idx="30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A68-0C43-A6D0-1262D1D96A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910464"/>
        <c:axId val="908965296"/>
      </c:lineChart>
      <c:catAx>
        <c:axId val="908910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ja-JP" altLang="ja-JP" sz="1800" b="0" i="0" baseline="0">
                    <a:effectLst/>
                  </a:rPr>
                  <a:t>年齢（歳）</a:t>
                </a:r>
                <a:endParaRPr lang="ja-JP" altLang="ja-JP">
                  <a:effectLst/>
                </a:endParaRP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08965296"/>
        <c:crosses val="autoZero"/>
        <c:auto val="1"/>
        <c:lblAlgn val="ctr"/>
        <c:lblOffset val="100"/>
        <c:noMultiLvlLbl val="0"/>
      </c:catAx>
      <c:valAx>
        <c:axId val="908965296"/>
        <c:scaling>
          <c:orientation val="minMax"/>
          <c:max val="40000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b="0"/>
                </a:pPr>
                <a:r>
                  <a:rPr lang="ja-JP" altLang="ja-JP" sz="1800" b="0" i="0" baseline="0">
                    <a:effectLst/>
                  </a:rPr>
                  <a:t>周期数</a:t>
                </a:r>
                <a:endParaRPr lang="ja-JP" altLang="ja-JP">
                  <a:effectLst/>
                </a:endParaRPr>
              </a:p>
            </c:rich>
          </c:tx>
          <c:overlay val="0"/>
        </c:title>
        <c:numFmt formatCode="#,##0_);[Red]\(#,##0\)" sourceLinked="1"/>
        <c:majorTickMark val="out"/>
        <c:minorTickMark val="none"/>
        <c:tickLblPos val="nextTo"/>
        <c:crossAx val="908910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9526819131946803E-2"/>
          <c:y val="4.8374061000995602E-2"/>
          <c:w val="0.302195968651922"/>
          <c:h val="0.26235294486547223"/>
        </c:manualLayout>
      </c:layout>
      <c:overlay val="0"/>
      <c:txPr>
        <a:bodyPr/>
        <a:lstStyle/>
        <a:p>
          <a:pPr>
            <a:defRPr sz="1600"/>
          </a:pPr>
          <a:endParaRPr lang="ja-JP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161373139311127E-2"/>
          <c:y val="3.2745591939546598E-2"/>
          <c:w val="0.82047562986882461"/>
          <c:h val="0.85814435034411596"/>
        </c:manualLayout>
      </c:layout>
      <c:lineChart>
        <c:grouping val="standard"/>
        <c:varyColors val="0"/>
        <c:ser>
          <c:idx val="0"/>
          <c:order val="0"/>
          <c:tx>
            <c:strRef>
              <c:f>'年別　年齢別'!$DT$3</c:f>
              <c:strCache>
                <c:ptCount val="1"/>
                <c:pt idx="0">
                  <c:v>妊娠率/総ET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年齢別'!$BW$10:$BW$32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年齢別'!$DT$10:$DT$32</c:f>
              <c:numCache>
                <c:formatCode>0%</c:formatCode>
                <c:ptCount val="23"/>
                <c:pt idx="0">
                  <c:v>0.45917387127761766</c:v>
                </c:pt>
                <c:pt idx="1">
                  <c:v>0.46004206098843325</c:v>
                </c:pt>
                <c:pt idx="2">
                  <c:v>0.46272935779816515</c:v>
                </c:pt>
                <c:pt idx="3">
                  <c:v>0.45680181887078442</c:v>
                </c:pt>
                <c:pt idx="4">
                  <c:v>0.45121951219512196</c:v>
                </c:pt>
                <c:pt idx="5">
                  <c:v>0.44380784486557956</c:v>
                </c:pt>
                <c:pt idx="6">
                  <c:v>0.44694734960221688</c:v>
                </c:pt>
                <c:pt idx="7">
                  <c:v>0.42972288324249636</c:v>
                </c:pt>
                <c:pt idx="8">
                  <c:v>0.41899010664268277</c:v>
                </c:pt>
                <c:pt idx="9">
                  <c:v>0.40625536051232203</c:v>
                </c:pt>
                <c:pt idx="10">
                  <c:v>0.40098462219272041</c:v>
                </c:pt>
                <c:pt idx="11">
                  <c:v>0.38452501735462169</c:v>
                </c:pt>
                <c:pt idx="12">
                  <c:v>0.35193650474707389</c:v>
                </c:pt>
                <c:pt idx="13">
                  <c:v>0.32153874918201364</c:v>
                </c:pt>
                <c:pt idx="14">
                  <c:v>0.28313167259786476</c:v>
                </c:pt>
                <c:pt idx="15">
                  <c:v>0.24452044147365148</c:v>
                </c:pt>
                <c:pt idx="16">
                  <c:v>0.20303891434205185</c:v>
                </c:pt>
                <c:pt idx="17">
                  <c:v>0.16688375122110061</c:v>
                </c:pt>
                <c:pt idx="18">
                  <c:v>0.11992641140623203</c:v>
                </c:pt>
                <c:pt idx="19">
                  <c:v>8.4878048780487811E-2</c:v>
                </c:pt>
                <c:pt idx="20">
                  <c:v>6.214488636363636E-2</c:v>
                </c:pt>
                <c:pt idx="21">
                  <c:v>4.9736247174076868E-2</c:v>
                </c:pt>
                <c:pt idx="22">
                  <c:v>3.4578146611341634E-2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8A-FD48-9BF7-75D871149643}"/>
            </c:ext>
          </c:extLst>
        </c:ser>
        <c:ser>
          <c:idx val="1"/>
          <c:order val="1"/>
          <c:tx>
            <c:strRef>
              <c:f>'年別　年齢別'!$DU$3</c:f>
              <c:strCache>
                <c:ptCount val="1"/>
                <c:pt idx="0">
                  <c:v>妊娠率/総治療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年齢別'!$BW$10:$BW$32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年齢別'!$DU$10:$DU$32</c:f>
              <c:numCache>
                <c:formatCode>0%</c:formatCode>
                <c:ptCount val="23"/>
                <c:pt idx="0">
                  <c:v>0.26733780760626397</c:v>
                </c:pt>
                <c:pt idx="1">
                  <c:v>0.26611922141119221</c:v>
                </c:pt>
                <c:pt idx="2">
                  <c:v>0.27618069815195073</c:v>
                </c:pt>
                <c:pt idx="3">
                  <c:v>0.27551137012912807</c:v>
                </c:pt>
                <c:pt idx="4">
                  <c:v>0.27501252714214131</c:v>
                </c:pt>
                <c:pt idx="5">
                  <c:v>0.27558839627805143</c:v>
                </c:pt>
                <c:pt idx="6">
                  <c:v>0.28042624789680315</c:v>
                </c:pt>
                <c:pt idx="7">
                  <c:v>0.26728418640183343</c:v>
                </c:pt>
                <c:pt idx="8">
                  <c:v>0.25870686235620788</c:v>
                </c:pt>
                <c:pt idx="9">
                  <c:v>0.25151332790541259</c:v>
                </c:pt>
                <c:pt idx="10">
                  <c:v>0.24644727000747943</c:v>
                </c:pt>
                <c:pt idx="11">
                  <c:v>0.23389742423750284</c:v>
                </c:pt>
                <c:pt idx="12">
                  <c:v>0.20806604894274175</c:v>
                </c:pt>
                <c:pt idx="13">
                  <c:v>0.18336176564665743</c:v>
                </c:pt>
                <c:pt idx="14">
                  <c:v>0.15611836425001963</c:v>
                </c:pt>
                <c:pt idx="15">
                  <c:v>0.12740280777537796</c:v>
                </c:pt>
                <c:pt idx="16">
                  <c:v>9.9040991258592892E-2</c:v>
                </c:pt>
                <c:pt idx="17">
                  <c:v>7.6364313652449251E-2</c:v>
                </c:pt>
                <c:pt idx="18">
                  <c:v>5.140209945295944E-2</c:v>
                </c:pt>
                <c:pt idx="19">
                  <c:v>3.3292514924230826E-2</c:v>
                </c:pt>
                <c:pt idx="20">
                  <c:v>2.2872827081427266E-2</c:v>
                </c:pt>
                <c:pt idx="21">
                  <c:v>1.6759776536312849E-2</c:v>
                </c:pt>
                <c:pt idx="22">
                  <c:v>1.1276499774470004E-2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8A-FD48-9BF7-75D871149643}"/>
            </c:ext>
          </c:extLst>
        </c:ser>
        <c:ser>
          <c:idx val="2"/>
          <c:order val="2"/>
          <c:tx>
            <c:strRef>
              <c:f>'年別　年齢別'!$DV$3</c:f>
              <c:strCache>
                <c:ptCount val="1"/>
                <c:pt idx="0">
                  <c:v>生産率/総治療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年齢別'!$BW$10:$BW$32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年齢別'!$DV$10:$DV$32</c:f>
              <c:numCache>
                <c:formatCode>0%</c:formatCode>
                <c:ptCount val="23"/>
                <c:pt idx="0">
                  <c:v>0.21700223713646533</c:v>
                </c:pt>
                <c:pt idx="1">
                  <c:v>0.21532846715328466</c:v>
                </c:pt>
                <c:pt idx="2">
                  <c:v>0.22056810403832991</c:v>
                </c:pt>
                <c:pt idx="3">
                  <c:v>0.21757513427036909</c:v>
                </c:pt>
                <c:pt idx="4">
                  <c:v>0.2184733589443795</c:v>
                </c:pt>
                <c:pt idx="5">
                  <c:v>0.21948549534756431</c:v>
                </c:pt>
                <c:pt idx="6">
                  <c:v>0.2197980931015143</c:v>
                </c:pt>
                <c:pt idx="7">
                  <c:v>0.20726699770817417</c:v>
                </c:pt>
                <c:pt idx="8">
                  <c:v>0.19734232447441491</c:v>
                </c:pt>
                <c:pt idx="9">
                  <c:v>0.18959963184537507</c:v>
                </c:pt>
                <c:pt idx="10">
                  <c:v>0.18280410688787652</c:v>
                </c:pt>
                <c:pt idx="11">
                  <c:v>0.16692110306298114</c:v>
                </c:pt>
                <c:pt idx="12">
                  <c:v>0.14492753623188406</c:v>
                </c:pt>
                <c:pt idx="13">
                  <c:v>0.12274762767885702</c:v>
                </c:pt>
                <c:pt idx="14">
                  <c:v>9.785196619659349E-2</c:v>
                </c:pt>
                <c:pt idx="15">
                  <c:v>7.2732181425485959E-2</c:v>
                </c:pt>
                <c:pt idx="16">
                  <c:v>5.1571473026111064E-2</c:v>
                </c:pt>
                <c:pt idx="17">
                  <c:v>3.6468616129633077E-2</c:v>
                </c:pt>
                <c:pt idx="18">
                  <c:v>2.2325168794046623E-2</c:v>
                </c:pt>
                <c:pt idx="19">
                  <c:v>1.2015919179549977E-2</c:v>
                </c:pt>
                <c:pt idx="20">
                  <c:v>6.6657953208730889E-3</c:v>
                </c:pt>
                <c:pt idx="21">
                  <c:v>4.8247841543930933E-3</c:v>
                </c:pt>
                <c:pt idx="22">
                  <c:v>3.6084799278304014E-3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78A-FD48-9BF7-75D8711496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9001584"/>
        <c:axId val="909004976"/>
      </c:lineChart>
      <c:lineChart>
        <c:grouping val="standard"/>
        <c:varyColors val="0"/>
        <c:ser>
          <c:idx val="3"/>
          <c:order val="3"/>
          <c:tx>
            <c:strRef>
              <c:f>'年別　年齢別'!$DW$3</c:f>
              <c:strCache>
                <c:ptCount val="1"/>
                <c:pt idx="0">
                  <c:v>流産率/総妊娠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年齢別'!$BW$10:$BW$32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年齢別'!$DW$10:$DW$32</c:f>
              <c:numCache>
                <c:formatCode>0%</c:formatCode>
                <c:ptCount val="23"/>
                <c:pt idx="0">
                  <c:v>0.15481171548117154</c:v>
                </c:pt>
                <c:pt idx="1">
                  <c:v>0.14171428571428571</c:v>
                </c:pt>
                <c:pt idx="2">
                  <c:v>0.15303593556381662</c:v>
                </c:pt>
                <c:pt idx="3">
                  <c:v>0.17005391953546245</c:v>
                </c:pt>
                <c:pt idx="4">
                  <c:v>0.15639234740358335</c:v>
                </c:pt>
                <c:pt idx="5">
                  <c:v>0.16484607745779542</c:v>
                </c:pt>
                <c:pt idx="6">
                  <c:v>0.1782</c:v>
                </c:pt>
                <c:pt idx="7">
                  <c:v>0.18167202572347266</c:v>
                </c:pt>
                <c:pt idx="8">
                  <c:v>0.19303894510886233</c:v>
                </c:pt>
                <c:pt idx="9">
                  <c:v>0.20605207600281492</c:v>
                </c:pt>
                <c:pt idx="10">
                  <c:v>0.21671954752379638</c:v>
                </c:pt>
                <c:pt idx="11">
                  <c:v>0.24149423691154007</c:v>
                </c:pt>
                <c:pt idx="12">
                  <c:v>0.26049100770767913</c:v>
                </c:pt>
                <c:pt idx="13">
                  <c:v>0.29437418229393808</c:v>
                </c:pt>
                <c:pt idx="14">
                  <c:v>0.32947880006703534</c:v>
                </c:pt>
                <c:pt idx="15">
                  <c:v>0.38588684043229499</c:v>
                </c:pt>
                <c:pt idx="16">
                  <c:v>0.44015995429877181</c:v>
                </c:pt>
                <c:pt idx="17">
                  <c:v>0.48390243902439023</c:v>
                </c:pt>
                <c:pt idx="18">
                  <c:v>0.53116011505273253</c:v>
                </c:pt>
                <c:pt idx="19">
                  <c:v>0.6</c:v>
                </c:pt>
                <c:pt idx="20">
                  <c:v>0.68</c:v>
                </c:pt>
                <c:pt idx="21">
                  <c:v>0.65151515151515149</c:v>
                </c:pt>
                <c:pt idx="22">
                  <c:v>0.64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78A-FD48-9BF7-75D8711496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9011760"/>
        <c:axId val="909008368"/>
      </c:lineChart>
      <c:catAx>
        <c:axId val="9090015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09004976"/>
        <c:crosses val="autoZero"/>
        <c:auto val="1"/>
        <c:lblAlgn val="ctr"/>
        <c:lblOffset val="100"/>
        <c:noMultiLvlLbl val="0"/>
      </c:catAx>
      <c:valAx>
        <c:axId val="909004976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妊娠率・生産率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909001584"/>
        <c:crosses val="autoZero"/>
        <c:crossBetween val="between"/>
      </c:valAx>
      <c:valAx>
        <c:axId val="909008368"/>
        <c:scaling>
          <c:orientation val="minMax"/>
          <c:max val="0.9"/>
        </c:scaling>
        <c:delete val="0"/>
        <c:axPos val="r"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流産率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909011760"/>
        <c:crosses val="max"/>
        <c:crossBetween val="between"/>
      </c:valAx>
      <c:catAx>
        <c:axId val="90901176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90900836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62834962201405209"/>
          <c:y val="8.4754901937628732E-2"/>
          <c:w val="0.15323224261771701"/>
          <c:h val="0.20234673436601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655074365704"/>
          <c:y val="6.0185185185185203E-2"/>
          <c:w val="0.84009230096237997"/>
          <c:h val="0.78364209682123098"/>
        </c:manualLayout>
      </c:layout>
      <c:lineChart>
        <c:grouping val="standard"/>
        <c:varyColors val="0"/>
        <c:ser>
          <c:idx val="0"/>
          <c:order val="0"/>
          <c:tx>
            <c:strRef>
              <c:f>'年別　周期数・数字'!$BP$2</c:f>
              <c:strCache>
                <c:ptCount val="1"/>
                <c:pt idx="0">
                  <c:v>妊娠率（/ET、新鮮)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周期数・数字'!$BO$8:$BO$37</c:f>
              <c:numCache>
                <c:formatCode>General</c:formatCode>
                <c:ptCount val="3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</c:numCache>
            </c:numRef>
          </c:cat>
          <c:val>
            <c:numRef>
              <c:f>'年別　周期数・数字'!$BP$8:$BP$37</c:f>
              <c:numCache>
                <c:formatCode>0.0%</c:formatCode>
                <c:ptCount val="30"/>
                <c:pt idx="0">
                  <c:v>0.21973512404402165</c:v>
                </c:pt>
                <c:pt idx="1">
                  <c:v>0.23781423344742122</c:v>
                </c:pt>
                <c:pt idx="2">
                  <c:v>0.21481133552528572</c:v>
                </c:pt>
                <c:pt idx="3">
                  <c:v>0.23200285103349966</c:v>
                </c:pt>
                <c:pt idx="4">
                  <c:v>0.21171724258901947</c:v>
                </c:pt>
                <c:pt idx="5">
                  <c:v>0.22450895707364704</c:v>
                </c:pt>
                <c:pt idx="6">
                  <c:v>0.23250206037666737</c:v>
                </c:pt>
                <c:pt idx="7">
                  <c:v>0.23627794995261633</c:v>
                </c:pt>
                <c:pt idx="8">
                  <c:v>0.23769823711604293</c:v>
                </c:pt>
                <c:pt idx="9">
                  <c:v>0.25004886311811847</c:v>
                </c:pt>
                <c:pt idx="10">
                  <c:v>0.25416355407127478</c:v>
                </c:pt>
                <c:pt idx="11">
                  <c:v>0.26291985643451382</c:v>
                </c:pt>
                <c:pt idx="12">
                  <c:v>0.27583459787556902</c:v>
                </c:pt>
                <c:pt idx="13">
                  <c:v>0.28234329608440711</c:v>
                </c:pt>
                <c:pt idx="14">
                  <c:v>0.2762721051561759</c:v>
                </c:pt>
                <c:pt idx="15">
                  <c:v>0.28037135278514591</c:v>
                </c:pt>
                <c:pt idx="16">
                  <c:v>0.26494374404752297</c:v>
                </c:pt>
                <c:pt idx="17">
                  <c:v>0.24413748795374238</c:v>
                </c:pt>
                <c:pt idx="18">
                  <c:v>0.21894915734315254</c:v>
                </c:pt>
                <c:pt idx="19">
                  <c:v>0.22315852242412829</c:v>
                </c:pt>
                <c:pt idx="20">
                  <c:v>0.21904820443474654</c:v>
                </c:pt>
                <c:pt idx="21">
                  <c:v>0.21323911780000612</c:v>
                </c:pt>
                <c:pt idx="22">
                  <c:v>0.20773659283627804</c:v>
                </c:pt>
                <c:pt idx="23">
                  <c:v>0.20814987239532209</c:v>
                </c:pt>
                <c:pt idx="24">
                  <c:v>0.21004578920265549</c:v>
                </c:pt>
                <c:pt idx="25">
                  <c:v>0.20848634953169926</c:v>
                </c:pt>
                <c:pt idx="26">
                  <c:v>0.20507930601423321</c:v>
                </c:pt>
                <c:pt idx="27">
                  <c:v>0.21426776740847092</c:v>
                </c:pt>
                <c:pt idx="28">
                  <c:v>0.21086736817073895</c:v>
                </c:pt>
                <c:pt idx="29">
                  <c:v>0.21013505438030358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545-9742-8D17-D88128F9560D}"/>
            </c:ext>
          </c:extLst>
        </c:ser>
        <c:ser>
          <c:idx val="1"/>
          <c:order val="1"/>
          <c:tx>
            <c:strRef>
              <c:f>'年別　周期数・数字'!$BQ$2</c:f>
              <c:strCache>
                <c:ptCount val="1"/>
                <c:pt idx="0">
                  <c:v>妊娠率（/ET、凍結)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周期数・数字'!$BO$8:$BO$37</c:f>
              <c:numCache>
                <c:formatCode>General</c:formatCode>
                <c:ptCount val="3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</c:numCache>
            </c:numRef>
          </c:cat>
          <c:val>
            <c:numRef>
              <c:f>'年別　周期数・数字'!$BQ$8:$BQ$37</c:f>
              <c:numCache>
                <c:formatCode>0.0%</c:formatCode>
                <c:ptCount val="30"/>
                <c:pt idx="0">
                  <c:v>0.1111111111111111</c:v>
                </c:pt>
                <c:pt idx="1">
                  <c:v>0.16193181818181818</c:v>
                </c:pt>
                <c:pt idx="2">
                  <c:v>0.1490566037735849</c:v>
                </c:pt>
                <c:pt idx="3">
                  <c:v>0.1440536013400335</c:v>
                </c:pt>
                <c:pt idx="4">
                  <c:v>0.16097122302158273</c:v>
                </c:pt>
                <c:pt idx="5">
                  <c:v>0.22650771388499299</c:v>
                </c:pt>
                <c:pt idx="6">
                  <c:v>0.16778774289985052</c:v>
                </c:pt>
                <c:pt idx="7">
                  <c:v>0.21903993545784592</c:v>
                </c:pt>
                <c:pt idx="8">
                  <c:v>0.22870600549522438</c:v>
                </c:pt>
                <c:pt idx="9">
                  <c:v>0.24233399514670195</c:v>
                </c:pt>
                <c:pt idx="10">
                  <c:v>0.24815610120436934</c:v>
                </c:pt>
                <c:pt idx="11">
                  <c:v>0.25919380627787597</c:v>
                </c:pt>
                <c:pt idx="12">
                  <c:v>0.27735593220338983</c:v>
                </c:pt>
                <c:pt idx="13">
                  <c:v>0.31634841213111409</c:v>
                </c:pt>
                <c:pt idx="14">
                  <c:v>0.31201216005258403</c:v>
                </c:pt>
                <c:pt idx="15">
                  <c:v>0.32695724887634575</c:v>
                </c:pt>
                <c:pt idx="16">
                  <c:v>0.32960800201167889</c:v>
                </c:pt>
                <c:pt idx="17">
                  <c:v>0.3206282145481264</c:v>
                </c:pt>
                <c:pt idx="18">
                  <c:v>0.32165968785687094</c:v>
                </c:pt>
                <c:pt idx="19">
                  <c:v>0.32588025449080771</c:v>
                </c:pt>
                <c:pt idx="20">
                  <c:v>0.3369577263603788</c:v>
                </c:pt>
                <c:pt idx="21">
                  <c:v>0.3419363884424983</c:v>
                </c:pt>
                <c:pt idx="22">
                  <c:v>0.33675543459537671</c:v>
                </c:pt>
                <c:pt idx="23">
                  <c:v>0.32839515107653339</c:v>
                </c:pt>
                <c:pt idx="24">
                  <c:v>0.33429303038968466</c:v>
                </c:pt>
                <c:pt idx="25">
                  <c:v>0.33189192343604107</c:v>
                </c:pt>
                <c:pt idx="26">
                  <c:v>0.33323770665986657</c:v>
                </c:pt>
                <c:pt idx="27">
                  <c:v>0.34396422943908977</c:v>
                </c:pt>
                <c:pt idx="28">
                  <c:v>0.34693418169813017</c:v>
                </c:pt>
                <c:pt idx="29">
                  <c:v>0.35388970543060627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45-9742-8D17-D88128F9560D}"/>
            </c:ext>
          </c:extLst>
        </c:ser>
        <c:ser>
          <c:idx val="2"/>
          <c:order val="2"/>
          <c:tx>
            <c:strRef>
              <c:f>'年別　周期数・数字'!$BR$2</c:f>
              <c:strCache>
                <c:ptCount val="1"/>
                <c:pt idx="0">
                  <c:v>生産率（/採卵）*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周期数・数字'!$BO$8:$BO$37</c:f>
              <c:numCache>
                <c:formatCode>General</c:formatCode>
                <c:ptCount val="3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</c:numCache>
            </c:numRef>
          </c:cat>
          <c:val>
            <c:numRef>
              <c:f>'年別　周期数・数字'!$BR$8:$BR$37</c:f>
              <c:numCache>
                <c:formatCode>0.0%</c:formatCode>
                <c:ptCount val="30"/>
                <c:pt idx="0">
                  <c:v>0.11186883343006385</c:v>
                </c:pt>
                <c:pt idx="1">
                  <c:v>0.12427936867970892</c:v>
                </c:pt>
                <c:pt idx="2">
                  <c:v>0.11635964659005602</c:v>
                </c:pt>
                <c:pt idx="3">
                  <c:v>0.12609687609687609</c:v>
                </c:pt>
                <c:pt idx="4">
                  <c:v>0.11759498842434972</c:v>
                </c:pt>
                <c:pt idx="5">
                  <c:v>0.12892615858717554</c:v>
                </c:pt>
                <c:pt idx="6">
                  <c:v>0.13708184331329731</c:v>
                </c:pt>
                <c:pt idx="7">
                  <c:v>0.13859347470759303</c:v>
                </c:pt>
                <c:pt idx="8">
                  <c:v>0.14877926678989525</c:v>
                </c:pt>
                <c:pt idx="9">
                  <c:v>0.1424611581920904</c:v>
                </c:pt>
                <c:pt idx="10">
                  <c:v>0.14619127125186263</c:v>
                </c:pt>
                <c:pt idx="11">
                  <c:v>0.14676938369781312</c:v>
                </c:pt>
                <c:pt idx="12">
                  <c:v>0.14558458446624897</c:v>
                </c:pt>
                <c:pt idx="13">
                  <c:v>0.14422432768686</c:v>
                </c:pt>
                <c:pt idx="14">
                  <c:v>0.12704721194947408</c:v>
                </c:pt>
                <c:pt idx="15">
                  <c:v>0.12288752489546816</c:v>
                </c:pt>
                <c:pt idx="16">
                  <c:v>0.10967188551822979</c:v>
                </c:pt>
                <c:pt idx="17">
                  <c:v>9.8722291300433043E-2</c:v>
                </c:pt>
                <c:pt idx="18">
                  <c:v>8.5325744446195048E-2</c:v>
                </c:pt>
                <c:pt idx="19">
                  <c:v>9.2571830343569472E-2</c:v>
                </c:pt>
                <c:pt idx="20">
                  <c:v>8.1953169617361502E-2</c:v>
                </c:pt>
                <c:pt idx="21">
                  <c:v>7.839992143640441E-2</c:v>
                </c:pt>
                <c:pt idx="22">
                  <c:v>7.0551971736300831E-2</c:v>
                </c:pt>
                <c:pt idx="23">
                  <c:v>6.8284386138479675E-2</c:v>
                </c:pt>
                <c:pt idx="24">
                  <c:v>7.0441783370543271E-2</c:v>
                </c:pt>
                <c:pt idx="25">
                  <c:v>6.7116099893730075E-2</c:v>
                </c:pt>
                <c:pt idx="26">
                  <c:v>6.2380809676892059E-2</c:v>
                </c:pt>
                <c:pt idx="27">
                  <c:v>6.2089414702297792E-2</c:v>
                </c:pt>
                <c:pt idx="28">
                  <c:v>5.73304191468254E-2</c:v>
                </c:pt>
                <c:pt idx="29">
                  <c:v>5.394352314582649E-2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545-9742-8D17-D88128F9560D}"/>
            </c:ext>
          </c:extLst>
        </c:ser>
        <c:ser>
          <c:idx val="3"/>
          <c:order val="3"/>
          <c:tx>
            <c:strRef>
              <c:f>'年別　周期数・数字'!$BS$2</c:f>
              <c:strCache>
                <c:ptCount val="1"/>
                <c:pt idx="0">
                  <c:v>多胎率</c:v>
                </c:pt>
              </c:strCache>
            </c:strRef>
          </c:tx>
          <c:marker>
            <c:symbol val="circle"/>
            <c:size val="7"/>
          </c:marker>
          <c:cat>
            <c:numRef>
              <c:f>'年別　周期数・数字'!$BO$8:$BO$37</c:f>
              <c:numCache>
                <c:formatCode>General</c:formatCode>
                <c:ptCount val="3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</c:numCache>
            </c:numRef>
          </c:cat>
          <c:val>
            <c:numRef>
              <c:f>'年別　周期数・数字'!$BS$8:$BS$37</c:f>
              <c:numCache>
                <c:formatCode>0.0%</c:formatCode>
                <c:ptCount val="30"/>
                <c:pt idx="0">
                  <c:v>0.18326359832635983</c:v>
                </c:pt>
                <c:pt idx="1">
                  <c:v>0.13947876447876448</c:v>
                </c:pt>
                <c:pt idx="2">
                  <c:v>0.19270279844137442</c:v>
                </c:pt>
                <c:pt idx="3">
                  <c:v>0.18186372745490981</c:v>
                </c:pt>
                <c:pt idx="4">
                  <c:v>0.19113241461953265</c:v>
                </c:pt>
                <c:pt idx="5">
                  <c:v>0.19806379939692112</c:v>
                </c:pt>
                <c:pt idx="6">
                  <c:v>0.18881725762459708</c:v>
                </c:pt>
                <c:pt idx="7">
                  <c:v>0.1685578508389099</c:v>
                </c:pt>
                <c:pt idx="8">
                  <c:v>0.18243412797992473</c:v>
                </c:pt>
                <c:pt idx="9">
                  <c:v>0.16015169194865811</c:v>
                </c:pt>
                <c:pt idx="10">
                  <c:v>0.16467528816418331</c:v>
                </c:pt>
                <c:pt idx="11">
                  <c:v>0.17171332444613724</c:v>
                </c:pt>
                <c:pt idx="12">
                  <c:v>0.15947628246404807</c:v>
                </c:pt>
                <c:pt idx="13">
                  <c:v>0.15993105637955277</c:v>
                </c:pt>
                <c:pt idx="14">
                  <c:v>0.15102860010035124</c:v>
                </c:pt>
                <c:pt idx="15">
                  <c:v>0.14383457503421013</c:v>
                </c:pt>
                <c:pt idx="16">
                  <c:v>0.12137109638084435</c:v>
                </c:pt>
                <c:pt idx="17">
                  <c:v>0.11044059660552032</c:v>
                </c:pt>
                <c:pt idx="18">
                  <c:v>6.5793116176063482E-2</c:v>
                </c:pt>
                <c:pt idx="19">
                  <c:v>5.1206026123888131E-2</c:v>
                </c:pt>
                <c:pt idx="20">
                  <c:v>4.673727694118212E-2</c:v>
                </c:pt>
                <c:pt idx="21">
                  <c:v>4.132448590762762E-2</c:v>
                </c:pt>
                <c:pt idx="22">
                  <c:v>3.8042265049482847E-2</c:v>
                </c:pt>
                <c:pt idx="23">
                  <c:v>3.441463576598712E-2</c:v>
                </c:pt>
                <c:pt idx="24">
                  <c:v>3.1089406461307287E-2</c:v>
                </c:pt>
                <c:pt idx="25">
                  <c:v>3.1369259802893686E-2</c:v>
                </c:pt>
                <c:pt idx="26">
                  <c:v>3.1825839738864901E-2</c:v>
                </c:pt>
                <c:pt idx="27">
                  <c:v>3.1353385357476574E-2</c:v>
                </c:pt>
                <c:pt idx="28">
                  <c:v>2.894947273726823E-2</c:v>
                </c:pt>
                <c:pt idx="29">
                  <c:v>2.9306348713292393E-2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545-9742-8D17-D88128F956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1855680"/>
        <c:axId val="881859072"/>
      </c:lineChart>
      <c:catAx>
        <c:axId val="8818556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西暦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81859072"/>
        <c:crosses val="autoZero"/>
        <c:auto val="1"/>
        <c:lblAlgn val="ctr"/>
        <c:lblOffset val="100"/>
        <c:noMultiLvlLbl val="0"/>
      </c:catAx>
      <c:valAx>
        <c:axId val="88185907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881855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3080708661417"/>
          <c:y val="9.66462525517644E-2"/>
          <c:w val="0.23988948070081917"/>
          <c:h val="0.1932645267868582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0086D-BF1D-D847-92F1-1136977889A2}" type="datetimeFigureOut">
              <a:rPr kumimoji="1" lang="ja-JP" altLang="en-US" smtClean="0"/>
              <a:t>2022/1/14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49158-2CB4-E94E-8C2C-CA1CB1AD0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588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E4F85-875D-B34B-A8D2-531BB87092C5}" type="datetimeFigureOut">
              <a:rPr kumimoji="1" lang="ja-JP" altLang="en-US" smtClean="0"/>
              <a:t>2022/1/14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3AD04-C895-E64B-98A3-6E66D8460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272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E3AD04-C895-E64B-98A3-6E66D84609A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042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3AD04-C895-E64B-98A3-6E66D84609A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02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3FE0A-6BF1-3A46-A7F4-06A95DF19B05}" type="datetime1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7C045-D777-1C46-994F-3A8C1CF5C0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440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82BD7-4A48-E444-A0FE-A0FA85DFBE0B}" type="datetime1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87915-5EB6-C74F-9752-7F963D1473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194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7E856-C146-894F-8DF6-B678B76C7F2E}" type="datetime1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68597-3A4D-074E-A571-F042AB44DA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179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C8630-6DC4-0C49-A11D-4D9083514E08}" type="datetime1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A49FC-54CD-DC42-B742-BF1C929D7F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168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F58A-833D-F54D-A708-A8B86B89E75B}" type="datetime1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1EA48-2E13-244B-BD9B-260598D7E2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857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A33C-982A-3342-9855-962E915C3881}" type="datetime1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A62D8-E750-9342-AB8E-24D7EBCEA3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3931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9AC61-42BE-3A42-A323-6696DEBA05F2}" type="datetime1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CEEAC-8A3D-5C4D-9046-76DE094A01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418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8E729-5226-504D-9357-C9AF4B7D91B7}" type="datetime1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17DA4-C412-424A-84CA-95E6B75CD7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633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E6BB4-3801-944D-B8AC-064123C8B319}" type="datetime1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61749-9D3C-FD4A-A435-2849B8D749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840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C5F61-E79F-F44D-AAE9-1E7A61C7F742}" type="datetime1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26D30-0A7F-8546-A3AA-D42C842C1E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637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36405-4948-5640-A919-33A6490C3EC9}" type="datetime1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88235-0BF7-C84A-9E17-A55AD1C7B6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753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318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01625" y="1192213"/>
            <a:ext cx="8528050" cy="5057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B002538D-06BD-3B47-9F27-117B7FA4B943}" type="datetime1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A4BDDB1A-F396-1045-8199-48308CD65D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pic>
        <p:nvPicPr>
          <p:cNvPr id="1031" name="図 6" descr="jsog_logo.gi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89663"/>
            <a:ext cx="608012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4167" y="245455"/>
            <a:ext cx="8229600" cy="831850"/>
          </a:xfrm>
        </p:spPr>
        <p:txBody>
          <a:bodyPr/>
          <a:lstStyle/>
          <a:p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年別　治療周期数</a:t>
            </a:r>
          </a:p>
        </p:txBody>
      </p:sp>
      <p:graphicFrame>
        <p:nvGraphicFramePr>
          <p:cNvPr id="9" name="コンテンツ プレースホルダー 8">
            <a:extLst>
              <a:ext uri="{FF2B5EF4-FFF2-40B4-BE49-F238E27FC236}">
                <a16:creationId xmlns:a16="http://schemas.microsoft.com/office/drawing/2014/main" id="{00000000-0008-0000-0200-000005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966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0850" y="226000"/>
            <a:ext cx="8229600" cy="831850"/>
          </a:xfrm>
        </p:spPr>
        <p:txBody>
          <a:bodyPr/>
          <a:lstStyle/>
          <a:p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年別　出生児数</a:t>
            </a:r>
          </a:p>
        </p:txBody>
      </p:sp>
      <p:graphicFrame>
        <p:nvGraphicFramePr>
          <p:cNvPr id="8" name="コンテンツ プレースホルダー 7">
            <a:extLst>
              <a:ext uri="{FF2B5EF4-FFF2-40B4-BE49-F238E27FC236}">
                <a16:creationId xmlns:a16="http://schemas.microsoft.com/office/drawing/2014/main" id="{00000000-0008-0000-0200-000006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2493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664CDD-DC61-1F42-A36F-AAE23C7C2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7906"/>
            <a:ext cx="8229600" cy="831850"/>
          </a:xfrm>
        </p:spPr>
        <p:txBody>
          <a:bodyPr/>
          <a:lstStyle/>
          <a:p>
            <a:r>
              <a:rPr lang="ja-JP" altLang="en-US">
                <a:latin typeface="Yu Gothic" charset="-128"/>
                <a:ea typeface="Yu Gothic" charset="-128"/>
                <a:cs typeface="Yu Gothic" charset="-128"/>
              </a:rPr>
              <a:t>年別　周期数</a:t>
            </a:r>
            <a:endParaRPr kumimoji="1" lang="ja-JP" altLang="en-US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4C5FF760-536A-8B45-8947-8B87A83CE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350581"/>
              </p:ext>
            </p:extLst>
          </p:nvPr>
        </p:nvGraphicFramePr>
        <p:xfrm>
          <a:off x="287078" y="900113"/>
          <a:ext cx="8399719" cy="5362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3223">
                  <a:extLst>
                    <a:ext uri="{9D8B030D-6E8A-4147-A177-3AD203B41FA5}">
                      <a16:colId xmlns:a16="http://schemas.microsoft.com/office/drawing/2014/main" val="2769223336"/>
                    </a:ext>
                  </a:extLst>
                </a:gridCol>
                <a:gridCol w="495406">
                  <a:extLst>
                    <a:ext uri="{9D8B030D-6E8A-4147-A177-3AD203B41FA5}">
                      <a16:colId xmlns:a16="http://schemas.microsoft.com/office/drawing/2014/main" val="886987660"/>
                    </a:ext>
                  </a:extLst>
                </a:gridCol>
                <a:gridCol w="495406">
                  <a:extLst>
                    <a:ext uri="{9D8B030D-6E8A-4147-A177-3AD203B41FA5}">
                      <a16:colId xmlns:a16="http://schemas.microsoft.com/office/drawing/2014/main" val="434788865"/>
                    </a:ext>
                  </a:extLst>
                </a:gridCol>
                <a:gridCol w="495406">
                  <a:extLst>
                    <a:ext uri="{9D8B030D-6E8A-4147-A177-3AD203B41FA5}">
                      <a16:colId xmlns:a16="http://schemas.microsoft.com/office/drawing/2014/main" val="86876212"/>
                    </a:ext>
                  </a:extLst>
                </a:gridCol>
                <a:gridCol w="495406">
                  <a:extLst>
                    <a:ext uri="{9D8B030D-6E8A-4147-A177-3AD203B41FA5}">
                      <a16:colId xmlns:a16="http://schemas.microsoft.com/office/drawing/2014/main" val="2349968665"/>
                    </a:ext>
                  </a:extLst>
                </a:gridCol>
                <a:gridCol w="495406">
                  <a:extLst>
                    <a:ext uri="{9D8B030D-6E8A-4147-A177-3AD203B41FA5}">
                      <a16:colId xmlns:a16="http://schemas.microsoft.com/office/drawing/2014/main" val="946410110"/>
                    </a:ext>
                  </a:extLst>
                </a:gridCol>
                <a:gridCol w="495406">
                  <a:extLst>
                    <a:ext uri="{9D8B030D-6E8A-4147-A177-3AD203B41FA5}">
                      <a16:colId xmlns:a16="http://schemas.microsoft.com/office/drawing/2014/main" val="3086094035"/>
                    </a:ext>
                  </a:extLst>
                </a:gridCol>
                <a:gridCol w="495406">
                  <a:extLst>
                    <a:ext uri="{9D8B030D-6E8A-4147-A177-3AD203B41FA5}">
                      <a16:colId xmlns:a16="http://schemas.microsoft.com/office/drawing/2014/main" val="2887005278"/>
                    </a:ext>
                  </a:extLst>
                </a:gridCol>
                <a:gridCol w="495406">
                  <a:extLst>
                    <a:ext uri="{9D8B030D-6E8A-4147-A177-3AD203B41FA5}">
                      <a16:colId xmlns:a16="http://schemas.microsoft.com/office/drawing/2014/main" val="3587030829"/>
                    </a:ext>
                  </a:extLst>
                </a:gridCol>
                <a:gridCol w="495406">
                  <a:extLst>
                    <a:ext uri="{9D8B030D-6E8A-4147-A177-3AD203B41FA5}">
                      <a16:colId xmlns:a16="http://schemas.microsoft.com/office/drawing/2014/main" val="183272021"/>
                    </a:ext>
                  </a:extLst>
                </a:gridCol>
                <a:gridCol w="495406">
                  <a:extLst>
                    <a:ext uri="{9D8B030D-6E8A-4147-A177-3AD203B41FA5}">
                      <a16:colId xmlns:a16="http://schemas.microsoft.com/office/drawing/2014/main" val="2327998280"/>
                    </a:ext>
                  </a:extLst>
                </a:gridCol>
                <a:gridCol w="495406">
                  <a:extLst>
                    <a:ext uri="{9D8B030D-6E8A-4147-A177-3AD203B41FA5}">
                      <a16:colId xmlns:a16="http://schemas.microsoft.com/office/drawing/2014/main" val="3176255535"/>
                    </a:ext>
                  </a:extLst>
                </a:gridCol>
                <a:gridCol w="495406">
                  <a:extLst>
                    <a:ext uri="{9D8B030D-6E8A-4147-A177-3AD203B41FA5}">
                      <a16:colId xmlns:a16="http://schemas.microsoft.com/office/drawing/2014/main" val="1562230432"/>
                    </a:ext>
                  </a:extLst>
                </a:gridCol>
                <a:gridCol w="495406">
                  <a:extLst>
                    <a:ext uri="{9D8B030D-6E8A-4147-A177-3AD203B41FA5}">
                      <a16:colId xmlns:a16="http://schemas.microsoft.com/office/drawing/2014/main" val="765022949"/>
                    </a:ext>
                  </a:extLst>
                </a:gridCol>
                <a:gridCol w="495406">
                  <a:extLst>
                    <a:ext uri="{9D8B030D-6E8A-4147-A177-3AD203B41FA5}">
                      <a16:colId xmlns:a16="http://schemas.microsoft.com/office/drawing/2014/main" val="3448277525"/>
                    </a:ext>
                  </a:extLst>
                </a:gridCol>
                <a:gridCol w="495406">
                  <a:extLst>
                    <a:ext uri="{9D8B030D-6E8A-4147-A177-3AD203B41FA5}">
                      <a16:colId xmlns:a16="http://schemas.microsoft.com/office/drawing/2014/main" val="2745791650"/>
                    </a:ext>
                  </a:extLst>
                </a:gridCol>
                <a:gridCol w="495406">
                  <a:extLst>
                    <a:ext uri="{9D8B030D-6E8A-4147-A177-3AD203B41FA5}">
                      <a16:colId xmlns:a16="http://schemas.microsoft.com/office/drawing/2014/main" val="1303553978"/>
                    </a:ext>
                  </a:extLst>
                </a:gridCol>
              </a:tblGrid>
              <a:tr h="166241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" sz="600" u="none" strike="noStrike">
                          <a:effectLst/>
                        </a:rPr>
                        <a:t>IVF（GIFT,</a:t>
                      </a:r>
                      <a:r>
                        <a:rPr lang="ja-JP" altLang="en-US" sz="600" u="none" strike="noStrike">
                          <a:effectLst/>
                        </a:rPr>
                        <a:t>その他を含む）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" sz="600" u="none" strike="noStrike">
                          <a:effectLst/>
                        </a:rPr>
                        <a:t>ICSI（SPLIT</a:t>
                      </a:r>
                      <a:r>
                        <a:rPr lang="ja-JP" altLang="en-US" sz="600" u="none" strike="noStrike">
                          <a:effectLst/>
                        </a:rPr>
                        <a:t>を含む）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ja-JP" altLang="en-US" sz="600" u="none" strike="noStrike">
                          <a:effectLst/>
                        </a:rPr>
                        <a:t>凍結融解胚（卵）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311475"/>
                  </a:ext>
                </a:extLst>
              </a:tr>
              <a:tr h="2089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西暦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治療周期数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採卵周期数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全凍結周期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移植周期数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妊娠周期数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出生児数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治療周期数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採卵周期数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全凍結周期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移植周期数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妊娠周期数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出生児数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治療周期数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移植周期数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妊娠周期数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出生児数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13777535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1,985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1,195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1,195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862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79617154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1,986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752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752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556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44352740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1,987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1,503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1,503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1,070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135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60402230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1,988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1,702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1,702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1,665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257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114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45350978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1,989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4,218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3,890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2,968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580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446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184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36484673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1,990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7,405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6,892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5,361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1,178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1,031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160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86151267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1,991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11,177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10,581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8,473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2,015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1,661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369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352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33786209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1,992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17,404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16,381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12,250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2,702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2,525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963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936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524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553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530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38442708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1,993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21,287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20,345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15,565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3,730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3,334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2,608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2,447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1,271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176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149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681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597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41364215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1,994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25,157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24,033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18,690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4,069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3,734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5,510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5,339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4,114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759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698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1,303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1,112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179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144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7698629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1,995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26,648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24,694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18,905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4,246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3,810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9,820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9,054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7,722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1,732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1,579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1,682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1,426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323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298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51592421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1,996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27,338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26,385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21,492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4,818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4,436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13,438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13,044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11,269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2,799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2,588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2,900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2,676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449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386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05062464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1,997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32,247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30,733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24,768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5,730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5,060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16,573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16,376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14,275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3,495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3,249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5,208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4,958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1,086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902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09340929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1,998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34,929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33,670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27,436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6,255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5,851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18,657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18,266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15,505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3,952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3,701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8,132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7,643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1,748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1,567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23198884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1,999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36,085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34,290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27,455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6,812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5,870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22,984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22,350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18,592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4,702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4,247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9,950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9,093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2,198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1,812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14502363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2,000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31,334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29,907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24,447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6,328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5,447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26,712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25,794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21,067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5,240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4,582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11,653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10,719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2,660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2,245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22792932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2,001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32,676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31,051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25,143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6,749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5,829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30,369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29,309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23,058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5,924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4,862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13,034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11,888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3,080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2,467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53858470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2,002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34,953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33,849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26,854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7,767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6,443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34,824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33,823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25,866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6,775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5,486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15,887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14,759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4,094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3,299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02188148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2,003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38,575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36,480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28,214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8,336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6,608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38,871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36,663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27,895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7,506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5,994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24,459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19,641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6,205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4,798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70376375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2,004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41,619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39,656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29,090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8,542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6,709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44,698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43,628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29,946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7,768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5,921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30,287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24,422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7,606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5,538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95189036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2,005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42,822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40,471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29,337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8,893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6,706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47,579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45,388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30,983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8,019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5,864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35,069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28,743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9,396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6,542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32821106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2,006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44,778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42,248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29,440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8,509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6,256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52,539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49,854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32,509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7,904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5,401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42,171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35,804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11,798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7,930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25931672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2,007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53,873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52,165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7,626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28,228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7,416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5,144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61,813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60,294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11,541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34,032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7,784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5,194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45,478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43,589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13,965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9,257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95317933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2,008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59,148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57,217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10,139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29,124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6,897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4,664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71,350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69,864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15,390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34,425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7,017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4,615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60,115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57,846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18,597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12,425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7378635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2,009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63,083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60,754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11,800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28,559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6,891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5,046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76,790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75,340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19,046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35,167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7,330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5,180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73,927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71,367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23,216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16,454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81929364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2,010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67,714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64,966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13,843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27,905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6,556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4,657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90,677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88,822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24,379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37,172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7,699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5,277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83,770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81,300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27,382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19,011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29319761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2,011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71,422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68,651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16,202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27,284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6,341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4,546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102,473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100,518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30,773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38,098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7,601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5,415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95,764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92,782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31,721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22,465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36010367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2,012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82,108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79,434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20,627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29,693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6,703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4,740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125,229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122,962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41,943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40,829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7,947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5,498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119,089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116,176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39,106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27,715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04332448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2,013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89,950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87,104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25,085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30,164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6,817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4,776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134,871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134,871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49,316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41,150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8,027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5,630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141,335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138,249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45,392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32,148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36622340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2,014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92,269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89,397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27,624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30,414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6,970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5,025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144,247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141,888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55,851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41,437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8,122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5,702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157,229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153,977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51,458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36,595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36988463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2,015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93,614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91,079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30,498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28,858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6,478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4,629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155,797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153,639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63,660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41,396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8,169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5,761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174,740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171,495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56,888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40,611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6434406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2,016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94,566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92,185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34,188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26,182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5,903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4,266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161,262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159,214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70,387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38,315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7,324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5,166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191,962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188,338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62,749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44,678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65027089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2,017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91,516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89,447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36,441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22,423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5,182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3,731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157,709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155,758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74,200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33,297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6,757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4,826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198,985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195,559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67,255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48,060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49611880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2,018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92,552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90,376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38,882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20,894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4,755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3,402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158,859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157,026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79,496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29,569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5,886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4,194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203,482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200,050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69,395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49,383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31908918"/>
                  </a:ext>
                </a:extLst>
              </a:tr>
              <a:tr h="14249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2,019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88,074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86,334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40,561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 dirty="0">
                          <a:effectLst/>
                        </a:rPr>
                        <a:t>17,341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4,002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 dirty="0">
                          <a:effectLst/>
                        </a:rPr>
                        <a:t>2,977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154,824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153,014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83,129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24,490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4,789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3,433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215,203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211,758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74,911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 dirty="0">
                          <a:effectLst/>
                        </a:rPr>
                        <a:t>54,188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8894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18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0850" y="226000"/>
            <a:ext cx="8229600" cy="831850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ART</a:t>
            </a:r>
            <a:r>
              <a:rPr lang="ja-JP" altLang="en-US" dirty="0">
                <a:latin typeface="Yu Gothic" charset="-128"/>
                <a:ea typeface="Yu Gothic" charset="-128"/>
                <a:cs typeface="Yu Gothic" charset="-128"/>
              </a:rPr>
              <a:t>治療</a:t>
            </a:r>
            <a:r>
              <a:rPr lang="ja-JP" altLang="en-US">
                <a:latin typeface="Yu Gothic" charset="-128"/>
                <a:ea typeface="Yu Gothic" charset="-128"/>
                <a:cs typeface="Yu Gothic" charset="-128"/>
              </a:rPr>
              <a:t>周期数　</a:t>
            </a: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2019</a:t>
            </a:r>
            <a:endParaRPr lang="ja-JP" altLang="en-US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50BDCE8B-1687-3F42-B248-DBAD108A3E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8786148"/>
              </p:ext>
            </p:extLst>
          </p:nvPr>
        </p:nvGraphicFramePr>
        <p:xfrm>
          <a:off x="307975" y="1151033"/>
          <a:ext cx="8528050" cy="5706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12561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0647" y="206545"/>
            <a:ext cx="8229600" cy="831850"/>
          </a:xfrm>
        </p:spPr>
        <p:txBody>
          <a:bodyPr/>
          <a:lstStyle/>
          <a:p>
            <a:pPr>
              <a:defRPr/>
            </a:pP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ART</a:t>
            </a:r>
            <a:r>
              <a:rPr lang="ja-JP" altLang="en-US" sz="3600" dirty="0">
                <a:latin typeface="Yu Gothic" charset="-128"/>
                <a:ea typeface="Yu Gothic" charset="-128"/>
                <a:cs typeface="Yu Gothic" charset="-128"/>
              </a:rPr>
              <a:t>妊娠率・生産率・</a:t>
            </a:r>
            <a:r>
              <a:rPr lang="ja-JP" altLang="en-US" sz="3600">
                <a:latin typeface="Yu Gothic" charset="-128"/>
                <a:ea typeface="Yu Gothic" charset="-128"/>
                <a:cs typeface="Yu Gothic" charset="-128"/>
              </a:rPr>
              <a:t>流産率　</a:t>
            </a: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2019</a:t>
            </a:r>
            <a:endParaRPr lang="ja-JP" altLang="en-US" sz="36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9" name="コンテンツ プレースホルダー 8">
            <a:extLst>
              <a:ext uri="{FF2B5EF4-FFF2-40B4-BE49-F238E27FC236}">
                <a16:creationId xmlns:a16="http://schemas.microsoft.com/office/drawing/2014/main" id="{86B7C738-28A1-8245-8CBD-6F640997ECB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015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6" y="187089"/>
            <a:ext cx="8229600" cy="629488"/>
          </a:xfrm>
        </p:spPr>
        <p:txBody>
          <a:bodyPr/>
          <a:lstStyle/>
          <a:p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>2019</a:t>
            </a:r>
            <a:endParaRPr kumimoji="1" lang="ja-JP" altLang="en-US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DF629027-FDC1-604C-8516-BB37AF17EF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92419"/>
              </p:ext>
            </p:extLst>
          </p:nvPr>
        </p:nvGraphicFramePr>
        <p:xfrm>
          <a:off x="535232" y="1192212"/>
          <a:ext cx="8060835" cy="50577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7389">
                  <a:extLst>
                    <a:ext uri="{9D8B030D-6E8A-4147-A177-3AD203B41FA5}">
                      <a16:colId xmlns:a16="http://schemas.microsoft.com/office/drawing/2014/main" val="880873178"/>
                    </a:ext>
                  </a:extLst>
                </a:gridCol>
                <a:gridCol w="537389">
                  <a:extLst>
                    <a:ext uri="{9D8B030D-6E8A-4147-A177-3AD203B41FA5}">
                      <a16:colId xmlns:a16="http://schemas.microsoft.com/office/drawing/2014/main" val="2110997837"/>
                    </a:ext>
                  </a:extLst>
                </a:gridCol>
                <a:gridCol w="537389">
                  <a:extLst>
                    <a:ext uri="{9D8B030D-6E8A-4147-A177-3AD203B41FA5}">
                      <a16:colId xmlns:a16="http://schemas.microsoft.com/office/drawing/2014/main" val="1864160191"/>
                    </a:ext>
                  </a:extLst>
                </a:gridCol>
                <a:gridCol w="537389">
                  <a:extLst>
                    <a:ext uri="{9D8B030D-6E8A-4147-A177-3AD203B41FA5}">
                      <a16:colId xmlns:a16="http://schemas.microsoft.com/office/drawing/2014/main" val="29688066"/>
                    </a:ext>
                  </a:extLst>
                </a:gridCol>
                <a:gridCol w="537389">
                  <a:extLst>
                    <a:ext uri="{9D8B030D-6E8A-4147-A177-3AD203B41FA5}">
                      <a16:colId xmlns:a16="http://schemas.microsoft.com/office/drawing/2014/main" val="267210160"/>
                    </a:ext>
                  </a:extLst>
                </a:gridCol>
                <a:gridCol w="537389">
                  <a:extLst>
                    <a:ext uri="{9D8B030D-6E8A-4147-A177-3AD203B41FA5}">
                      <a16:colId xmlns:a16="http://schemas.microsoft.com/office/drawing/2014/main" val="1373419934"/>
                    </a:ext>
                  </a:extLst>
                </a:gridCol>
                <a:gridCol w="537389">
                  <a:extLst>
                    <a:ext uri="{9D8B030D-6E8A-4147-A177-3AD203B41FA5}">
                      <a16:colId xmlns:a16="http://schemas.microsoft.com/office/drawing/2014/main" val="1015415429"/>
                    </a:ext>
                  </a:extLst>
                </a:gridCol>
                <a:gridCol w="537389">
                  <a:extLst>
                    <a:ext uri="{9D8B030D-6E8A-4147-A177-3AD203B41FA5}">
                      <a16:colId xmlns:a16="http://schemas.microsoft.com/office/drawing/2014/main" val="1485741304"/>
                    </a:ext>
                  </a:extLst>
                </a:gridCol>
                <a:gridCol w="537389">
                  <a:extLst>
                    <a:ext uri="{9D8B030D-6E8A-4147-A177-3AD203B41FA5}">
                      <a16:colId xmlns:a16="http://schemas.microsoft.com/office/drawing/2014/main" val="2920619985"/>
                    </a:ext>
                  </a:extLst>
                </a:gridCol>
                <a:gridCol w="537389">
                  <a:extLst>
                    <a:ext uri="{9D8B030D-6E8A-4147-A177-3AD203B41FA5}">
                      <a16:colId xmlns:a16="http://schemas.microsoft.com/office/drawing/2014/main" val="2266300447"/>
                    </a:ext>
                  </a:extLst>
                </a:gridCol>
                <a:gridCol w="537389">
                  <a:extLst>
                    <a:ext uri="{9D8B030D-6E8A-4147-A177-3AD203B41FA5}">
                      <a16:colId xmlns:a16="http://schemas.microsoft.com/office/drawing/2014/main" val="1451251886"/>
                    </a:ext>
                  </a:extLst>
                </a:gridCol>
                <a:gridCol w="537389">
                  <a:extLst>
                    <a:ext uri="{9D8B030D-6E8A-4147-A177-3AD203B41FA5}">
                      <a16:colId xmlns:a16="http://schemas.microsoft.com/office/drawing/2014/main" val="4063364876"/>
                    </a:ext>
                  </a:extLst>
                </a:gridCol>
                <a:gridCol w="537389">
                  <a:extLst>
                    <a:ext uri="{9D8B030D-6E8A-4147-A177-3AD203B41FA5}">
                      <a16:colId xmlns:a16="http://schemas.microsoft.com/office/drawing/2014/main" val="2416711454"/>
                    </a:ext>
                  </a:extLst>
                </a:gridCol>
                <a:gridCol w="537389">
                  <a:extLst>
                    <a:ext uri="{9D8B030D-6E8A-4147-A177-3AD203B41FA5}">
                      <a16:colId xmlns:a16="http://schemas.microsoft.com/office/drawing/2014/main" val="2102174086"/>
                    </a:ext>
                  </a:extLst>
                </a:gridCol>
                <a:gridCol w="537389">
                  <a:extLst>
                    <a:ext uri="{9D8B030D-6E8A-4147-A177-3AD203B41FA5}">
                      <a16:colId xmlns:a16="http://schemas.microsoft.com/office/drawing/2014/main" val="3339626800"/>
                    </a:ext>
                  </a:extLst>
                </a:gridCol>
              </a:tblGrid>
              <a:tr h="150153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</a:rPr>
                        <a:t>全凍結周期をのぞく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33267566"/>
                  </a:ext>
                </a:extLst>
              </a:tr>
              <a:tr h="35562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年齢別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>
                          <a:effectLst/>
                        </a:rPr>
                        <a:t>総治療周期数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>
                          <a:effectLst/>
                        </a:rPr>
                        <a:t>総治療周期数（全凍結周期をのぞく）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>
                          <a:effectLst/>
                        </a:rPr>
                        <a:t>移植周期数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>
                          <a:effectLst/>
                        </a:rPr>
                        <a:t>妊娠周期数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>
                          <a:effectLst/>
                        </a:rPr>
                        <a:t>多胎数</a:t>
                      </a:r>
                      <a:br>
                        <a:rPr lang="ja-JP" altLang="en-US" sz="600" u="none" strike="noStrike">
                          <a:effectLst/>
                        </a:rPr>
                      </a:br>
                      <a:r>
                        <a:rPr lang="ja-JP" altLang="en-US" sz="600" u="none" strike="noStrike">
                          <a:effectLst/>
                        </a:rPr>
                        <a:t>（胎嚢確認時）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>
                          <a:effectLst/>
                        </a:rPr>
                        <a:t>流産数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>
                          <a:effectLst/>
                        </a:rPr>
                        <a:t>生産周期数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妊娠率</a:t>
                      </a:r>
                      <a:r>
                        <a:rPr lang="en-US" altLang="ja-JP" sz="600" u="none" strike="noStrike">
                          <a:effectLst/>
                        </a:rPr>
                        <a:t>/</a:t>
                      </a:r>
                      <a:r>
                        <a:rPr lang="ja-JP" altLang="en-US" sz="600" u="none" strike="noStrike">
                          <a:effectLst/>
                        </a:rPr>
                        <a:t>総</a:t>
                      </a:r>
                      <a:r>
                        <a:rPr lang="en" sz="600" u="none" strike="noStrike">
                          <a:effectLst/>
                        </a:rPr>
                        <a:t>ET</a:t>
                      </a:r>
                      <a:endParaRPr lang="en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妊娠率</a:t>
                      </a:r>
                      <a:r>
                        <a:rPr lang="en-US" altLang="ja-JP" sz="600" u="none" strike="noStrike">
                          <a:effectLst/>
                        </a:rPr>
                        <a:t>/</a:t>
                      </a:r>
                      <a:r>
                        <a:rPr lang="ja-JP" altLang="en-US" sz="600" u="none" strike="noStrike">
                          <a:effectLst/>
                        </a:rPr>
                        <a:t>総治療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生産率</a:t>
                      </a:r>
                      <a:r>
                        <a:rPr lang="en-US" altLang="ja-JP" sz="600" u="none" strike="noStrike">
                          <a:effectLst/>
                        </a:rPr>
                        <a:t>/</a:t>
                      </a:r>
                      <a:r>
                        <a:rPr lang="ja-JP" altLang="en-US" sz="600" u="none" strike="noStrike">
                          <a:effectLst/>
                        </a:rPr>
                        <a:t>総治療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妊娠率</a:t>
                      </a:r>
                      <a:r>
                        <a:rPr lang="en-US" altLang="ja-JP" sz="600" u="none" strike="noStrike">
                          <a:effectLst/>
                        </a:rPr>
                        <a:t>/</a:t>
                      </a:r>
                      <a:r>
                        <a:rPr lang="ja-JP" altLang="en-US" sz="600" u="none" strike="noStrike">
                          <a:effectLst/>
                        </a:rPr>
                        <a:t>総治療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生産率</a:t>
                      </a:r>
                      <a:r>
                        <a:rPr lang="en-US" altLang="ja-JP" sz="600" u="none" strike="noStrike">
                          <a:effectLst/>
                        </a:rPr>
                        <a:t>/</a:t>
                      </a:r>
                      <a:r>
                        <a:rPr lang="ja-JP" altLang="en-US" sz="600" u="none" strike="noStrike">
                          <a:effectLst/>
                        </a:rPr>
                        <a:t>総治療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流産率</a:t>
                      </a:r>
                      <a:r>
                        <a:rPr lang="en-US" altLang="ja-JP" sz="600" u="none" strike="noStrike">
                          <a:effectLst/>
                        </a:rPr>
                        <a:t>/</a:t>
                      </a:r>
                      <a:r>
                        <a:rPr lang="ja-JP" altLang="en-US" sz="600" u="none" strike="noStrike">
                          <a:effectLst/>
                        </a:rPr>
                        <a:t>総妊娠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多胎率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38920627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600" u="none" strike="noStrike">
                          <a:effectLst/>
                        </a:rPr>
                        <a:t>20</a:t>
                      </a:r>
                      <a:r>
                        <a:rPr lang="ja-JP" altLang="en-US" sz="600" u="none" strike="noStrike">
                          <a:effectLst/>
                        </a:rPr>
                        <a:t>歳以下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66.7%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33.3%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33.3%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0.0%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0.00%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3430472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700" u="none" strike="noStrike">
                          <a:effectLst/>
                        </a:rPr>
                        <a:t>18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56.3%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23.7%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50.0%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33.3%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33.3%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0.00%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0089863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42.9%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18.1%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13.3%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31.9%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23.4%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13.3%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9.52%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25643423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210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130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117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45.3%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25.2%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20.0%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40.8%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32.3%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13.2%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5.71%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131732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473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315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111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87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41.1%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23.5%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18.4%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35.2%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17.1%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1.03%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0031179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974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618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538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247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196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45.9%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25.4%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20.1%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40.0%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31.7%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0.00%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33660313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1,788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1,197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1,041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478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388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45.9%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26.7%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21.7%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39.9%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32.4%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3.98%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83566320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3,288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2,163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1,902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875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124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708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46.0%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26.6%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21.5%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40.5%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32.7%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14.2%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1.66%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32227271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5,844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3,920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3,488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1,614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247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1,289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46.3%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22.1%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41.2%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32.9%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2.19%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43608389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8,751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5,958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5,278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2,411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58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410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1,904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45.7%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21.8%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40.5%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32.0%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17.0%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3.42%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05597569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11,974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8,254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7,298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3,293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84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515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2,616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45.1%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21.8%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39.9%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31.7%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3.04%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96840864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14,616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10,278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9,076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4,028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108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664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3,208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44.4%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21.9%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39.2%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31.2%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16.5%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2.64%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23942422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17,830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12,687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11,187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5,000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143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891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3,919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44.7%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28.0%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22.0%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39.4%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30.9%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17.8%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2.58%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82943170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20,944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14,976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13,027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5,598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129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1,017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4,341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43.0%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26.7%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20.7%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37.4%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29.0%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18.2%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2.55%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02496029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25,210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18,063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15,566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6,522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188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1,259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4,975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41.9%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25.9%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19.7%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36.1%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19.3%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2.89%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26911658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28,249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20,336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17,489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7,105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226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1,464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5,356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40.6%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25.2%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19.0%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34.9%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26.3%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20.6%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3.22%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88891991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29,414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21,352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18,078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7,249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221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1,571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5,377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40.1%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24.6%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18.3%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33.9%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25.2%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21.7%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3.83%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00612599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30,787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22,385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18,727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7,201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229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1,739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5,139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38.5%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23.4%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16.7%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32.2%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23.0%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24.1%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2.99%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96156618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33,672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24,433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19,907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7,006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232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1,825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4,880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35.2%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20.8%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14.5%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28.7%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20.0%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26.0%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3.25%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6489015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37,516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27,274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21,394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6,879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217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2,025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4,605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32.2%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18.3%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12.3%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25.2%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16.9%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29.4%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3.00%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40088782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38,221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27,907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21,075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5,967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173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1,966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3,740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28.3%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21.4%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13.4%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32.9%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2.78%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3975632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37,040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27,049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19,299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4,719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133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1,821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2,694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24.5%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12.7%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17.4%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10.0%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38.6%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2.75%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97170363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35,349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26,129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17,243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3,501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80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1,541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1,823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20.3%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13.4%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44.0%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2.81%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5757754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26,845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20,158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12,284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2,050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992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979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16.7%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10.2%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48.4%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3.00%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43207851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20,291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15,680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8,697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1,043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554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453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12.0%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53.1%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3.10%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26420914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13,066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10,256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5,125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435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261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157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60.0%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1.23%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28793453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7,651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6,200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2,816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175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119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51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0.7%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0.8%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68.0%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1.36%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82411901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3,938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3,216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1,327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0.5%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0.6%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65.2%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1.89%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06782081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2,217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1,860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723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0.4%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0.4%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64.0%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6.25%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84899153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991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838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313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3.5%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0.4%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0.5%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63.6%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0.00%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40849007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600" u="none" strike="noStrike">
                          <a:effectLst/>
                        </a:rPr>
                        <a:t>50</a:t>
                      </a:r>
                      <a:r>
                        <a:rPr lang="ja-JP" altLang="en-US" sz="600" u="none" strike="noStrike">
                          <a:effectLst/>
                        </a:rPr>
                        <a:t>歳以上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788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702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251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0.9%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1.0%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41.7%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0.00%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96359002"/>
                  </a:ext>
                </a:extLst>
              </a:tr>
              <a:tr h="14225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合計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 dirty="0">
                          <a:effectLst/>
                        </a:rPr>
                        <a:t>458,101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 dirty="0">
                          <a:effectLst/>
                        </a:rPr>
                        <a:t>334,411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>
                          <a:effectLst/>
                        </a:rPr>
                        <a:t>253,593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 dirty="0">
                          <a:effectLst/>
                        </a:rPr>
                        <a:t>83,702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2,396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 dirty="0">
                          <a:effectLst/>
                        </a:rPr>
                        <a:t>21,220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 dirty="0">
                          <a:effectLst/>
                        </a:rPr>
                        <a:t>58,986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 dirty="0">
                          <a:effectLst/>
                        </a:rPr>
                        <a:t>33.0%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 dirty="0">
                          <a:effectLst/>
                        </a:rPr>
                        <a:t>18.3%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 dirty="0">
                          <a:effectLst/>
                        </a:rPr>
                        <a:t>12.9%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 dirty="0">
                          <a:effectLst/>
                        </a:rPr>
                        <a:t>25.0%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 dirty="0">
                          <a:effectLst/>
                        </a:rPr>
                        <a:t>17.6%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 dirty="0">
                          <a:effectLst/>
                        </a:rPr>
                        <a:t>25.4%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600" u="none" strike="noStrike" dirty="0">
                          <a:effectLst/>
                        </a:rPr>
                        <a:t>2.96%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86671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241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0850" y="264910"/>
            <a:ext cx="8229600" cy="831850"/>
          </a:xfrm>
        </p:spPr>
        <p:txBody>
          <a:bodyPr/>
          <a:lstStyle/>
          <a:p>
            <a:r>
              <a:rPr kumimoji="1" lang="ja-JP" altLang="en-US" sz="3600" dirty="0">
                <a:latin typeface="Yu Gothic" charset="-128"/>
                <a:ea typeface="Yu Gothic" charset="-128"/>
                <a:cs typeface="Yu Gothic" charset="-128"/>
              </a:rPr>
              <a:t>年別　妊娠率</a:t>
            </a:r>
            <a:r>
              <a:rPr kumimoji="1" lang="ja-JP" altLang="en-US" sz="3600">
                <a:latin typeface="Yu Gothic" charset="-128"/>
                <a:ea typeface="Yu Gothic" charset="-128"/>
                <a:cs typeface="Yu Gothic" charset="-128"/>
              </a:rPr>
              <a:t>・生産率・多胎率</a:t>
            </a:r>
            <a:endParaRPr kumimoji="1" lang="ja-JP" altLang="en-US" sz="36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352743" y="6151047"/>
            <a:ext cx="456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>* 2007</a:t>
            </a: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年以降は全胚凍結周期を除いて表示</a:t>
            </a:r>
          </a:p>
        </p:txBody>
      </p:sp>
      <p:graphicFrame>
        <p:nvGraphicFramePr>
          <p:cNvPr id="8" name="コンテンツ プレースホルダー 7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658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664CDD-DC61-1F42-A36F-AAE23C7C2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" y="206544"/>
            <a:ext cx="8229600" cy="831850"/>
          </a:xfrm>
        </p:spPr>
        <p:txBody>
          <a:bodyPr/>
          <a:lstStyle/>
          <a:p>
            <a:r>
              <a:rPr lang="ja-JP" altLang="en-US" sz="3600">
                <a:latin typeface="Yu Gothic" charset="-128"/>
                <a:ea typeface="Yu Gothic" charset="-128"/>
                <a:cs typeface="Yu Gothic" charset="-128"/>
              </a:rPr>
              <a:t>年別　妊娠率・生産率・多胎率</a:t>
            </a:r>
            <a:endParaRPr kumimoji="1" lang="ja-JP" altLang="en-US" sz="3600"/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FDA0D5C4-C428-A34D-BCC2-410C110912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5419586"/>
              </p:ext>
            </p:extLst>
          </p:nvPr>
        </p:nvGraphicFramePr>
        <p:xfrm>
          <a:off x="2515824" y="1148316"/>
          <a:ext cx="4099652" cy="5267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204">
                  <a:extLst>
                    <a:ext uri="{9D8B030D-6E8A-4147-A177-3AD203B41FA5}">
                      <a16:colId xmlns:a16="http://schemas.microsoft.com/office/drawing/2014/main" val="3812119920"/>
                    </a:ext>
                  </a:extLst>
                </a:gridCol>
                <a:gridCol w="1014561">
                  <a:extLst>
                    <a:ext uri="{9D8B030D-6E8A-4147-A177-3AD203B41FA5}">
                      <a16:colId xmlns:a16="http://schemas.microsoft.com/office/drawing/2014/main" val="2521149242"/>
                    </a:ext>
                  </a:extLst>
                </a:gridCol>
                <a:gridCol w="1003057">
                  <a:extLst>
                    <a:ext uri="{9D8B030D-6E8A-4147-A177-3AD203B41FA5}">
                      <a16:colId xmlns:a16="http://schemas.microsoft.com/office/drawing/2014/main" val="516684797"/>
                    </a:ext>
                  </a:extLst>
                </a:gridCol>
                <a:gridCol w="843466">
                  <a:extLst>
                    <a:ext uri="{9D8B030D-6E8A-4147-A177-3AD203B41FA5}">
                      <a16:colId xmlns:a16="http://schemas.microsoft.com/office/drawing/2014/main" val="1024347888"/>
                    </a:ext>
                  </a:extLst>
                </a:gridCol>
                <a:gridCol w="831364">
                  <a:extLst>
                    <a:ext uri="{9D8B030D-6E8A-4147-A177-3AD203B41FA5}">
                      <a16:colId xmlns:a16="http://schemas.microsoft.com/office/drawing/2014/main" val="1757455237"/>
                    </a:ext>
                  </a:extLst>
                </a:gridCol>
              </a:tblGrid>
              <a:tr h="209725">
                <a:tc>
                  <a:txBody>
                    <a:bodyPr/>
                    <a:lstStyle/>
                    <a:p>
                      <a:pPr algn="ctr" fontAlgn="b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妊娠率（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/</a:t>
                      </a:r>
                      <a:r>
                        <a:rPr lang="en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ET、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新鮮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妊娠率（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/</a:t>
                      </a:r>
                      <a:r>
                        <a:rPr lang="en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ET、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凍結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生産率（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/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採卵）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多胎率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10661458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</a:rPr>
                        <a:t>1990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</a:rPr>
                        <a:t>22.0%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</a:rPr>
                        <a:t>11.1%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</a:rPr>
                        <a:t>11.2%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</a:rPr>
                        <a:t>18.3%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69075901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</a:rPr>
                        <a:t>1991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23.8%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</a:rPr>
                        <a:t>16.2%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</a:rPr>
                        <a:t>12.4%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13.9%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02438223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1992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21.5%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14.9%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11.6%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19.3%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16177795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1993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23.2%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14.4%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12.6%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18.2%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20983891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1994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21.2%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16.1%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11.8%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19.1%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29603289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1995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22.5%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22.7%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12.9%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19.8%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36400658"/>
                  </a:ext>
                </a:extLst>
              </a:tr>
              <a:tr h="17504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1996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23.3%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16.8%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13.7%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18.9%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62506150"/>
                  </a:ext>
                </a:extLst>
              </a:tr>
              <a:tr h="17504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1997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23.6%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21.9%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13.9%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16.9%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13455557"/>
                  </a:ext>
                </a:extLst>
              </a:tr>
              <a:tr h="17504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1998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23.8%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22.9%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14.9%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18.2%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94764671"/>
                  </a:ext>
                </a:extLst>
              </a:tr>
              <a:tr h="17504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1999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25.0%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24.2%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14.2%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16.0%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311053"/>
                  </a:ext>
                </a:extLst>
              </a:tr>
              <a:tr h="17504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2000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25.4%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24.8%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14.6%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16.5%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58755468"/>
                  </a:ext>
                </a:extLst>
              </a:tr>
              <a:tr h="17504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2001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26.3%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25.9%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14.7%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17.2%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15611783"/>
                  </a:ext>
                </a:extLst>
              </a:tr>
              <a:tr h="17504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2002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27.6%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27.7%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14.6%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15.9%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48014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2003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28.2%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31.6%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14.4%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16.0%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1396103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2004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27.6%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31.2%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12.7%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15.1%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90894400"/>
                  </a:ext>
                </a:extLst>
              </a:tr>
              <a:tr h="17504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2005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28.0%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32.7%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12.3%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14.4%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5059879"/>
                  </a:ext>
                </a:extLst>
              </a:tr>
              <a:tr h="17504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2006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26.5%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33.0%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11.0%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12.1%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57728034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2007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24.4%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32.1%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9.9%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11.0%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50083988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2008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21.9%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32.2%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8.5%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6.6%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6306075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2009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22.3%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32.6%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9.3%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5.1%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89533766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2010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21.9%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33.7%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8.2%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4.7%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7363579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2011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21.3%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34.2%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7.8%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4.1%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04837901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2012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33.7%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7.1%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8247637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2013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32.8%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6.8%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3.4%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246849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2014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21.0%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33.4%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7.0%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9336562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2015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20.8%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33.2%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6.7%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73586731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2016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20.5%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33.3%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6.2%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65956999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2017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21.4%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34.4%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6.2%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52958862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2018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21.1%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34.7%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5.7%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2.9%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96819589"/>
                  </a:ext>
                </a:extLst>
              </a:tr>
              <a:tr h="16582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2019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21.0%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35.4%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>
                          <a:effectLst/>
                        </a:rPr>
                        <a:t>5.4%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800" u="none" strike="noStrike" dirty="0">
                          <a:effectLst/>
                        </a:rPr>
                        <a:t>2.9%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82140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30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4854</TotalTime>
  <Words>1764</Words>
  <Application>Microsoft Macintosh PowerPoint</Application>
  <PresentationFormat>画面に合わせる (4:3)</PresentationFormat>
  <Paragraphs>1290</Paragraphs>
  <Slides>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ＭＳ Ｐゴシック</vt:lpstr>
      <vt:lpstr>Yu Gothic</vt:lpstr>
      <vt:lpstr>Arial</vt:lpstr>
      <vt:lpstr>Calibri</vt:lpstr>
      <vt:lpstr>Times New Roman</vt:lpstr>
      <vt:lpstr>Office テーマ</vt:lpstr>
      <vt:lpstr>年別　治療周期数</vt:lpstr>
      <vt:lpstr>年別　出生児数</vt:lpstr>
      <vt:lpstr>年別　周期数</vt:lpstr>
      <vt:lpstr>ART治療周期数　2019</vt:lpstr>
      <vt:lpstr>ART妊娠率・生産率・流産率　2019</vt:lpstr>
      <vt:lpstr>2019</vt:lpstr>
      <vt:lpstr>年別　妊娠率・生産率・多胎率</vt:lpstr>
      <vt:lpstr>年別　妊娠率・生産率・多胎率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治療総数　2007</dc:title>
  <dc:creator>桑原 章</dc:creator>
  <cp:lastModifiedBy>kuwahara akira</cp:lastModifiedBy>
  <cp:revision>138</cp:revision>
  <cp:lastPrinted>2020-09-30T10:51:32Z</cp:lastPrinted>
  <dcterms:created xsi:type="dcterms:W3CDTF">2009-10-01T02:10:17Z</dcterms:created>
  <dcterms:modified xsi:type="dcterms:W3CDTF">2022-01-14T00:05:36Z</dcterms:modified>
</cp:coreProperties>
</file>