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8" r:id="rId2"/>
    <p:sldId id="326" r:id="rId3"/>
    <p:sldId id="353" r:id="rId4"/>
    <p:sldId id="339" r:id="rId5"/>
    <p:sldId id="383" r:id="rId6"/>
    <p:sldId id="384" r:id="rId7"/>
    <p:sldId id="387" r:id="rId8"/>
    <p:sldId id="358" r:id="rId9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8"/>
    <p:restoredTop sz="93606"/>
  </p:normalViewPr>
  <p:slideViewPr>
    <p:cSldViewPr snapToGrid="0" snapToObjects="1">
      <p:cViewPr>
        <p:scale>
          <a:sx n="212" d="100"/>
          <a:sy n="212" d="100"/>
        </p:scale>
        <p:origin x="108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Library/Mobile%20Documents/com~apple~CloudDocs/2018%20ART/&#12463;&#12441;&#12521;&#12501;&#12398;&#20803;&#12288;2018&#65288;2007-2018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Library/Mobile%20Documents/com~apple~CloudDocs/2018%20ART/&#12463;&#12441;&#12521;&#12501;&#12398;&#20803;&#12288;2018&#65288;2007-2018&#652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/Users/kuwahara/Library/Mobile%20Documents/com~apple~CloudDocs/2018%20ART/&#12463;&#12441;&#12521;&#12501;&#12398;&#20803;&#12288;2018&#65288;2007-2018&#65289;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Library/Mobile%20Documents/com~apple~CloudDocs/2018%20ART/&#12463;&#12441;&#12521;&#12501;&#12398;&#20803;&#12288;2018&#65288;2007-2018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Library/Mobile%20Documents/com~apple~CloudDocs/2018%20ART/&#12463;&#12441;&#12521;&#12501;&#12398;&#20803;&#12288;2018&#65288;2007-2018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周期数・数字'!$AC$39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周期数・数字'!$AC$47:$AC$73</c:f>
              <c:numCache>
                <c:formatCode>#,##0_);[Red]\(#,##0\)</c:formatCode>
                <c:ptCount val="27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  <c:pt idx="22">
                  <c:v>92269</c:v>
                </c:pt>
                <c:pt idx="23">
                  <c:v>93614</c:v>
                </c:pt>
                <c:pt idx="24">
                  <c:v>94566</c:v>
                </c:pt>
                <c:pt idx="25">
                  <c:v>91516</c:v>
                </c:pt>
                <c:pt idx="26">
                  <c:v>92552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1-E742-A746-76CC99F06EC5}"/>
            </c:ext>
          </c:extLst>
        </c:ser>
        <c:ser>
          <c:idx val="1"/>
          <c:order val="1"/>
          <c:tx>
            <c:strRef>
              <c:f>'年別　周期数・数字'!$AD$39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周期数・数字'!$AD$47:$AD$73</c:f>
              <c:numCache>
                <c:formatCode>#,##0_);[Red]\(#,##0\)</c:formatCode>
                <c:ptCount val="27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  <c:pt idx="22">
                  <c:v>144247</c:v>
                </c:pt>
                <c:pt idx="23">
                  <c:v>155797</c:v>
                </c:pt>
                <c:pt idx="24">
                  <c:v>161262</c:v>
                </c:pt>
                <c:pt idx="25">
                  <c:v>157709</c:v>
                </c:pt>
                <c:pt idx="26">
                  <c:v>158859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1-E742-A746-76CC99F06EC5}"/>
            </c:ext>
          </c:extLst>
        </c:ser>
        <c:ser>
          <c:idx val="2"/>
          <c:order val="2"/>
          <c:tx>
            <c:strRef>
              <c:f>'年別　周期数・数字'!$AE$39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周期数・数字'!$AE$47:$AE$73</c:f>
              <c:numCache>
                <c:formatCode>#,##0_);[Red]\(#,##0\)</c:formatCode>
                <c:ptCount val="27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  <c:pt idx="22">
                  <c:v>157229</c:v>
                </c:pt>
                <c:pt idx="23">
                  <c:v>174740</c:v>
                </c:pt>
                <c:pt idx="24">
                  <c:v>191962</c:v>
                </c:pt>
                <c:pt idx="25">
                  <c:v>198985</c:v>
                </c:pt>
                <c:pt idx="26">
                  <c:v>203482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E1-E742-A746-76CC99F06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767488"/>
        <c:axId val="908770032"/>
      </c:barChart>
      <c:catAx>
        <c:axId val="908767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8770032"/>
        <c:crosses val="autoZero"/>
        <c:auto val="1"/>
        <c:lblAlgn val="ctr"/>
        <c:lblOffset val="100"/>
        <c:noMultiLvlLbl val="0"/>
      </c:catAx>
      <c:valAx>
        <c:axId val="9087700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76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"/>
          <c:y val="5.9351699074750901E-2"/>
          <c:w val="0.55800123728898698"/>
          <c:h val="8.2207668342575299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周期数・数字'!$AJ$39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周期数・数字'!$AJ$47:$AJ$73</c:f>
              <c:numCache>
                <c:formatCode>#,##0_);[Red]\(#,##0\)</c:formatCode>
                <c:ptCount val="27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  <c:pt idx="22">
                  <c:v>5025</c:v>
                </c:pt>
                <c:pt idx="23">
                  <c:v>4629</c:v>
                </c:pt>
                <c:pt idx="24">
                  <c:v>4266</c:v>
                </c:pt>
                <c:pt idx="25">
                  <c:v>3731</c:v>
                </c:pt>
                <c:pt idx="26">
                  <c:v>3402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F-5643-BE5F-C0A59CE1B7A3}"/>
            </c:ext>
          </c:extLst>
        </c:ser>
        <c:ser>
          <c:idx val="1"/>
          <c:order val="1"/>
          <c:tx>
            <c:strRef>
              <c:f>'年別　周期数・数字'!$AK$39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周期数・数字'!$AK$47:$AK$73</c:f>
              <c:numCache>
                <c:formatCode>#,##0_);[Red]\(#,##0\)</c:formatCode>
                <c:ptCount val="27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  <c:pt idx="22">
                  <c:v>5702</c:v>
                </c:pt>
                <c:pt idx="23">
                  <c:v>5761</c:v>
                </c:pt>
                <c:pt idx="24">
                  <c:v>5166</c:v>
                </c:pt>
                <c:pt idx="25">
                  <c:v>4826</c:v>
                </c:pt>
                <c:pt idx="26">
                  <c:v>4194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F-5643-BE5F-C0A59CE1B7A3}"/>
            </c:ext>
          </c:extLst>
        </c:ser>
        <c:ser>
          <c:idx val="2"/>
          <c:order val="2"/>
          <c:tx>
            <c:strRef>
              <c:f>'年別　周期数・数字'!$AL$39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周期数・数字'!$AB$47:$AB$73</c:f>
              <c:numCache>
                <c:formatCode>General</c:formatCod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numCache>
            </c:numRef>
          </c:cat>
          <c:val>
            <c:numRef>
              <c:f>'年別　周期数・数字'!$AL$47:$AL$73</c:f>
              <c:numCache>
                <c:formatCode>#,##0_);[Red]\(#,##0\)</c:formatCode>
                <c:ptCount val="27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  <c:pt idx="22">
                  <c:v>36595</c:v>
                </c:pt>
                <c:pt idx="23">
                  <c:v>40611</c:v>
                </c:pt>
                <c:pt idx="24">
                  <c:v>44678</c:v>
                </c:pt>
                <c:pt idx="25">
                  <c:v>48060</c:v>
                </c:pt>
                <c:pt idx="26">
                  <c:v>49383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CF-5643-BE5F-C0A59CE1B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515040"/>
        <c:axId val="908518432"/>
      </c:barChart>
      <c:catAx>
        <c:axId val="908515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8518432"/>
        <c:crosses val="autoZero"/>
        <c:auto val="1"/>
        <c:lblAlgn val="ctr"/>
        <c:lblOffset val="100"/>
        <c:noMultiLvlLbl val="0"/>
      </c:catAx>
      <c:valAx>
        <c:axId val="9085184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51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41200437933054E-2"/>
          <c:y val="3.7356321839080497E-2"/>
          <c:w val="0.91173668999956059"/>
          <c:h val="0.83716965336229499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年齢別'!$BE$3</c:f>
              <c:strCache>
                <c:ptCount val="1"/>
                <c:pt idx="0">
                  <c:v>総治療周期数 454,893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年齢別'!$BE$4:$BE$34</c:f>
              <c:numCache>
                <c:formatCode>#,##0_);[Red]\(#,##0\)</c:formatCode>
                <c:ptCount val="31"/>
                <c:pt idx="0">
                  <c:v>49</c:v>
                </c:pt>
                <c:pt idx="1">
                  <c:v>29</c:v>
                </c:pt>
                <c:pt idx="2">
                  <c:v>103</c:v>
                </c:pt>
                <c:pt idx="3">
                  <c:v>155</c:v>
                </c:pt>
                <c:pt idx="4">
                  <c:v>384</c:v>
                </c:pt>
                <c:pt idx="5">
                  <c:v>926</c:v>
                </c:pt>
                <c:pt idx="6">
                  <c:v>1757</c:v>
                </c:pt>
                <c:pt idx="7">
                  <c:v>3037</c:v>
                </c:pt>
                <c:pt idx="8">
                  <c:v>5199</c:v>
                </c:pt>
                <c:pt idx="9">
                  <c:v>8098</c:v>
                </c:pt>
                <c:pt idx="10">
                  <c:v>11128</c:v>
                </c:pt>
                <c:pt idx="11">
                  <c:v>14116</c:v>
                </c:pt>
                <c:pt idx="12">
                  <c:v>17101</c:v>
                </c:pt>
                <c:pt idx="13">
                  <c:v>20594</c:v>
                </c:pt>
                <c:pt idx="14">
                  <c:v>24600</c:v>
                </c:pt>
                <c:pt idx="15">
                  <c:v>26892</c:v>
                </c:pt>
                <c:pt idx="16">
                  <c:v>28339</c:v>
                </c:pt>
                <c:pt idx="17">
                  <c:v>30377</c:v>
                </c:pt>
                <c:pt idx="18">
                  <c:v>33679</c:v>
                </c:pt>
                <c:pt idx="19">
                  <c:v>38256</c:v>
                </c:pt>
                <c:pt idx="20">
                  <c:v>39410</c:v>
                </c:pt>
                <c:pt idx="21">
                  <c:v>37736</c:v>
                </c:pt>
                <c:pt idx="22">
                  <c:v>35860</c:v>
                </c:pt>
                <c:pt idx="23">
                  <c:v>28715</c:v>
                </c:pt>
                <c:pt idx="24">
                  <c:v>20212</c:v>
                </c:pt>
                <c:pt idx="25">
                  <c:v>13187</c:v>
                </c:pt>
                <c:pt idx="26">
                  <c:v>7480</c:v>
                </c:pt>
                <c:pt idx="27">
                  <c:v>3994</c:v>
                </c:pt>
                <c:pt idx="28">
                  <c:v>1776</c:v>
                </c:pt>
                <c:pt idx="29">
                  <c:v>999</c:v>
                </c:pt>
                <c:pt idx="30">
                  <c:v>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68-0C43-A6D0-1262D1D96ABA}"/>
            </c:ext>
          </c:extLst>
        </c:ser>
        <c:ser>
          <c:idx val="1"/>
          <c:order val="1"/>
          <c:tx>
            <c:strRef>
              <c:f>'年別　年齢別'!$BF$3</c:f>
              <c:strCache>
                <c:ptCount val="1"/>
                <c:pt idx="0">
                  <c:v>移植周期数 250,513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年齢別'!$BF$4:$BF$34</c:f>
              <c:numCache>
                <c:formatCode>#,##0_);[Red]\(#,##0\)</c:formatCode>
                <c:ptCount val="31"/>
                <c:pt idx="0">
                  <c:v>6</c:v>
                </c:pt>
                <c:pt idx="1">
                  <c:v>8</c:v>
                </c:pt>
                <c:pt idx="2">
                  <c:v>48</c:v>
                </c:pt>
                <c:pt idx="3">
                  <c:v>79</c:v>
                </c:pt>
                <c:pt idx="4">
                  <c:v>205</c:v>
                </c:pt>
                <c:pt idx="5">
                  <c:v>514</c:v>
                </c:pt>
                <c:pt idx="6">
                  <c:v>1018</c:v>
                </c:pt>
                <c:pt idx="7">
                  <c:v>1780</c:v>
                </c:pt>
                <c:pt idx="8">
                  <c:v>3148</c:v>
                </c:pt>
                <c:pt idx="9">
                  <c:v>4859</c:v>
                </c:pt>
                <c:pt idx="10">
                  <c:v>6951</c:v>
                </c:pt>
                <c:pt idx="11">
                  <c:v>8826</c:v>
                </c:pt>
                <c:pt idx="12">
                  <c:v>10755</c:v>
                </c:pt>
                <c:pt idx="13">
                  <c:v>12921</c:v>
                </c:pt>
                <c:pt idx="14">
                  <c:v>15257</c:v>
                </c:pt>
                <c:pt idx="15">
                  <c:v>16639</c:v>
                </c:pt>
                <c:pt idx="16">
                  <c:v>17346</c:v>
                </c:pt>
                <c:pt idx="17">
                  <c:v>18393</c:v>
                </c:pt>
                <c:pt idx="18">
                  <c:v>19893</c:v>
                </c:pt>
                <c:pt idx="19">
                  <c:v>21684</c:v>
                </c:pt>
                <c:pt idx="20">
                  <c:v>21510</c:v>
                </c:pt>
                <c:pt idx="21">
                  <c:v>19608</c:v>
                </c:pt>
                <c:pt idx="22">
                  <c:v>17285</c:v>
                </c:pt>
                <c:pt idx="23">
                  <c:v>13072</c:v>
                </c:pt>
                <c:pt idx="24">
                  <c:v>8397</c:v>
                </c:pt>
                <c:pt idx="25">
                  <c:v>5235</c:v>
                </c:pt>
                <c:pt idx="26">
                  <c:v>2740</c:v>
                </c:pt>
                <c:pt idx="27">
                  <c:v>1289</c:v>
                </c:pt>
                <c:pt idx="28">
                  <c:v>522</c:v>
                </c:pt>
                <c:pt idx="29">
                  <c:v>301</c:v>
                </c:pt>
                <c:pt idx="30">
                  <c:v>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68-0C43-A6D0-1262D1D96ABA}"/>
            </c:ext>
          </c:extLst>
        </c:ser>
        <c:ser>
          <c:idx val="2"/>
          <c:order val="2"/>
          <c:tx>
            <c:strRef>
              <c:f>'年別　年齢別'!$BG$3</c:f>
              <c:strCache>
                <c:ptCount val="1"/>
                <c:pt idx="0">
                  <c:v>妊娠周期数 80,036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年齢別'!$BG$4:$BG$34</c:f>
              <c:numCache>
                <c:formatCode>#,##0_);[Red]\(#,##0\)</c:formatCode>
                <c:ptCount val="31"/>
                <c:pt idx="0">
                  <c:v>3</c:v>
                </c:pt>
                <c:pt idx="1">
                  <c:v>1</c:v>
                </c:pt>
                <c:pt idx="2">
                  <c:v>22</c:v>
                </c:pt>
                <c:pt idx="3">
                  <c:v>35</c:v>
                </c:pt>
                <c:pt idx="4">
                  <c:v>98</c:v>
                </c:pt>
                <c:pt idx="5">
                  <c:v>231</c:v>
                </c:pt>
                <c:pt idx="6">
                  <c:v>465</c:v>
                </c:pt>
                <c:pt idx="7">
                  <c:v>800</c:v>
                </c:pt>
                <c:pt idx="8">
                  <c:v>1488</c:v>
                </c:pt>
                <c:pt idx="9">
                  <c:v>2216</c:v>
                </c:pt>
                <c:pt idx="10">
                  <c:v>3090</c:v>
                </c:pt>
                <c:pt idx="11">
                  <c:v>3872</c:v>
                </c:pt>
                <c:pt idx="12">
                  <c:v>4632</c:v>
                </c:pt>
                <c:pt idx="13">
                  <c:v>5428</c:v>
                </c:pt>
                <c:pt idx="14">
                  <c:v>6229</c:v>
                </c:pt>
                <c:pt idx="15">
                  <c:v>6727</c:v>
                </c:pt>
                <c:pt idx="16">
                  <c:v>6714</c:v>
                </c:pt>
                <c:pt idx="17">
                  <c:v>6711</c:v>
                </c:pt>
                <c:pt idx="18">
                  <c:v>6813</c:v>
                </c:pt>
                <c:pt idx="19">
                  <c:v>6917</c:v>
                </c:pt>
                <c:pt idx="20">
                  <c:v>5969</c:v>
                </c:pt>
                <c:pt idx="21">
                  <c:v>4664</c:v>
                </c:pt>
                <c:pt idx="22">
                  <c:v>3339</c:v>
                </c:pt>
                <c:pt idx="23">
                  <c:v>1946</c:v>
                </c:pt>
                <c:pt idx="24">
                  <c:v>970</c:v>
                </c:pt>
                <c:pt idx="25">
                  <c:v>419</c:v>
                </c:pt>
                <c:pt idx="26">
                  <c:v>151</c:v>
                </c:pt>
                <c:pt idx="27">
                  <c:v>56</c:v>
                </c:pt>
                <c:pt idx="28">
                  <c:v>17</c:v>
                </c:pt>
                <c:pt idx="29">
                  <c:v>8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68-0C43-A6D0-1262D1D96ABA}"/>
            </c:ext>
          </c:extLst>
        </c:ser>
        <c:ser>
          <c:idx val="3"/>
          <c:order val="3"/>
          <c:tx>
            <c:strRef>
              <c:f>'年別　年齢別'!$BH$3</c:f>
              <c:strCache>
                <c:ptCount val="1"/>
                <c:pt idx="0">
                  <c:v>生産周期数 55,499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年齢別'!$BH$4:$BH$34</c:f>
              <c:numCache>
                <c:formatCode>General</c:formatCode>
                <c:ptCount val="31"/>
                <c:pt idx="0">
                  <c:v>3</c:v>
                </c:pt>
                <c:pt idx="1">
                  <c:v>1</c:v>
                </c:pt>
                <c:pt idx="2">
                  <c:v>16</c:v>
                </c:pt>
                <c:pt idx="3">
                  <c:v>26</c:v>
                </c:pt>
                <c:pt idx="4">
                  <c:v>82</c:v>
                </c:pt>
                <c:pt idx="5">
                  <c:v>177</c:v>
                </c:pt>
                <c:pt idx="6">
                  <c:v>372</c:v>
                </c:pt>
                <c:pt idx="7">
                  <c:v>639</c:v>
                </c:pt>
                <c:pt idx="8">
                  <c:v>1188</c:v>
                </c:pt>
                <c:pt idx="9">
                  <c:v>1763</c:v>
                </c:pt>
                <c:pt idx="10">
                  <c:v>2407</c:v>
                </c:pt>
                <c:pt idx="11">
                  <c:v>3011</c:v>
                </c:pt>
                <c:pt idx="12">
                  <c:v>3615</c:v>
                </c:pt>
                <c:pt idx="13">
                  <c:v>4122</c:v>
                </c:pt>
                <c:pt idx="14">
                  <c:v>4732</c:v>
                </c:pt>
                <c:pt idx="15">
                  <c:v>5002</c:v>
                </c:pt>
                <c:pt idx="16">
                  <c:v>4848</c:v>
                </c:pt>
                <c:pt idx="17">
                  <c:v>4778</c:v>
                </c:pt>
                <c:pt idx="18">
                  <c:v>4670</c:v>
                </c:pt>
                <c:pt idx="19">
                  <c:v>4521</c:v>
                </c:pt>
                <c:pt idx="20">
                  <c:v>3733</c:v>
                </c:pt>
                <c:pt idx="21">
                  <c:v>2665</c:v>
                </c:pt>
                <c:pt idx="22">
                  <c:v>1674</c:v>
                </c:pt>
                <c:pt idx="23">
                  <c:v>877</c:v>
                </c:pt>
                <c:pt idx="24">
                  <c:v>350</c:v>
                </c:pt>
                <c:pt idx="25">
                  <c:v>145</c:v>
                </c:pt>
                <c:pt idx="26">
                  <c:v>54</c:v>
                </c:pt>
                <c:pt idx="27">
                  <c:v>17</c:v>
                </c:pt>
                <c:pt idx="28">
                  <c:v>6</c:v>
                </c:pt>
                <c:pt idx="29">
                  <c:v>3</c:v>
                </c:pt>
                <c:pt idx="3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68-0C43-A6D0-1262D1D96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910464"/>
        <c:axId val="908965296"/>
      </c:lineChart>
      <c:catAx>
        <c:axId val="90891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8965296"/>
        <c:crosses val="autoZero"/>
        <c:auto val="1"/>
        <c:lblAlgn val="ctr"/>
        <c:lblOffset val="100"/>
        <c:noMultiLvlLbl val="0"/>
      </c:catAx>
      <c:valAx>
        <c:axId val="908965296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b="0"/>
                </a:pPr>
                <a:r>
                  <a:rPr lang="ja-JP" altLang="en-US"/>
                  <a:t>周期数</a:t>
                </a:r>
              </a:p>
            </c:rich>
          </c:tx>
          <c:overlay val="0"/>
        </c:title>
        <c:numFmt formatCode="#,##0_);[Red]\(#,##0\)" sourceLinked="1"/>
        <c:majorTickMark val="out"/>
        <c:minorTickMark val="none"/>
        <c:tickLblPos val="nextTo"/>
        <c:crossAx val="90891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03E-2"/>
          <c:y val="4.8374061000995602E-2"/>
          <c:w val="0.302195968651922"/>
          <c:h val="0.2623529448654722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909692133606157E-2"/>
          <c:y val="3.2745591939546598E-2"/>
          <c:w val="0.88004373801748348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年齢別'!$DP$3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年齢別'!$DP$10:$DP$32</c:f>
              <c:numCache>
                <c:formatCode>0%</c:formatCode>
                <c:ptCount val="23"/>
                <c:pt idx="0">
                  <c:v>0.45677799607072689</c:v>
                </c:pt>
                <c:pt idx="1">
                  <c:v>0.449438202247191</c:v>
                </c:pt>
                <c:pt idx="2">
                  <c:v>0.47268106734434562</c:v>
                </c:pt>
                <c:pt idx="3">
                  <c:v>0.45606091788433833</c:v>
                </c:pt>
                <c:pt idx="4">
                  <c:v>0.44454035390591284</c:v>
                </c:pt>
                <c:pt idx="5">
                  <c:v>0.43870382959438026</c:v>
                </c:pt>
                <c:pt idx="6">
                  <c:v>0.4306834030683403</c:v>
                </c:pt>
                <c:pt idx="7">
                  <c:v>0.42009132420091322</c:v>
                </c:pt>
                <c:pt idx="8">
                  <c:v>0.40827161303008452</c:v>
                </c:pt>
                <c:pt idx="9">
                  <c:v>0.40429112326461925</c:v>
                </c:pt>
                <c:pt idx="10">
                  <c:v>0.38706329989622967</c:v>
                </c:pt>
                <c:pt idx="11">
                  <c:v>0.36486706899363891</c:v>
                </c:pt>
                <c:pt idx="12">
                  <c:v>0.34248228019906501</c:v>
                </c:pt>
                <c:pt idx="13">
                  <c:v>0.31899096107729202</c:v>
                </c:pt>
                <c:pt idx="14">
                  <c:v>0.27749883774988376</c:v>
                </c:pt>
                <c:pt idx="15">
                  <c:v>0.23786209710322317</c:v>
                </c:pt>
                <c:pt idx="16">
                  <c:v>0.19317327162279432</c:v>
                </c:pt>
                <c:pt idx="17">
                  <c:v>0.14886780905752753</c:v>
                </c:pt>
                <c:pt idx="18">
                  <c:v>0.11551744670715731</c:v>
                </c:pt>
                <c:pt idx="19">
                  <c:v>8.0038204393505258E-2</c:v>
                </c:pt>
                <c:pt idx="20">
                  <c:v>5.510948905109489E-2</c:v>
                </c:pt>
                <c:pt idx="21">
                  <c:v>4.3444530643910011E-2</c:v>
                </c:pt>
                <c:pt idx="22">
                  <c:v>3.2567049808429116E-2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61-5744-8D66-D7BE3252A891}"/>
            </c:ext>
          </c:extLst>
        </c:ser>
        <c:ser>
          <c:idx val="1"/>
          <c:order val="1"/>
          <c:tx>
            <c:strRef>
              <c:f>'年別　年齢別'!$DQ$3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年齢別'!$DQ$10:$DQ$32</c:f>
              <c:numCache>
                <c:formatCode>0%</c:formatCode>
                <c:ptCount val="23"/>
                <c:pt idx="0">
                  <c:v>0.26465566306203758</c:v>
                </c:pt>
                <c:pt idx="1">
                  <c:v>0.26341784655910438</c:v>
                </c:pt>
                <c:pt idx="2">
                  <c:v>0.28620888632429314</c:v>
                </c:pt>
                <c:pt idx="3">
                  <c:v>0.27364781427512969</c:v>
                </c:pt>
                <c:pt idx="4">
                  <c:v>0.27767792954708842</c:v>
                </c:pt>
                <c:pt idx="5">
                  <c:v>0.27429866817795412</c:v>
                </c:pt>
                <c:pt idx="6">
                  <c:v>0.27086135313724341</c:v>
                </c:pt>
                <c:pt idx="7">
                  <c:v>0.26357191414975234</c:v>
                </c:pt>
                <c:pt idx="8">
                  <c:v>0.25321138211382116</c:v>
                </c:pt>
                <c:pt idx="9">
                  <c:v>0.25014874312063068</c:v>
                </c:pt>
                <c:pt idx="10">
                  <c:v>0.23691732241786936</c:v>
                </c:pt>
                <c:pt idx="11">
                  <c:v>0.22092372518681896</c:v>
                </c:pt>
                <c:pt idx="12">
                  <c:v>0.20229222957926304</c:v>
                </c:pt>
                <c:pt idx="13">
                  <c:v>0.1808082392304475</c:v>
                </c:pt>
                <c:pt idx="14">
                  <c:v>0.1514590205531591</c:v>
                </c:pt>
                <c:pt idx="15">
                  <c:v>0.12359550561797752</c:v>
                </c:pt>
                <c:pt idx="16">
                  <c:v>9.3112102621305079E-2</c:v>
                </c:pt>
                <c:pt idx="17">
                  <c:v>6.7769458471182306E-2</c:v>
                </c:pt>
                <c:pt idx="18">
                  <c:v>4.7991292301603011E-2</c:v>
                </c:pt>
                <c:pt idx="19">
                  <c:v>3.1773716539015701E-2</c:v>
                </c:pt>
                <c:pt idx="20">
                  <c:v>2.018716577540107E-2</c:v>
                </c:pt>
                <c:pt idx="21">
                  <c:v>1.4021031547320982E-2</c:v>
                </c:pt>
                <c:pt idx="22">
                  <c:v>9.5720720720720714E-3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61-5744-8D66-D7BE3252A891}"/>
            </c:ext>
          </c:extLst>
        </c:ser>
        <c:ser>
          <c:idx val="2"/>
          <c:order val="2"/>
          <c:tx>
            <c:strRef>
              <c:f>'年別　年齢別'!$DR$3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年齢別'!$DR$10:$DR$32</c:f>
              <c:numCache>
                <c:formatCode>0%</c:formatCode>
                <c:ptCount val="23"/>
                <c:pt idx="0">
                  <c:v>0.21172453044963005</c:v>
                </c:pt>
                <c:pt idx="1">
                  <c:v>0.21040500493908462</c:v>
                </c:pt>
                <c:pt idx="2">
                  <c:v>0.22850548182342759</c:v>
                </c:pt>
                <c:pt idx="3">
                  <c:v>0.21770807606816497</c:v>
                </c:pt>
                <c:pt idx="4">
                  <c:v>0.21630122214234362</c:v>
                </c:pt>
                <c:pt idx="5">
                  <c:v>0.21330405213941628</c:v>
                </c:pt>
                <c:pt idx="6">
                  <c:v>0.21139114671656628</c:v>
                </c:pt>
                <c:pt idx="7">
                  <c:v>0.20015538506361075</c:v>
                </c:pt>
                <c:pt idx="8">
                  <c:v>0.19235772357723577</c:v>
                </c:pt>
                <c:pt idx="9">
                  <c:v>0.18600327234865388</c:v>
                </c:pt>
                <c:pt idx="10">
                  <c:v>0.17107166801933732</c:v>
                </c:pt>
                <c:pt idx="11">
                  <c:v>0.15729005497580406</c:v>
                </c:pt>
                <c:pt idx="12">
                  <c:v>0.13866207428961669</c:v>
                </c:pt>
                <c:pt idx="13">
                  <c:v>0.11817754077791719</c:v>
                </c:pt>
                <c:pt idx="14">
                  <c:v>9.4722151738137528E-2</c:v>
                </c:pt>
                <c:pt idx="15">
                  <c:v>7.0622217511129959E-2</c:v>
                </c:pt>
                <c:pt idx="16">
                  <c:v>4.6681539319576131E-2</c:v>
                </c:pt>
                <c:pt idx="17">
                  <c:v>3.0541528817691101E-2</c:v>
                </c:pt>
                <c:pt idx="18">
                  <c:v>1.7316445675836137E-2</c:v>
                </c:pt>
                <c:pt idx="19">
                  <c:v>1.0995677561234549E-2</c:v>
                </c:pt>
                <c:pt idx="20">
                  <c:v>7.2192513368983958E-3</c:v>
                </c:pt>
                <c:pt idx="21">
                  <c:v>4.2563845768652979E-3</c:v>
                </c:pt>
                <c:pt idx="22">
                  <c:v>3.3783783783783786E-3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61-5744-8D66-D7BE3252A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lineChart>
        <c:grouping val="standard"/>
        <c:varyColors val="0"/>
        <c:ser>
          <c:idx val="3"/>
          <c:order val="3"/>
          <c:tx>
            <c:strRef>
              <c:f>'年別　年齢別'!$DS$3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年齢別'!$DS$10:$DS$32</c:f>
              <c:numCache>
                <c:formatCode>0%</c:formatCode>
                <c:ptCount val="23"/>
                <c:pt idx="0">
                  <c:v>0.15483870967741936</c:v>
                </c:pt>
                <c:pt idx="1">
                  <c:v>0.16</c:v>
                </c:pt>
                <c:pt idx="2">
                  <c:v>0.16061827956989247</c:v>
                </c:pt>
                <c:pt idx="3">
                  <c:v>0.15703971119133575</c:v>
                </c:pt>
                <c:pt idx="4">
                  <c:v>0.16763754045307444</c:v>
                </c:pt>
                <c:pt idx="5">
                  <c:v>0.1756198347107438</c:v>
                </c:pt>
                <c:pt idx="6">
                  <c:v>0.16968911917098445</c:v>
                </c:pt>
                <c:pt idx="7">
                  <c:v>0.18183492999263079</c:v>
                </c:pt>
                <c:pt idx="8">
                  <c:v>0.18799165195055387</c:v>
                </c:pt>
                <c:pt idx="9">
                  <c:v>0.20068381150587186</c:v>
                </c:pt>
                <c:pt idx="10">
                  <c:v>0.22758415251712838</c:v>
                </c:pt>
                <c:pt idx="11">
                  <c:v>0.23930859782446728</c:v>
                </c:pt>
                <c:pt idx="12">
                  <c:v>0.26229267576691617</c:v>
                </c:pt>
                <c:pt idx="13">
                  <c:v>0.29622668787046408</c:v>
                </c:pt>
                <c:pt idx="14">
                  <c:v>0.32132685541966827</c:v>
                </c:pt>
                <c:pt idx="15">
                  <c:v>0.379073756432247</c:v>
                </c:pt>
                <c:pt idx="16">
                  <c:v>0.43875411799940101</c:v>
                </c:pt>
                <c:pt idx="17">
                  <c:v>0.49948612538540599</c:v>
                </c:pt>
                <c:pt idx="18">
                  <c:v>0.58350515463917529</c:v>
                </c:pt>
                <c:pt idx="19">
                  <c:v>0.60620525059665875</c:v>
                </c:pt>
                <c:pt idx="20">
                  <c:v>0.59602649006622521</c:v>
                </c:pt>
                <c:pt idx="21">
                  <c:v>0.6607142857142857</c:v>
                </c:pt>
                <c:pt idx="22">
                  <c:v>0.6470588235294118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61-5744-8D66-D7BE3252A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11760"/>
        <c:axId val="909008368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  <c:valAx>
        <c:axId val="909008368"/>
        <c:scaling>
          <c:orientation val="minMax"/>
          <c:max val="0.9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11760"/>
        <c:crosses val="max"/>
        <c:crossBetween val="between"/>
      </c:valAx>
      <c:catAx>
        <c:axId val="90901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090083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2834962201405209"/>
          <c:y val="8.4754901937628732E-2"/>
          <c:w val="0.15323224261771701"/>
          <c:h val="0.202346734366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655074365704"/>
          <c:y val="6.0185185185185203E-2"/>
          <c:w val="0.84009230096237997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周期数・数字'!$BP$2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'年別　周期数・数字'!$BP$7:$BP$36</c:f>
              <c:numCache>
                <c:formatCode>0.0%</c:formatCode>
                <c:ptCount val="30"/>
                <c:pt idx="0">
                  <c:v>0.19541778975741239</c:v>
                </c:pt>
                <c:pt idx="1">
                  <c:v>0.21973512404402165</c:v>
                </c:pt>
                <c:pt idx="2">
                  <c:v>0.23781423344742122</c:v>
                </c:pt>
                <c:pt idx="3">
                  <c:v>0.21481133552528572</c:v>
                </c:pt>
                <c:pt idx="4">
                  <c:v>0.23200285103349966</c:v>
                </c:pt>
                <c:pt idx="5">
                  <c:v>0.21171724258901947</c:v>
                </c:pt>
                <c:pt idx="6">
                  <c:v>0.22450895707364704</c:v>
                </c:pt>
                <c:pt idx="7">
                  <c:v>0.23250206037666737</c:v>
                </c:pt>
                <c:pt idx="8">
                  <c:v>0.23627794995261633</c:v>
                </c:pt>
                <c:pt idx="9">
                  <c:v>0.23769823711604293</c:v>
                </c:pt>
                <c:pt idx="10">
                  <c:v>0.25004886311811847</c:v>
                </c:pt>
                <c:pt idx="11">
                  <c:v>0.25416355407127478</c:v>
                </c:pt>
                <c:pt idx="12">
                  <c:v>0.26291985643451382</c:v>
                </c:pt>
                <c:pt idx="13">
                  <c:v>0.27583459787556902</c:v>
                </c:pt>
                <c:pt idx="14">
                  <c:v>0.28234329608440711</c:v>
                </c:pt>
                <c:pt idx="15">
                  <c:v>0.2762721051561759</c:v>
                </c:pt>
                <c:pt idx="16">
                  <c:v>0.28037135278514591</c:v>
                </c:pt>
                <c:pt idx="17">
                  <c:v>0.26494374404752297</c:v>
                </c:pt>
                <c:pt idx="18">
                  <c:v>0.24413748795374238</c:v>
                </c:pt>
                <c:pt idx="19">
                  <c:v>0.21894915734315254</c:v>
                </c:pt>
                <c:pt idx="20">
                  <c:v>0.22315852242412829</c:v>
                </c:pt>
                <c:pt idx="21">
                  <c:v>0.21904820443474654</c:v>
                </c:pt>
                <c:pt idx="22">
                  <c:v>0.21323911780000612</c:v>
                </c:pt>
                <c:pt idx="23">
                  <c:v>0.20773659283627804</c:v>
                </c:pt>
                <c:pt idx="24">
                  <c:v>0.20814987239532209</c:v>
                </c:pt>
                <c:pt idx="25">
                  <c:v>0.21004578920265549</c:v>
                </c:pt>
                <c:pt idx="26">
                  <c:v>0.20848634953169926</c:v>
                </c:pt>
                <c:pt idx="27">
                  <c:v>0.20507930601423321</c:v>
                </c:pt>
                <c:pt idx="28">
                  <c:v>0.21426776740847092</c:v>
                </c:pt>
                <c:pt idx="29">
                  <c:v>0.21086736817073895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BC-CA44-B9E8-78ADC9AD71AD}"/>
            </c:ext>
          </c:extLst>
        </c:ser>
        <c:ser>
          <c:idx val="1"/>
          <c:order val="1"/>
          <c:tx>
            <c:strRef>
              <c:f>'年別　周期数・数字'!$BQ$2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'年別　周期数・数字'!$BQ$7:$BQ$36</c:f>
              <c:numCache>
                <c:formatCode>0.0%</c:formatCode>
                <c:ptCount val="30"/>
                <c:pt idx="0">
                  <c:v>7.6086956521739135E-2</c:v>
                </c:pt>
                <c:pt idx="1">
                  <c:v>0.1111111111111111</c:v>
                </c:pt>
                <c:pt idx="2">
                  <c:v>0.16193181818181818</c:v>
                </c:pt>
                <c:pt idx="3">
                  <c:v>0.1490566037735849</c:v>
                </c:pt>
                <c:pt idx="4">
                  <c:v>0.1440536013400335</c:v>
                </c:pt>
                <c:pt idx="5">
                  <c:v>0.16097122302158273</c:v>
                </c:pt>
                <c:pt idx="6">
                  <c:v>0.22650771388499299</c:v>
                </c:pt>
                <c:pt idx="7">
                  <c:v>0.16778774289985052</c:v>
                </c:pt>
                <c:pt idx="8">
                  <c:v>0.21903993545784592</c:v>
                </c:pt>
                <c:pt idx="9">
                  <c:v>0.22870600549522438</c:v>
                </c:pt>
                <c:pt idx="10">
                  <c:v>0.24233399514670195</c:v>
                </c:pt>
                <c:pt idx="11">
                  <c:v>0.24815610120436934</c:v>
                </c:pt>
                <c:pt idx="12">
                  <c:v>0.25919380627787597</c:v>
                </c:pt>
                <c:pt idx="13">
                  <c:v>0.27735593220338983</c:v>
                </c:pt>
                <c:pt idx="14">
                  <c:v>0.31634841213111409</c:v>
                </c:pt>
                <c:pt idx="15">
                  <c:v>0.31201216005258403</c:v>
                </c:pt>
                <c:pt idx="16">
                  <c:v>0.32695724887634575</c:v>
                </c:pt>
                <c:pt idx="17">
                  <c:v>0.32960800201167889</c:v>
                </c:pt>
                <c:pt idx="18">
                  <c:v>0.3206282145481264</c:v>
                </c:pt>
                <c:pt idx="19">
                  <c:v>0.32165968785687094</c:v>
                </c:pt>
                <c:pt idx="20">
                  <c:v>0.32588025449080771</c:v>
                </c:pt>
                <c:pt idx="21">
                  <c:v>0.3369577263603788</c:v>
                </c:pt>
                <c:pt idx="22">
                  <c:v>0.3419363884424983</c:v>
                </c:pt>
                <c:pt idx="23">
                  <c:v>0.33675543459537671</c:v>
                </c:pt>
                <c:pt idx="24">
                  <c:v>0.32839515107653339</c:v>
                </c:pt>
                <c:pt idx="25">
                  <c:v>0.33429303038968466</c:v>
                </c:pt>
                <c:pt idx="26">
                  <c:v>0.33189192343604107</c:v>
                </c:pt>
                <c:pt idx="27">
                  <c:v>0.33323770665986657</c:v>
                </c:pt>
                <c:pt idx="28">
                  <c:v>0.34396422943908977</c:v>
                </c:pt>
                <c:pt idx="29">
                  <c:v>0.34693418169813017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BC-CA44-B9E8-78ADC9AD71AD}"/>
            </c:ext>
          </c:extLst>
        </c:ser>
        <c:ser>
          <c:idx val="2"/>
          <c:order val="2"/>
          <c:tx>
            <c:strRef>
              <c:f>'年別　周期数・数字'!$BR$2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'年別　周期数・数字'!$BR$7:$BR$36</c:f>
              <c:numCache>
                <c:formatCode>0.0%</c:formatCode>
                <c:ptCount val="30"/>
                <c:pt idx="0">
                  <c:v>8.9460154241645246E-2</c:v>
                </c:pt>
                <c:pt idx="1">
                  <c:v>0.11186883343006385</c:v>
                </c:pt>
                <c:pt idx="2">
                  <c:v>0.12427936867970892</c:v>
                </c:pt>
                <c:pt idx="3">
                  <c:v>0.11635964659005602</c:v>
                </c:pt>
                <c:pt idx="4">
                  <c:v>0.12609687609687609</c:v>
                </c:pt>
                <c:pt idx="5">
                  <c:v>0.11759498842434972</c:v>
                </c:pt>
                <c:pt idx="6">
                  <c:v>0.12892615858717554</c:v>
                </c:pt>
                <c:pt idx="7">
                  <c:v>0.13708184331329731</c:v>
                </c:pt>
                <c:pt idx="8">
                  <c:v>0.13859347470759303</c:v>
                </c:pt>
                <c:pt idx="9">
                  <c:v>0.14877926678989525</c:v>
                </c:pt>
                <c:pt idx="10">
                  <c:v>0.1424611581920904</c:v>
                </c:pt>
                <c:pt idx="11">
                  <c:v>0.14619127125186263</c:v>
                </c:pt>
                <c:pt idx="12">
                  <c:v>0.14676938369781312</c:v>
                </c:pt>
                <c:pt idx="13">
                  <c:v>0.14558458446624897</c:v>
                </c:pt>
                <c:pt idx="14">
                  <c:v>0.14422432768686</c:v>
                </c:pt>
                <c:pt idx="15">
                  <c:v>0.12704721194947408</c:v>
                </c:pt>
                <c:pt idx="16">
                  <c:v>0.12288752489546816</c:v>
                </c:pt>
                <c:pt idx="17">
                  <c:v>0.10967188551822979</c:v>
                </c:pt>
                <c:pt idx="18">
                  <c:v>9.8722291300433043E-2</c:v>
                </c:pt>
                <c:pt idx="19">
                  <c:v>8.5325744446195048E-2</c:v>
                </c:pt>
                <c:pt idx="20">
                  <c:v>9.2571830343569472E-2</c:v>
                </c:pt>
                <c:pt idx="21">
                  <c:v>8.1953169617361502E-2</c:v>
                </c:pt>
                <c:pt idx="22">
                  <c:v>7.839992143640441E-2</c:v>
                </c:pt>
                <c:pt idx="23">
                  <c:v>7.0551971736300831E-2</c:v>
                </c:pt>
                <c:pt idx="24">
                  <c:v>6.8284386138479675E-2</c:v>
                </c:pt>
                <c:pt idx="25">
                  <c:v>7.0441783370543271E-2</c:v>
                </c:pt>
                <c:pt idx="26">
                  <c:v>6.7116099893730075E-2</c:v>
                </c:pt>
                <c:pt idx="27">
                  <c:v>6.2380809676892059E-2</c:v>
                </c:pt>
                <c:pt idx="28">
                  <c:v>6.2089414702297792E-2</c:v>
                </c:pt>
                <c:pt idx="29">
                  <c:v>5.73304191468254E-2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BC-CA44-B9E8-78ADC9AD71AD}"/>
            </c:ext>
          </c:extLst>
        </c:ser>
        <c:ser>
          <c:idx val="3"/>
          <c:order val="3"/>
          <c:tx>
            <c:strRef>
              <c:f>'年別　周期数・数字'!$BS$2</c:f>
              <c:strCache>
                <c:ptCount val="1"/>
                <c:pt idx="0">
                  <c:v>多胎率</c:v>
                </c:pt>
              </c:strCache>
            </c:strRef>
          </c:tx>
          <c:marker>
            <c:symbol val="circle"/>
            <c:size val="7"/>
          </c:marker>
          <c:cat>
            <c:numRef>
              <c:f>'年別　周期数・数字'!$BO$7:$BO$36</c:f>
              <c:numCache>
                <c:formatCode>General</c:formatCode>
                <c:ptCount val="3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</c:numCache>
            </c:numRef>
          </c:cat>
          <c:val>
            <c:numRef>
              <c:f>'年別　周期数・数字'!$BS$7:$BS$36</c:f>
              <c:numCache>
                <c:formatCode>0.0%</c:formatCode>
                <c:ptCount val="30"/>
                <c:pt idx="0">
                  <c:v>0.13969335604770017</c:v>
                </c:pt>
                <c:pt idx="1">
                  <c:v>0.18326359832635983</c:v>
                </c:pt>
                <c:pt idx="2">
                  <c:v>0.13947876447876448</c:v>
                </c:pt>
                <c:pt idx="3">
                  <c:v>0.19270279844137442</c:v>
                </c:pt>
                <c:pt idx="4">
                  <c:v>0.18186372745490981</c:v>
                </c:pt>
                <c:pt idx="5">
                  <c:v>0.19113241461953265</c:v>
                </c:pt>
                <c:pt idx="6">
                  <c:v>0.19806379939692112</c:v>
                </c:pt>
                <c:pt idx="7">
                  <c:v>0.18881725762459708</c:v>
                </c:pt>
                <c:pt idx="8">
                  <c:v>0.1685578508389099</c:v>
                </c:pt>
                <c:pt idx="9">
                  <c:v>0.18243412797992473</c:v>
                </c:pt>
                <c:pt idx="10">
                  <c:v>0.16015169194865811</c:v>
                </c:pt>
                <c:pt idx="11">
                  <c:v>0.16467528816418331</c:v>
                </c:pt>
                <c:pt idx="12">
                  <c:v>0.17171332444613724</c:v>
                </c:pt>
                <c:pt idx="13">
                  <c:v>0.15947628246404807</c:v>
                </c:pt>
                <c:pt idx="14">
                  <c:v>0.15993105637955277</c:v>
                </c:pt>
                <c:pt idx="15">
                  <c:v>0.15102860010035124</c:v>
                </c:pt>
                <c:pt idx="16">
                  <c:v>0.14383457503421013</c:v>
                </c:pt>
                <c:pt idx="17">
                  <c:v>0.12137109638084435</c:v>
                </c:pt>
                <c:pt idx="18">
                  <c:v>0.11044059660552032</c:v>
                </c:pt>
                <c:pt idx="19">
                  <c:v>6.5793116176063482E-2</c:v>
                </c:pt>
                <c:pt idx="20">
                  <c:v>5.1206026123888131E-2</c:v>
                </c:pt>
                <c:pt idx="21">
                  <c:v>4.673727694118212E-2</c:v>
                </c:pt>
                <c:pt idx="22">
                  <c:v>4.132448590762762E-2</c:v>
                </c:pt>
                <c:pt idx="23">
                  <c:v>3.8042265049482847E-2</c:v>
                </c:pt>
                <c:pt idx="24">
                  <c:v>3.441463576598712E-2</c:v>
                </c:pt>
                <c:pt idx="25">
                  <c:v>3.1089406461307287E-2</c:v>
                </c:pt>
                <c:pt idx="26">
                  <c:v>3.1369259802893686E-2</c:v>
                </c:pt>
                <c:pt idx="27">
                  <c:v>3.1825839738864901E-2</c:v>
                </c:pt>
                <c:pt idx="28">
                  <c:v>3.1353385357476574E-2</c:v>
                </c:pt>
                <c:pt idx="29">
                  <c:v>2.894947273726823E-2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BC-CA44-B9E8-78ADC9AD7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855680"/>
        <c:axId val="881859072"/>
      </c:lineChart>
      <c:catAx>
        <c:axId val="881855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81859072"/>
        <c:crosses val="autoZero"/>
        <c:auto val="1"/>
        <c:lblAlgn val="ctr"/>
        <c:lblOffset val="100"/>
        <c:noMultiLvlLbl val="0"/>
      </c:catAx>
      <c:valAx>
        <c:axId val="8818590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8185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80708661417"/>
          <c:y val="9.66462525517644E-2"/>
          <c:w val="0.23988948070081917"/>
          <c:h val="0.193264526786858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4F85-875D-B34B-A8D2-531BB87092C5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AD04-C895-E64B-98A3-6E66D8460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7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0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2020/9/30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167" y="245455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治療周期数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出生児数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906"/>
            <a:ext cx="8229600" cy="831850"/>
          </a:xfrm>
        </p:spPr>
        <p:txBody>
          <a:bodyPr/>
          <a:lstStyle/>
          <a:p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年別　周期数</a:t>
            </a:r>
            <a:endParaRPr kumimoji="1" lang="ja-JP" altLang="en-US"/>
          </a:p>
        </p:txBody>
      </p:sp>
      <p:graphicFrame>
        <p:nvGraphicFramePr>
          <p:cNvPr id="9" name="オブジェクト 8">
            <a:extLst>
              <a:ext uri="{FF2B5EF4-FFF2-40B4-BE49-F238E27FC236}">
                <a16:creationId xmlns:a16="http://schemas.microsoft.com/office/drawing/2014/main" id="{24B6FCC0-2852-C247-981A-8E5E1ACC49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20487"/>
              </p:ext>
            </p:extLst>
          </p:nvPr>
        </p:nvGraphicFramePr>
        <p:xfrm>
          <a:off x="563880" y="913471"/>
          <a:ext cx="8016239" cy="5350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シート" r:id="rId3" imgW="10782300" imgH="9169400" progId="Excel.Sheet.12">
                  <p:embed/>
                </p:oleObj>
              </mc:Choice>
              <mc:Fallback>
                <p:oleObj name="シート" r:id="rId3" imgW="10782300" imgH="9169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" y="913471"/>
                        <a:ext cx="8016239" cy="5350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1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治療</a:t>
            </a:r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周期数　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2018</a:t>
            </a:r>
            <a:endParaRPr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A22E21C7-6194-254B-82E2-22A37927B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689777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0654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流産率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2018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86B7C738-28A1-8245-8CBD-6F640997EC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846805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12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64910"/>
            <a:ext cx="8229600" cy="831850"/>
          </a:xfrm>
        </p:spPr>
        <p:txBody>
          <a:bodyPr/>
          <a:lstStyle/>
          <a:p>
            <a:r>
              <a:rPr kumimoji="1" lang="ja-JP" altLang="en-US" sz="3600" dirty="0">
                <a:latin typeface="Yu Gothic" charset="-128"/>
                <a:ea typeface="Yu Gothic" charset="-128"/>
                <a:cs typeface="Yu Gothic" charset="-128"/>
              </a:rPr>
              <a:t>年別　妊娠率</a:t>
            </a:r>
            <a:r>
              <a:rPr kumimoji="1" lang="ja-JP" altLang="en-US" sz="3600">
                <a:latin typeface="Yu Gothic" charset="-128"/>
                <a:ea typeface="Yu Gothic" charset="-128"/>
                <a:cs typeface="Yu Gothic" charset="-128"/>
              </a:rPr>
              <a:t>・生産率・多胎率</a:t>
            </a:r>
            <a:endParaRPr kumimoji="1"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6151047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* 2007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年以降は全胚凍結周期を除いて表示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5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187089"/>
            <a:ext cx="8229600" cy="629488"/>
          </a:xfrm>
        </p:spPr>
        <p:txBody>
          <a:bodyPr/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2018</a:t>
            </a:r>
            <a:endParaRPr kumimoji="1"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EBA126F9-8D0B-464B-AAC5-E9D710ED1D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0613" y="1191924"/>
          <a:ext cx="7210073" cy="5058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621">
                  <a:extLst>
                    <a:ext uri="{9D8B030D-6E8A-4147-A177-3AD203B41FA5}">
                      <a16:colId xmlns:a16="http://schemas.microsoft.com/office/drawing/2014/main" val="3122564231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3325238660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18516626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3158578587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554920371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2027978136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3332704095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2507835866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3050058152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3893619077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2925161022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2062930833"/>
                    </a:ext>
                  </a:extLst>
                </a:gridCol>
                <a:gridCol w="554621">
                  <a:extLst>
                    <a:ext uri="{9D8B030D-6E8A-4147-A177-3AD203B41FA5}">
                      <a16:colId xmlns:a16="http://schemas.microsoft.com/office/drawing/2014/main" val="2268914186"/>
                    </a:ext>
                  </a:extLst>
                </a:gridCol>
              </a:tblGrid>
              <a:tr h="3250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年齢別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総治療周期数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総治療周期数（全凍結周期をのぞく）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多胎数</a:t>
                      </a:r>
                      <a:br>
                        <a:rPr lang="ja-JP" altLang="en-US" sz="700" u="none" strike="noStrike">
                          <a:effectLst/>
                        </a:rPr>
                      </a:br>
                      <a:r>
                        <a:rPr lang="ja-JP" altLang="en-US" sz="700" u="none" strike="noStrike">
                          <a:effectLst/>
                        </a:rPr>
                        <a:t>（胎嚢確認時）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流産数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生産周期数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妊娠率</a:t>
                      </a:r>
                      <a:r>
                        <a:rPr lang="en-US" altLang="ja-JP" sz="700" u="none" strike="noStrike">
                          <a:effectLst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</a:rPr>
                        <a:t>総</a:t>
                      </a:r>
                      <a:r>
                        <a:rPr lang="en" sz="700" u="none" strike="noStrike">
                          <a:effectLst/>
                        </a:rPr>
                        <a:t>ET</a:t>
                      </a:r>
                      <a:endParaRPr lang="en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妊娠率</a:t>
                      </a:r>
                      <a:r>
                        <a:rPr lang="en-US" altLang="ja-JP" sz="700" u="none" strike="noStrike">
                          <a:effectLst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</a:rPr>
                        <a:t>総治療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生産率</a:t>
                      </a:r>
                      <a:r>
                        <a:rPr lang="en-US" altLang="ja-JP" sz="700" u="none" strike="noStrike">
                          <a:effectLst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</a:rPr>
                        <a:t>総治療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流産率</a:t>
                      </a:r>
                      <a:r>
                        <a:rPr lang="en-US" altLang="ja-JP" sz="700" u="none" strike="noStrike">
                          <a:effectLst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</a:rPr>
                        <a:t>総妊娠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多胎率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917050402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</a:t>
                      </a:r>
                      <a:r>
                        <a:rPr lang="ja-JP" altLang="en-US" sz="700" u="none" strike="noStrike">
                          <a:effectLst/>
                        </a:rPr>
                        <a:t>歳以下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4039294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125853862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407580253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44.3%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83569632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47.8%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19184857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44.9%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625253034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366095029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44.9%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257221400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5199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3558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3148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47.3%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040628882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8098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5592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4859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22215222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11128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7826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6951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2407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44.5%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81290272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14116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10080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8826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3872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43.9%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05812962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17101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12329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10755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4632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3615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43.1%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8502124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20594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14940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12921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5428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4122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42.0%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01603476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24600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17902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15257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6229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4732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40.8%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527724973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26892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19745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16639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6727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5002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40.4%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73236610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28339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20772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17346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6714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4848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38.7%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79116378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30377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22281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18393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6711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4778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36.5%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823948744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33679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24741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19893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6813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4670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34.2%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33226812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38256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28112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21684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6917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31.9%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18.1%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29.6%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00174955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39410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29312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21510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5969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32.1%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060006386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37736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28098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19608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4664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68517589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35860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26763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17285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1674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43.9%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75506175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28715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21827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13072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1946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49.9%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402462234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20212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15637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8397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58.4%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864339583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13187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10438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5235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60.6%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701390685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7480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6079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2740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59.6%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400724995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3994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1289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0.4%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66.1%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334916322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1467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64.7%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778189267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999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0.8%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62.5%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279246739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50</a:t>
                      </a:r>
                      <a:r>
                        <a:rPr lang="ja-JP" altLang="en-US" sz="700" u="none" strike="noStrike">
                          <a:effectLst/>
                        </a:rPr>
                        <a:t>歳以上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705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610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0.7%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0.3%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0.0%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2124011562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</a:rPr>
                        <a:t>合計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454893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336515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250513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80036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2316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20392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55499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31.9%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17.6%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12.2%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>
                          <a:effectLst/>
                        </a:rPr>
                        <a:t>25.5%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u="none" strike="noStrike" dirty="0">
                          <a:effectLst/>
                        </a:rPr>
                        <a:t>3.0%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5546" marR="5546" marT="5546" marB="0" anchor="ctr"/>
                </a:tc>
                <a:extLst>
                  <a:ext uri="{0D108BD9-81ED-4DB2-BD59-A6C34878D82A}">
                    <a16:rowId xmlns:a16="http://schemas.microsoft.com/office/drawing/2014/main" val="1175580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241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206544"/>
            <a:ext cx="8229600" cy="831850"/>
          </a:xfrm>
        </p:spPr>
        <p:txBody>
          <a:bodyPr/>
          <a:lstStyle/>
          <a:p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年別　妊娠率・生産率・多胎率</a:t>
            </a:r>
            <a:endParaRPr kumimoji="1" lang="ja-JP" altLang="en-US" sz="36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F3AEA30-31C6-394B-B556-63BBF0DB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407518"/>
              </p:ext>
            </p:extLst>
          </p:nvPr>
        </p:nvGraphicFramePr>
        <p:xfrm>
          <a:off x="1076960" y="1106488"/>
          <a:ext cx="7112001" cy="52512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0989">
                  <a:extLst>
                    <a:ext uri="{9D8B030D-6E8A-4147-A177-3AD203B41FA5}">
                      <a16:colId xmlns:a16="http://schemas.microsoft.com/office/drawing/2014/main" val="1988047228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630068017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046446022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138592735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4028111239"/>
                    </a:ext>
                  </a:extLst>
                </a:gridCol>
              </a:tblGrid>
              <a:tr h="222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西暦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採卵）*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多胎率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52089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0355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309563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6569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950415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015875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307458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660360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80022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43762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1081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87180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111962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79078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1616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023254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846366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977267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400851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011994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110693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0790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48694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3937931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983593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182010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039437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337128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657687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84701751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3126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3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4704</TotalTime>
  <Words>978</Words>
  <Application>Microsoft Macintosh PowerPoint</Application>
  <PresentationFormat>画面に合わせる (4:3)</PresentationFormat>
  <Paragraphs>604</Paragraphs>
  <Slides>8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Yu Gothic</vt:lpstr>
      <vt:lpstr>Yu Gothic</vt:lpstr>
      <vt:lpstr>Arial</vt:lpstr>
      <vt:lpstr>Calibri</vt:lpstr>
      <vt:lpstr>Office テーマ</vt:lpstr>
      <vt:lpstr>シート</vt:lpstr>
      <vt:lpstr>年別　治療周期数</vt:lpstr>
      <vt:lpstr>年別　出生児数</vt:lpstr>
      <vt:lpstr>年別　周期数</vt:lpstr>
      <vt:lpstr>ART治療周期数　2018</vt:lpstr>
      <vt:lpstr>ART妊娠率・生産率・流産率　2018</vt:lpstr>
      <vt:lpstr>年別　妊娠率・生産率・多胎率</vt:lpstr>
      <vt:lpstr>2018</vt:lpstr>
      <vt:lpstr>年別　妊娠率・生産率・多胎率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kuwahara akira</cp:lastModifiedBy>
  <cp:revision>129</cp:revision>
  <cp:lastPrinted>2020-09-30T10:51:32Z</cp:lastPrinted>
  <dcterms:created xsi:type="dcterms:W3CDTF">2009-10-01T02:10:17Z</dcterms:created>
  <dcterms:modified xsi:type="dcterms:W3CDTF">2020-09-30T11:04:53Z</dcterms:modified>
</cp:coreProperties>
</file>