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2.xml" ContentType="application/vnd.openxmlformats-officedocument.presentationml.notesSlide+xml"/>
  <Override PartName="/ppt/charts/chart10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11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12.xml" ContentType="application/vnd.openxmlformats-officedocument.drawingml.chart+xml"/>
  <Override PartName="/ppt/drawings/drawing1.xml" ContentType="application/vnd.openxmlformats-officedocument.drawingml.chartshapes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338" r:id="rId2"/>
    <p:sldId id="326" r:id="rId3"/>
    <p:sldId id="353" r:id="rId4"/>
    <p:sldId id="339" r:id="rId5"/>
    <p:sldId id="311" r:id="rId6"/>
    <p:sldId id="362" r:id="rId7"/>
    <p:sldId id="305" r:id="rId8"/>
    <p:sldId id="369" r:id="rId9"/>
    <p:sldId id="320" r:id="rId10"/>
    <p:sldId id="358" r:id="rId11"/>
    <p:sldId id="344" r:id="rId12"/>
    <p:sldId id="356" r:id="rId13"/>
    <p:sldId id="343" r:id="rId14"/>
    <p:sldId id="359" r:id="rId15"/>
    <p:sldId id="368" r:id="rId16"/>
    <p:sldId id="364" r:id="rId17"/>
    <p:sldId id="366" r:id="rId18"/>
    <p:sldId id="365" r:id="rId19"/>
    <p:sldId id="367" r:id="rId20"/>
    <p:sldId id="370" r:id="rId21"/>
    <p:sldId id="371" r:id="rId22"/>
    <p:sldId id="372" r:id="rId23"/>
    <p:sldId id="373" r:id="rId24"/>
    <p:sldId id="374" r:id="rId25"/>
    <p:sldId id="375" r:id="rId26"/>
    <p:sldId id="376" r:id="rId27"/>
    <p:sldId id="377" r:id="rId28"/>
    <p:sldId id="378" r:id="rId29"/>
    <p:sldId id="379" r:id="rId30"/>
    <p:sldId id="380" r:id="rId31"/>
  </p:sldIdLst>
  <p:sldSz cx="9144000" cy="6858000" type="screen4x3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666"/>
    <p:restoredTop sz="93631"/>
  </p:normalViewPr>
  <p:slideViewPr>
    <p:cSldViewPr snapToGrid="0" snapToObjects="1">
      <p:cViewPr varScale="1">
        <p:scale>
          <a:sx n="90" d="100"/>
          <a:sy n="90" d="100"/>
        </p:scale>
        <p:origin x="102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kuwahara\Dropbox\%20AKAK\2017%20JSOG-ART\2017%20&#12463;&#12441;&#12521;&#12501;\&#12463;&#12441;&#12521;&#12501;&#12398;&#20803;&#12288;2017&#65288;2007-2017&#65289;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kuwahara\Dropbox\%20AKAK\2017%20JSOG-ART\2017%20&#12463;&#12441;&#12521;&#12501;\&#24180;&#40802;&#21029;&#21050;&#28608;&#27861;&#21029;&#12288;2017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kuwahara\Dropbox\%20AKAK\2017%20JSOG-ART\2017%20&#12463;&#12441;&#12521;&#12501;\&#24180;&#40802;&#21029;&#21050;&#28608;&#27861;&#21029;&#12288;2017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Users\kuwahara\Dropbox\%20AKAK\2017%20JSOG-ART\2017%20&#12463;&#12441;&#12521;&#12501;\&#24180;&#40802;&#21029;&#21050;&#28608;&#27861;&#21029;&#12288;2017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kuwahara\Dropbox\%20AKAK\2017%20JSOG-ART\2017%20&#12463;&#12441;&#12521;&#12501;\&#24180;&#40802;&#21029;&#21050;&#28608;&#27861;&#21029;&#12288;2017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kuwahara\Dropbox\%20AKAK\2017%20JSOG-ART\2017%20&#12463;&#12441;&#12521;&#12501;\&#12463;&#12441;&#12521;&#12501;&#12398;&#20803;&#12288;2017&#65288;2007-2017&#652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kuwahara\Dropbox\%20AKAK\2017%20JSOG-ART\2017%20&#12463;&#12441;&#12521;&#12501;\&#12463;&#12441;&#12521;&#12501;&#12398;&#20803;&#12288;2017&#65288;2007-2017&#652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kuwahara\Dropbox\%20AKAK\2017%20JSOG-ART\2017%20&#12463;&#12441;&#12521;&#12501;\&#12463;&#12441;&#12521;&#12501;&#12398;&#20803;&#12288;2017&#65288;2007-2017&#652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kuwahara\Dropbox\%20AKAK\2017%20JSOG-ART\2017%20&#12463;&#12441;&#12521;&#12501;\&#12463;&#12441;&#12521;&#12501;&#12398;&#20803;&#12288;2017&#65288;2007-2017&#652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kuwahara\Dropbox\%20AKAK\2017%20JSOG-ART\2017%20&#12463;&#12441;&#12521;&#12501;\&#12463;&#12441;&#12521;&#12501;&#12398;&#20803;&#12288;2017&#65288;2007-2017&#65289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kuwahara\Dropbox\%20AKAK\2017%20JSOG-ART\2017%20&#12463;&#12441;&#12521;&#12501;\&#12463;&#12441;&#12521;&#12501;&#12398;&#20803;&#12288;2017&#65288;2007-2017&#65289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kuwahara\Dropbox\%20AKAK\2017%20JSOG-ART\2017%20&#12463;&#12441;&#12521;&#12501;\&#12463;&#12441;&#12521;&#12501;&#12398;&#20803;&#12288;2017&#65288;2007-2017&#65289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kuwahara\Dropbox\%20AKAK\2017%20JSOG-ART\2017%20&#12463;&#12441;&#12521;&#12501;\&#12463;&#12441;&#12521;&#12501;&#12398;&#20803;&#12288;2017&#65288;2007-2017&#6528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385536336646"/>
          <c:y val="3.4482758620689599E-2"/>
          <c:w val="0.86255437588743999"/>
          <c:h val="0.8322448254976090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'年別　周期数・数字'!$AC$39</c:f>
              <c:strCache>
                <c:ptCount val="1"/>
                <c:pt idx="0">
                  <c:v>IVF周期</c:v>
                </c:pt>
              </c:strCache>
            </c:strRef>
          </c:tx>
          <c:invertIfNegative val="0"/>
          <c:cat>
            <c:numRef>
              <c:f>'年別　周期数・数字'!$AB$47:$AB$72</c:f>
              <c:numCache>
                <c:formatCode>General</c:formatCode>
                <c:ptCount val="26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</c:numCache>
            </c:numRef>
          </c:cat>
          <c:val>
            <c:numRef>
              <c:f>'年別　周期数・数字'!$AC$47:$AC$72</c:f>
              <c:numCache>
                <c:formatCode>#,##0_);[Red]\(#,##0\)</c:formatCode>
                <c:ptCount val="26"/>
                <c:pt idx="0">
                  <c:v>17404</c:v>
                </c:pt>
                <c:pt idx="1">
                  <c:v>21287</c:v>
                </c:pt>
                <c:pt idx="2">
                  <c:v>25157</c:v>
                </c:pt>
                <c:pt idx="3">
                  <c:v>26648</c:v>
                </c:pt>
                <c:pt idx="4">
                  <c:v>27338</c:v>
                </c:pt>
                <c:pt idx="5">
                  <c:v>32247</c:v>
                </c:pt>
                <c:pt idx="6">
                  <c:v>34929</c:v>
                </c:pt>
                <c:pt idx="7">
                  <c:v>36085</c:v>
                </c:pt>
                <c:pt idx="8">
                  <c:v>31334</c:v>
                </c:pt>
                <c:pt idx="9">
                  <c:v>32676</c:v>
                </c:pt>
                <c:pt idx="10">
                  <c:v>34953</c:v>
                </c:pt>
                <c:pt idx="11">
                  <c:v>38575</c:v>
                </c:pt>
                <c:pt idx="12">
                  <c:v>41619</c:v>
                </c:pt>
                <c:pt idx="13">
                  <c:v>42822</c:v>
                </c:pt>
                <c:pt idx="14">
                  <c:v>44778</c:v>
                </c:pt>
                <c:pt idx="15">
                  <c:v>53873</c:v>
                </c:pt>
                <c:pt idx="16">
                  <c:v>59148</c:v>
                </c:pt>
                <c:pt idx="17">
                  <c:v>63083</c:v>
                </c:pt>
                <c:pt idx="18">
                  <c:v>67714</c:v>
                </c:pt>
                <c:pt idx="19">
                  <c:v>71422</c:v>
                </c:pt>
                <c:pt idx="20">
                  <c:v>82108</c:v>
                </c:pt>
                <c:pt idx="21">
                  <c:v>89950</c:v>
                </c:pt>
                <c:pt idx="22">
                  <c:v>92269</c:v>
                </c:pt>
                <c:pt idx="23">
                  <c:v>93614</c:v>
                </c:pt>
                <c:pt idx="24">
                  <c:v>94566</c:v>
                </c:pt>
                <c:pt idx="25">
                  <c:v>91516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62-6648-B753-F86D292E8F45}"/>
            </c:ext>
          </c:extLst>
        </c:ser>
        <c:ser>
          <c:idx val="1"/>
          <c:order val="1"/>
          <c:tx>
            <c:strRef>
              <c:f>'年別　周期数・数字'!$AD$39</c:f>
              <c:strCache>
                <c:ptCount val="1"/>
                <c:pt idx="0">
                  <c:v>ICSI周期</c:v>
                </c:pt>
              </c:strCache>
            </c:strRef>
          </c:tx>
          <c:invertIfNegative val="0"/>
          <c:cat>
            <c:numRef>
              <c:f>'年別　周期数・数字'!$AB$47:$AB$72</c:f>
              <c:numCache>
                <c:formatCode>General</c:formatCode>
                <c:ptCount val="26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</c:numCache>
            </c:numRef>
          </c:cat>
          <c:val>
            <c:numRef>
              <c:f>'年別　周期数・数字'!$AD$47:$AD$72</c:f>
              <c:numCache>
                <c:formatCode>#,##0_);[Red]\(#,##0\)</c:formatCode>
                <c:ptCount val="26"/>
                <c:pt idx="0">
                  <c:v>963</c:v>
                </c:pt>
                <c:pt idx="1">
                  <c:v>2608</c:v>
                </c:pt>
                <c:pt idx="2">
                  <c:v>5510</c:v>
                </c:pt>
                <c:pt idx="3">
                  <c:v>9820</c:v>
                </c:pt>
                <c:pt idx="4">
                  <c:v>13438</c:v>
                </c:pt>
                <c:pt idx="5">
                  <c:v>16573</c:v>
                </c:pt>
                <c:pt idx="6">
                  <c:v>18657</c:v>
                </c:pt>
                <c:pt idx="7">
                  <c:v>22984</c:v>
                </c:pt>
                <c:pt idx="8">
                  <c:v>26712</c:v>
                </c:pt>
                <c:pt idx="9">
                  <c:v>30369</c:v>
                </c:pt>
                <c:pt idx="10">
                  <c:v>34824</c:v>
                </c:pt>
                <c:pt idx="11">
                  <c:v>38871</c:v>
                </c:pt>
                <c:pt idx="12">
                  <c:v>44698</c:v>
                </c:pt>
                <c:pt idx="13">
                  <c:v>47579</c:v>
                </c:pt>
                <c:pt idx="14">
                  <c:v>52539</c:v>
                </c:pt>
                <c:pt idx="15">
                  <c:v>61813</c:v>
                </c:pt>
                <c:pt idx="16">
                  <c:v>71350</c:v>
                </c:pt>
                <c:pt idx="17">
                  <c:v>76790</c:v>
                </c:pt>
                <c:pt idx="18">
                  <c:v>90677</c:v>
                </c:pt>
                <c:pt idx="19">
                  <c:v>102473</c:v>
                </c:pt>
                <c:pt idx="20">
                  <c:v>125229</c:v>
                </c:pt>
                <c:pt idx="21">
                  <c:v>134871</c:v>
                </c:pt>
                <c:pt idx="22">
                  <c:v>144247</c:v>
                </c:pt>
                <c:pt idx="23">
                  <c:v>155797</c:v>
                </c:pt>
                <c:pt idx="24">
                  <c:v>161262</c:v>
                </c:pt>
                <c:pt idx="25">
                  <c:v>157709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62-6648-B753-F86D292E8F45}"/>
            </c:ext>
          </c:extLst>
        </c:ser>
        <c:ser>
          <c:idx val="2"/>
          <c:order val="2"/>
          <c:tx>
            <c:strRef>
              <c:f>'年別　周期数・数字'!$AE$39</c:f>
              <c:strCache>
                <c:ptCount val="1"/>
                <c:pt idx="0">
                  <c:v>FET周期</c:v>
                </c:pt>
              </c:strCache>
            </c:strRef>
          </c:tx>
          <c:invertIfNegative val="0"/>
          <c:cat>
            <c:numRef>
              <c:f>'年別　周期数・数字'!$AB$47:$AB$72</c:f>
              <c:numCache>
                <c:formatCode>General</c:formatCode>
                <c:ptCount val="26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</c:numCache>
            </c:numRef>
          </c:cat>
          <c:val>
            <c:numRef>
              <c:f>'年別　周期数・数字'!$AE$47:$AE$72</c:f>
              <c:numCache>
                <c:formatCode>#,##0_);[Red]\(#,##0\)</c:formatCode>
                <c:ptCount val="26"/>
                <c:pt idx="0">
                  <c:v>553</c:v>
                </c:pt>
                <c:pt idx="1">
                  <c:v>681</c:v>
                </c:pt>
                <c:pt idx="2">
                  <c:v>1303</c:v>
                </c:pt>
                <c:pt idx="3">
                  <c:v>1682</c:v>
                </c:pt>
                <c:pt idx="4">
                  <c:v>2900</c:v>
                </c:pt>
                <c:pt idx="5">
                  <c:v>5208</c:v>
                </c:pt>
                <c:pt idx="6">
                  <c:v>8132</c:v>
                </c:pt>
                <c:pt idx="7">
                  <c:v>9950</c:v>
                </c:pt>
                <c:pt idx="8">
                  <c:v>11653</c:v>
                </c:pt>
                <c:pt idx="9">
                  <c:v>13034</c:v>
                </c:pt>
                <c:pt idx="10">
                  <c:v>15887</c:v>
                </c:pt>
                <c:pt idx="11">
                  <c:v>24459</c:v>
                </c:pt>
                <c:pt idx="12">
                  <c:v>30287</c:v>
                </c:pt>
                <c:pt idx="13">
                  <c:v>35069</c:v>
                </c:pt>
                <c:pt idx="14">
                  <c:v>42171</c:v>
                </c:pt>
                <c:pt idx="15">
                  <c:v>45478</c:v>
                </c:pt>
                <c:pt idx="16">
                  <c:v>60115</c:v>
                </c:pt>
                <c:pt idx="17">
                  <c:v>73927</c:v>
                </c:pt>
                <c:pt idx="18">
                  <c:v>83770</c:v>
                </c:pt>
                <c:pt idx="19">
                  <c:v>95764</c:v>
                </c:pt>
                <c:pt idx="20">
                  <c:v>119089</c:v>
                </c:pt>
                <c:pt idx="21">
                  <c:v>141335</c:v>
                </c:pt>
                <c:pt idx="22">
                  <c:v>157229</c:v>
                </c:pt>
                <c:pt idx="23">
                  <c:v>174740</c:v>
                </c:pt>
                <c:pt idx="24">
                  <c:v>191962</c:v>
                </c:pt>
                <c:pt idx="25">
                  <c:v>198985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62-6648-B753-F86D292E8F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08767488"/>
        <c:axId val="908770032"/>
      </c:barChart>
      <c:catAx>
        <c:axId val="9087674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 b="0"/>
                </a:pPr>
                <a:r>
                  <a:rPr lang="ja-JP" altLang="en-US" sz="1100" b="0"/>
                  <a:t>西暦</a:t>
                </a:r>
                <a:endParaRPr lang="en-US" altLang="ja-JP" sz="1100" b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08770032"/>
        <c:crosses val="autoZero"/>
        <c:auto val="1"/>
        <c:lblAlgn val="ctr"/>
        <c:lblOffset val="100"/>
        <c:noMultiLvlLbl val="0"/>
      </c:catAx>
      <c:valAx>
        <c:axId val="908770032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1100" b="0"/>
                </a:pPr>
                <a:r>
                  <a:rPr lang="ja-JP" altLang="en-US" sz="1100" b="0"/>
                  <a:t>症例数</a:t>
                </a:r>
              </a:p>
            </c:rich>
          </c:tx>
          <c:layout>
            <c:manualLayout>
              <c:xMode val="edge"/>
              <c:yMode val="edge"/>
              <c:x val="1.0662191816186899E-3"/>
              <c:y val="0.400936736356231"/>
            </c:manualLayout>
          </c:layout>
          <c:overlay val="0"/>
        </c:title>
        <c:numFmt formatCode="#,##0_);[Red]\(#,##0\)" sourceLinked="1"/>
        <c:majorTickMark val="out"/>
        <c:minorTickMark val="none"/>
        <c:tickLblPos val="nextTo"/>
        <c:crossAx val="9087674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79258476825724"/>
          <c:y val="5.9351699074750901E-2"/>
          <c:w val="0.55800123728898698"/>
          <c:h val="8.2207668342575299E-2"/>
        </c:manualLayout>
      </c:layout>
      <c:overlay val="0"/>
      <c:txPr>
        <a:bodyPr/>
        <a:lstStyle/>
        <a:p>
          <a:pPr>
            <a:defRPr sz="18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/>
              <a:t>採卵した周期</a:t>
            </a:r>
          </a:p>
        </c:rich>
      </c:tx>
      <c:layout>
        <c:manualLayout>
          <c:xMode val="edge"/>
          <c:yMode val="edge"/>
          <c:x val="0.22677940616084946"/>
          <c:y val="4.77210931642842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4.1121563111561829E-2"/>
          <c:y val="0.27631822043150178"/>
          <c:w val="0.92363822867733647"/>
          <c:h val="0.65932432251273676"/>
        </c:manualLayout>
      </c:layout>
      <c:pieChart>
        <c:varyColors val="1"/>
        <c:ser>
          <c:idx val="0"/>
          <c:order val="0"/>
          <c:tx>
            <c:strRef>
              <c:f>'2017年齢別'!$CK$87</c:f>
              <c:strCache>
                <c:ptCount val="1"/>
                <c:pt idx="0">
                  <c:v>採卵周期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11A-5B44-A204-386F81C4EA8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11A-5B44-A204-386F81C4EA8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11A-5B44-A204-386F81C4EA8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11A-5B44-A204-386F81C4EA8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11A-5B44-A204-386F81C4EA8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11A-5B44-A204-386F81C4EA8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11A-5B44-A204-386F81C4EA86}"/>
              </c:ext>
            </c:extLst>
          </c:dPt>
          <c:dPt>
            <c:idx val="7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11A-5B44-A204-386F81C4EA8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B11A-5B44-A204-386F81C4EA86}"/>
              </c:ext>
            </c:extLst>
          </c:dPt>
          <c:dLbls>
            <c:dLbl>
              <c:idx val="8"/>
              <c:layout>
                <c:manualLayout>
                  <c:x val="-7.9541376494972088E-2"/>
                  <c:y val="1.646780701823320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11A-5B44-A204-386F81C4EA8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'2017年齢別'!$CJ$88:$CJ$96</c:f>
              <c:strCache>
                <c:ptCount val="9"/>
                <c:pt idx="0">
                  <c:v>自然</c:v>
                </c:pt>
                <c:pt idx="1">
                  <c:v>CC</c:v>
                </c:pt>
                <c:pt idx="2">
                  <c:v>CC+FSH</c:v>
                </c:pt>
                <c:pt idx="3">
                  <c:v>FSH</c:v>
                </c:pt>
                <c:pt idx="4">
                  <c:v>FSH+ago.</c:v>
                </c:pt>
                <c:pt idx="5">
                  <c:v>FSH+ant.</c:v>
                </c:pt>
                <c:pt idx="6">
                  <c:v>CC+FSH+ant.</c:v>
                </c:pt>
                <c:pt idx="7">
                  <c:v>AI</c:v>
                </c:pt>
                <c:pt idx="8">
                  <c:v>その他</c:v>
                </c:pt>
              </c:strCache>
            </c:strRef>
          </c:cat>
          <c:val>
            <c:numRef>
              <c:f>'2017年齢別'!$CK$88:$CK$96</c:f>
              <c:numCache>
                <c:formatCode>#,##0_);[Red]\(#,##0\)</c:formatCode>
                <c:ptCount val="9"/>
                <c:pt idx="0">
                  <c:v>22871</c:v>
                </c:pt>
                <c:pt idx="1">
                  <c:v>35298</c:v>
                </c:pt>
                <c:pt idx="2">
                  <c:v>41982</c:v>
                </c:pt>
                <c:pt idx="3">
                  <c:v>5982</c:v>
                </c:pt>
                <c:pt idx="4">
                  <c:v>45457</c:v>
                </c:pt>
                <c:pt idx="5">
                  <c:v>54179</c:v>
                </c:pt>
                <c:pt idx="6">
                  <c:v>6206</c:v>
                </c:pt>
                <c:pt idx="7">
                  <c:v>13331</c:v>
                </c:pt>
                <c:pt idx="8">
                  <c:v>8821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B11A-5B44-A204-386F81C4EA8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2000"/>
      </a:pPr>
      <a:endParaRPr lang="ja-JP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/>
              <a:t>妊娠した周期</a:t>
            </a:r>
          </a:p>
        </c:rich>
      </c:tx>
      <c:layout>
        <c:manualLayout>
          <c:xMode val="edge"/>
          <c:yMode val="edge"/>
          <c:x val="0.20643320024763323"/>
          <c:y val="4.77210931642842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4.1121563111561829E-2"/>
          <c:y val="0.27631822043150178"/>
          <c:w val="0.92363822867733647"/>
          <c:h val="0.65932432251273676"/>
        </c:manualLayout>
      </c:layout>
      <c:pieChart>
        <c:varyColors val="1"/>
        <c:ser>
          <c:idx val="0"/>
          <c:order val="0"/>
          <c:tx>
            <c:strRef>
              <c:f>'2017年齢別'!$CN$87</c:f>
              <c:strCache>
                <c:ptCount val="1"/>
                <c:pt idx="0">
                  <c:v>妊娠周期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55C-4245-845B-13391B33A67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55C-4245-845B-13391B33A67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55C-4245-845B-13391B33A67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55C-4245-845B-13391B33A67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55C-4245-845B-13391B33A67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55C-4245-845B-13391B33A67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55C-4245-845B-13391B33A676}"/>
              </c:ext>
            </c:extLst>
          </c:dPt>
          <c:dPt>
            <c:idx val="7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55C-4245-845B-13391B33A67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055C-4245-845B-13391B33A676}"/>
              </c:ext>
            </c:extLst>
          </c:dPt>
          <c:dLbls>
            <c:dLbl>
              <c:idx val="8"/>
              <c:layout>
                <c:manualLayout>
                  <c:x val="-7.9541376494972088E-2"/>
                  <c:y val="1.646780701823320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55C-4245-845B-13391B33A67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'2017年齢別'!$CJ$88:$CJ$96</c:f>
              <c:strCache>
                <c:ptCount val="9"/>
                <c:pt idx="0">
                  <c:v>自然</c:v>
                </c:pt>
                <c:pt idx="1">
                  <c:v>CC</c:v>
                </c:pt>
                <c:pt idx="2">
                  <c:v>CC+FSH</c:v>
                </c:pt>
                <c:pt idx="3">
                  <c:v>FSH</c:v>
                </c:pt>
                <c:pt idx="4">
                  <c:v>FSH+ago.</c:v>
                </c:pt>
                <c:pt idx="5">
                  <c:v>FSH+ant.</c:v>
                </c:pt>
                <c:pt idx="6">
                  <c:v>CC+FSH+ant.</c:v>
                </c:pt>
                <c:pt idx="7">
                  <c:v>AI</c:v>
                </c:pt>
                <c:pt idx="8">
                  <c:v>その他</c:v>
                </c:pt>
              </c:strCache>
            </c:strRef>
          </c:cat>
          <c:val>
            <c:numRef>
              <c:f>'2017年齢別'!$CN$88:$CN$96</c:f>
              <c:numCache>
                <c:formatCode>#,##0_);[Red]\(#,##0\)</c:formatCode>
                <c:ptCount val="9"/>
                <c:pt idx="0">
                  <c:v>1138</c:v>
                </c:pt>
                <c:pt idx="1">
                  <c:v>1087</c:v>
                </c:pt>
                <c:pt idx="2">
                  <c:v>1471</c:v>
                </c:pt>
                <c:pt idx="3">
                  <c:v>240</c:v>
                </c:pt>
                <c:pt idx="4">
                  <c:v>3555</c:v>
                </c:pt>
                <c:pt idx="5">
                  <c:v>2479</c:v>
                </c:pt>
                <c:pt idx="6">
                  <c:v>270</c:v>
                </c:pt>
                <c:pt idx="7">
                  <c:v>960</c:v>
                </c:pt>
                <c:pt idx="8">
                  <c:v>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055C-4245-845B-13391B33A67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2000"/>
      </a:pPr>
      <a:endParaRPr lang="ja-JP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depthPercent val="7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7772325915965201E-2"/>
          <c:y val="3.5133247737838297E-2"/>
          <c:w val="0.91100311144636203"/>
          <c:h val="0.79660965852518295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'2017年齢別'!$B$112</c:f>
              <c:strCache>
                <c:ptCount val="1"/>
                <c:pt idx="0">
                  <c:v>26-29歳</c:v>
                </c:pt>
              </c:strCache>
            </c:strRef>
          </c:tx>
          <c:invertIfNegative val="0"/>
          <c:cat>
            <c:strRef>
              <c:f>'2017年齢別'!$Q$111:$Y$111</c:f>
              <c:strCache>
                <c:ptCount val="9"/>
                <c:pt idx="0">
                  <c:v>自然</c:v>
                </c:pt>
                <c:pt idx="1">
                  <c:v>CC</c:v>
                </c:pt>
                <c:pt idx="2">
                  <c:v>CC+FSH</c:v>
                </c:pt>
                <c:pt idx="3">
                  <c:v>FSH</c:v>
                </c:pt>
                <c:pt idx="4">
                  <c:v>FSH+ago.</c:v>
                </c:pt>
                <c:pt idx="5">
                  <c:v>FSH+ant.</c:v>
                </c:pt>
                <c:pt idx="6">
                  <c:v>CC+FSH+ant.</c:v>
                </c:pt>
                <c:pt idx="7">
                  <c:v>AI</c:v>
                </c:pt>
                <c:pt idx="8">
                  <c:v>その他</c:v>
                </c:pt>
              </c:strCache>
            </c:strRef>
          </c:cat>
          <c:val>
            <c:numRef>
              <c:f>'2017年齢別'!$Q$112:$Y$112</c:f>
              <c:numCache>
                <c:formatCode>0.0%</c:formatCode>
                <c:ptCount val="9"/>
                <c:pt idx="0">
                  <c:v>0.21292775665399238</c:v>
                </c:pt>
                <c:pt idx="1">
                  <c:v>0.17518248175182483</c:v>
                </c:pt>
                <c:pt idx="2">
                  <c:v>0.17488076311605724</c:v>
                </c:pt>
                <c:pt idx="3">
                  <c:v>0.13793103448275862</c:v>
                </c:pt>
                <c:pt idx="4">
                  <c:v>0.24709976798143851</c:v>
                </c:pt>
                <c:pt idx="5">
                  <c:v>0.20785804816223066</c:v>
                </c:pt>
                <c:pt idx="6">
                  <c:v>0.22352941176470589</c:v>
                </c:pt>
                <c:pt idx="7">
                  <c:v>0.31308411214953269</c:v>
                </c:pt>
                <c:pt idx="8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48-BB45-A833-880D35BD0222}"/>
            </c:ext>
          </c:extLst>
        </c:ser>
        <c:ser>
          <c:idx val="1"/>
          <c:order val="1"/>
          <c:tx>
            <c:strRef>
              <c:f>'2017年齢別'!$B$113</c:f>
              <c:strCache>
                <c:ptCount val="1"/>
                <c:pt idx="0">
                  <c:v>30-34歳</c:v>
                </c:pt>
              </c:strCache>
            </c:strRef>
          </c:tx>
          <c:invertIfNegative val="0"/>
          <c:cat>
            <c:strRef>
              <c:f>'2017年齢別'!$Q$111:$Y$111</c:f>
              <c:strCache>
                <c:ptCount val="9"/>
                <c:pt idx="0">
                  <c:v>自然</c:v>
                </c:pt>
                <c:pt idx="1">
                  <c:v>CC</c:v>
                </c:pt>
                <c:pt idx="2">
                  <c:v>CC+FSH</c:v>
                </c:pt>
                <c:pt idx="3">
                  <c:v>FSH</c:v>
                </c:pt>
                <c:pt idx="4">
                  <c:v>FSH+ago.</c:v>
                </c:pt>
                <c:pt idx="5">
                  <c:v>FSH+ant.</c:v>
                </c:pt>
                <c:pt idx="6">
                  <c:v>CC+FSH+ant.</c:v>
                </c:pt>
                <c:pt idx="7">
                  <c:v>AI</c:v>
                </c:pt>
                <c:pt idx="8">
                  <c:v>その他</c:v>
                </c:pt>
              </c:strCache>
            </c:strRef>
          </c:cat>
          <c:val>
            <c:numRef>
              <c:f>'2017年齢別'!$Q$113:$Y$113</c:f>
              <c:numCache>
                <c:formatCode>0.0%</c:formatCode>
                <c:ptCount val="9"/>
                <c:pt idx="0">
                  <c:v>0.19742268041237113</c:v>
                </c:pt>
                <c:pt idx="1">
                  <c:v>0.13895089285714285</c:v>
                </c:pt>
                <c:pt idx="2">
                  <c:v>0.12855740922473013</c:v>
                </c:pt>
                <c:pt idx="3">
                  <c:v>0.16358839050131926</c:v>
                </c:pt>
                <c:pt idx="4">
                  <c:v>0.24671134276495407</c:v>
                </c:pt>
                <c:pt idx="5">
                  <c:v>0.19594782126006105</c:v>
                </c:pt>
                <c:pt idx="6">
                  <c:v>0.2233502538071066</c:v>
                </c:pt>
                <c:pt idx="7">
                  <c:v>0.24641350210970464</c:v>
                </c:pt>
                <c:pt idx="8">
                  <c:v>0.18614718614718614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48-BB45-A833-880D35BD0222}"/>
            </c:ext>
          </c:extLst>
        </c:ser>
        <c:ser>
          <c:idx val="2"/>
          <c:order val="2"/>
          <c:tx>
            <c:strRef>
              <c:f>'2017年齢別'!$B$114</c:f>
              <c:strCache>
                <c:ptCount val="1"/>
                <c:pt idx="0">
                  <c:v>35-39歳</c:v>
                </c:pt>
              </c:strCache>
            </c:strRef>
          </c:tx>
          <c:invertIfNegative val="0"/>
          <c:cat>
            <c:strRef>
              <c:f>'2017年齢別'!$Q$111:$Y$111</c:f>
              <c:strCache>
                <c:ptCount val="9"/>
                <c:pt idx="0">
                  <c:v>自然</c:v>
                </c:pt>
                <c:pt idx="1">
                  <c:v>CC</c:v>
                </c:pt>
                <c:pt idx="2">
                  <c:v>CC+FSH</c:v>
                </c:pt>
                <c:pt idx="3">
                  <c:v>FSH</c:v>
                </c:pt>
                <c:pt idx="4">
                  <c:v>FSH+ago.</c:v>
                </c:pt>
                <c:pt idx="5">
                  <c:v>FSH+ant.</c:v>
                </c:pt>
                <c:pt idx="6">
                  <c:v>CC+FSH+ant.</c:v>
                </c:pt>
                <c:pt idx="7">
                  <c:v>AI</c:v>
                </c:pt>
                <c:pt idx="8">
                  <c:v>その他</c:v>
                </c:pt>
              </c:strCache>
            </c:strRef>
          </c:cat>
          <c:val>
            <c:numRef>
              <c:f>'2017年齢別'!$Q$114:$Y$114</c:f>
              <c:numCache>
                <c:formatCode>0.0%</c:formatCode>
                <c:ptCount val="9"/>
                <c:pt idx="0">
                  <c:v>0.10853503184713376</c:v>
                </c:pt>
                <c:pt idx="1">
                  <c:v>8.42931063261559E-2</c:v>
                </c:pt>
                <c:pt idx="2">
                  <c:v>9.3649400058530868E-2</c:v>
                </c:pt>
                <c:pt idx="3">
                  <c:v>0.10380267214799589</c:v>
                </c:pt>
                <c:pt idx="4">
                  <c:v>0.18868591632292281</c:v>
                </c:pt>
                <c:pt idx="5">
                  <c:v>0.14406332453825857</c:v>
                </c:pt>
                <c:pt idx="6">
                  <c:v>0.11951754385964912</c:v>
                </c:pt>
                <c:pt idx="7">
                  <c:v>0.1511969760604788</c:v>
                </c:pt>
                <c:pt idx="8">
                  <c:v>0.11158072696534235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D48-BB45-A833-880D35BD0222}"/>
            </c:ext>
          </c:extLst>
        </c:ser>
        <c:ser>
          <c:idx val="3"/>
          <c:order val="3"/>
          <c:tx>
            <c:strRef>
              <c:f>'2017年齢別'!$B$115</c:f>
              <c:strCache>
                <c:ptCount val="1"/>
                <c:pt idx="0">
                  <c:v>40-44歳</c:v>
                </c:pt>
              </c:strCache>
            </c:strRef>
          </c:tx>
          <c:invertIfNegative val="0"/>
          <c:cat>
            <c:strRef>
              <c:f>'2017年齢別'!$Q$111:$Y$111</c:f>
              <c:strCache>
                <c:ptCount val="9"/>
                <c:pt idx="0">
                  <c:v>自然</c:v>
                </c:pt>
                <c:pt idx="1">
                  <c:v>CC</c:v>
                </c:pt>
                <c:pt idx="2">
                  <c:v>CC+FSH</c:v>
                </c:pt>
                <c:pt idx="3">
                  <c:v>FSH</c:v>
                </c:pt>
                <c:pt idx="4">
                  <c:v>FSH+ago.</c:v>
                </c:pt>
                <c:pt idx="5">
                  <c:v>FSH+ant.</c:v>
                </c:pt>
                <c:pt idx="6">
                  <c:v>CC+FSH+ant.</c:v>
                </c:pt>
                <c:pt idx="7">
                  <c:v>AI</c:v>
                </c:pt>
                <c:pt idx="8">
                  <c:v>その他</c:v>
                </c:pt>
              </c:strCache>
            </c:strRef>
          </c:cat>
          <c:val>
            <c:numRef>
              <c:f>'2017年齢別'!$Q$115:$Y$115</c:f>
              <c:numCache>
                <c:formatCode>0.0%</c:formatCode>
                <c:ptCount val="9"/>
                <c:pt idx="0">
                  <c:v>2.8518432645490376E-2</c:v>
                </c:pt>
                <c:pt idx="1">
                  <c:v>2.3421413864104325E-2</c:v>
                </c:pt>
                <c:pt idx="2">
                  <c:v>3.4692299193459286E-2</c:v>
                </c:pt>
                <c:pt idx="3">
                  <c:v>3.7462235649546829E-2</c:v>
                </c:pt>
                <c:pt idx="4">
                  <c:v>8.9901477832512317E-2</c:v>
                </c:pt>
                <c:pt idx="5">
                  <c:v>5.3565631425170436E-2</c:v>
                </c:pt>
                <c:pt idx="6">
                  <c:v>3.5385704175513094E-2</c:v>
                </c:pt>
                <c:pt idx="7">
                  <c:v>5.3551168595416386E-2</c:v>
                </c:pt>
                <c:pt idx="8">
                  <c:v>2.6303645592985696E-2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D48-BB45-A833-880D35BD0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84062464"/>
        <c:axId val="1084065728"/>
        <c:axId val="1084068208"/>
      </c:bar3DChart>
      <c:catAx>
        <c:axId val="10840624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1084065728"/>
        <c:crossesAt val="0"/>
        <c:auto val="1"/>
        <c:lblAlgn val="ctr"/>
        <c:lblOffset val="100"/>
        <c:noMultiLvlLbl val="0"/>
      </c:catAx>
      <c:valAx>
        <c:axId val="1084065728"/>
        <c:scaling>
          <c:orientation val="minMax"/>
          <c:max val="0.5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ja-JP"/>
          </a:p>
        </c:txPr>
        <c:crossAx val="1084062464"/>
        <c:crosses val="autoZero"/>
        <c:crossBetween val="between"/>
        <c:majorUnit val="0.1"/>
      </c:valAx>
      <c:serAx>
        <c:axId val="1084068208"/>
        <c:scaling>
          <c:orientation val="maxMin"/>
        </c:scaling>
        <c:delete val="1"/>
        <c:axPos val="b"/>
        <c:majorTickMark val="out"/>
        <c:minorTickMark val="none"/>
        <c:tickLblPos val="nextTo"/>
        <c:crossAx val="1084065728"/>
        <c:crossesAt val="0"/>
        <c:tickLblSkip val="1"/>
        <c:tickMarkSkip val="1"/>
      </c:serAx>
    </c:plotArea>
    <c:legend>
      <c:legendPos val="r"/>
      <c:layout>
        <c:manualLayout>
          <c:xMode val="edge"/>
          <c:yMode val="edge"/>
          <c:x val="0.24772411573257"/>
          <c:y val="5.8606043147045601E-2"/>
          <c:w val="0.651251005723821"/>
          <c:h val="0.13482043403111199"/>
        </c:manualLayout>
      </c:layout>
      <c:overlay val="0"/>
      <c:txPr>
        <a:bodyPr/>
        <a:lstStyle/>
        <a:p>
          <a:pPr>
            <a:defRPr sz="20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depthPercent val="7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7772325915965201E-2"/>
          <c:y val="3.5133247737838297E-2"/>
          <c:w val="0.91100311144636203"/>
          <c:h val="0.79660965852518295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'2017年齢別'!$B$112</c:f>
              <c:strCache>
                <c:ptCount val="1"/>
                <c:pt idx="0">
                  <c:v>26-29歳</c:v>
                </c:pt>
              </c:strCache>
            </c:strRef>
          </c:tx>
          <c:invertIfNegative val="0"/>
          <c:cat>
            <c:strRef>
              <c:f>'2017年齢別'!$C$111:$K$111</c:f>
              <c:strCache>
                <c:ptCount val="9"/>
                <c:pt idx="0">
                  <c:v>自然</c:v>
                </c:pt>
                <c:pt idx="1">
                  <c:v>CC</c:v>
                </c:pt>
                <c:pt idx="2">
                  <c:v>CC+FSH</c:v>
                </c:pt>
                <c:pt idx="3">
                  <c:v>FSH</c:v>
                </c:pt>
                <c:pt idx="4">
                  <c:v>FSH+ago.</c:v>
                </c:pt>
                <c:pt idx="5">
                  <c:v>FSH+ant.</c:v>
                </c:pt>
                <c:pt idx="6">
                  <c:v>CC+FSH+ant.</c:v>
                </c:pt>
                <c:pt idx="7">
                  <c:v>AI</c:v>
                </c:pt>
                <c:pt idx="8">
                  <c:v>その他</c:v>
                </c:pt>
              </c:strCache>
            </c:strRef>
          </c:cat>
          <c:val>
            <c:numRef>
              <c:f>'2017年齢別'!$C$112:$K$112</c:f>
              <c:numCache>
                <c:formatCode>0%</c:formatCode>
                <c:ptCount val="9"/>
                <c:pt idx="0">
                  <c:v>0.43410852713178294</c:v>
                </c:pt>
                <c:pt idx="1">
                  <c:v>0.36090225563909772</c:v>
                </c:pt>
                <c:pt idx="2">
                  <c:v>0.3047091412742382</c:v>
                </c:pt>
                <c:pt idx="3">
                  <c:v>0.29268292682926828</c:v>
                </c:pt>
                <c:pt idx="4">
                  <c:v>0.32618683001531396</c:v>
                </c:pt>
                <c:pt idx="5">
                  <c:v>0.32734530938123751</c:v>
                </c:pt>
                <c:pt idx="6">
                  <c:v>0.36538461538461536</c:v>
                </c:pt>
                <c:pt idx="7">
                  <c:v>0.50375939849624063</c:v>
                </c:pt>
                <c:pt idx="8">
                  <c:v>0.46666666666666667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6F-434A-B2FE-A1DCF26F18D5}"/>
            </c:ext>
          </c:extLst>
        </c:ser>
        <c:ser>
          <c:idx val="1"/>
          <c:order val="1"/>
          <c:tx>
            <c:strRef>
              <c:f>'2017年齢別'!$B$113</c:f>
              <c:strCache>
                <c:ptCount val="1"/>
                <c:pt idx="0">
                  <c:v>30-34歳</c:v>
                </c:pt>
              </c:strCache>
            </c:strRef>
          </c:tx>
          <c:invertIfNegative val="0"/>
          <c:cat>
            <c:strRef>
              <c:f>'2017年齢別'!$C$111:$K$111</c:f>
              <c:strCache>
                <c:ptCount val="9"/>
                <c:pt idx="0">
                  <c:v>自然</c:v>
                </c:pt>
                <c:pt idx="1">
                  <c:v>CC</c:v>
                </c:pt>
                <c:pt idx="2">
                  <c:v>CC+FSH</c:v>
                </c:pt>
                <c:pt idx="3">
                  <c:v>FSH</c:v>
                </c:pt>
                <c:pt idx="4">
                  <c:v>FSH+ago.</c:v>
                </c:pt>
                <c:pt idx="5">
                  <c:v>FSH+ant.</c:v>
                </c:pt>
                <c:pt idx="6">
                  <c:v>CC+FSH+ant.</c:v>
                </c:pt>
                <c:pt idx="7">
                  <c:v>AI</c:v>
                </c:pt>
                <c:pt idx="8">
                  <c:v>その他</c:v>
                </c:pt>
              </c:strCache>
            </c:strRef>
          </c:cat>
          <c:val>
            <c:numRef>
              <c:f>'2017年齢別'!$C$113:$K$113</c:f>
              <c:numCache>
                <c:formatCode>0%</c:formatCode>
                <c:ptCount val="9"/>
                <c:pt idx="0">
                  <c:v>0.44073647871116228</c:v>
                </c:pt>
                <c:pt idx="1">
                  <c:v>0.31558935361216728</c:v>
                </c:pt>
                <c:pt idx="2">
                  <c:v>0.25031847133757962</c:v>
                </c:pt>
                <c:pt idx="3">
                  <c:v>0.30541871921182268</c:v>
                </c:pt>
                <c:pt idx="4">
                  <c:v>0.42918825561312607</c:v>
                </c:pt>
                <c:pt idx="5">
                  <c:v>0.30762527233115466</c:v>
                </c:pt>
                <c:pt idx="6">
                  <c:v>0.38260869565217392</c:v>
                </c:pt>
                <c:pt idx="7">
                  <c:v>0.42752562225475843</c:v>
                </c:pt>
                <c:pt idx="8">
                  <c:v>0.43434343434343436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6F-434A-B2FE-A1DCF26F18D5}"/>
            </c:ext>
          </c:extLst>
        </c:ser>
        <c:ser>
          <c:idx val="2"/>
          <c:order val="2"/>
          <c:tx>
            <c:strRef>
              <c:f>'2017年齢別'!$B$114</c:f>
              <c:strCache>
                <c:ptCount val="1"/>
                <c:pt idx="0">
                  <c:v>35-39歳</c:v>
                </c:pt>
              </c:strCache>
            </c:strRef>
          </c:tx>
          <c:invertIfNegative val="0"/>
          <c:cat>
            <c:strRef>
              <c:f>'2017年齢別'!$C$111:$K$111</c:f>
              <c:strCache>
                <c:ptCount val="9"/>
                <c:pt idx="0">
                  <c:v>自然</c:v>
                </c:pt>
                <c:pt idx="1">
                  <c:v>CC</c:v>
                </c:pt>
                <c:pt idx="2">
                  <c:v>CC+FSH</c:v>
                </c:pt>
                <c:pt idx="3">
                  <c:v>FSH</c:v>
                </c:pt>
                <c:pt idx="4">
                  <c:v>FSH+ago.</c:v>
                </c:pt>
                <c:pt idx="5">
                  <c:v>FSH+ant.</c:v>
                </c:pt>
                <c:pt idx="6">
                  <c:v>CC+FSH+ant.</c:v>
                </c:pt>
                <c:pt idx="7">
                  <c:v>AI</c:v>
                </c:pt>
                <c:pt idx="8">
                  <c:v>その他</c:v>
                </c:pt>
              </c:strCache>
            </c:strRef>
          </c:cat>
          <c:val>
            <c:numRef>
              <c:f>'2017年齢別'!$C$114:$K$114</c:f>
              <c:numCache>
                <c:formatCode>0%</c:formatCode>
                <c:ptCount val="9"/>
                <c:pt idx="0">
                  <c:v>0.34549878345498786</c:v>
                </c:pt>
                <c:pt idx="1">
                  <c:v>0.24313914299470391</c:v>
                </c:pt>
                <c:pt idx="2">
                  <c:v>0.21940349674322934</c:v>
                </c:pt>
                <c:pt idx="3">
                  <c:v>0.21218487394957983</c:v>
                </c:pt>
                <c:pt idx="4">
                  <c:v>0.25969180859691809</c:v>
                </c:pt>
                <c:pt idx="5">
                  <c:v>0.24925816023738873</c:v>
                </c:pt>
                <c:pt idx="6">
                  <c:v>0.25057471264367814</c:v>
                </c:pt>
                <c:pt idx="7">
                  <c:v>0.31195840554592719</c:v>
                </c:pt>
                <c:pt idx="8">
                  <c:v>0.28387096774193549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46F-434A-B2FE-A1DCF26F18D5}"/>
            </c:ext>
          </c:extLst>
        </c:ser>
        <c:ser>
          <c:idx val="3"/>
          <c:order val="3"/>
          <c:tx>
            <c:strRef>
              <c:f>'2017年齢別'!$B$115</c:f>
              <c:strCache>
                <c:ptCount val="1"/>
                <c:pt idx="0">
                  <c:v>40-44歳</c:v>
                </c:pt>
              </c:strCache>
            </c:strRef>
          </c:tx>
          <c:invertIfNegative val="0"/>
          <c:cat>
            <c:strRef>
              <c:f>'2017年齢別'!$C$111:$K$111</c:f>
              <c:strCache>
                <c:ptCount val="9"/>
                <c:pt idx="0">
                  <c:v>自然</c:v>
                </c:pt>
                <c:pt idx="1">
                  <c:v>CC</c:v>
                </c:pt>
                <c:pt idx="2">
                  <c:v>CC+FSH</c:v>
                </c:pt>
                <c:pt idx="3">
                  <c:v>FSH</c:v>
                </c:pt>
                <c:pt idx="4">
                  <c:v>FSH+ago.</c:v>
                </c:pt>
                <c:pt idx="5">
                  <c:v>FSH+ant.</c:v>
                </c:pt>
                <c:pt idx="6">
                  <c:v>CC+FSH+ant.</c:v>
                </c:pt>
                <c:pt idx="7">
                  <c:v>AI</c:v>
                </c:pt>
                <c:pt idx="8">
                  <c:v>その他</c:v>
                </c:pt>
              </c:strCache>
            </c:strRef>
          </c:cat>
          <c:val>
            <c:numRef>
              <c:f>'2017年齢別'!$C$115:$K$115</c:f>
              <c:numCache>
                <c:formatCode>0%</c:formatCode>
                <c:ptCount val="9"/>
                <c:pt idx="0">
                  <c:v>0.13318895506226314</c:v>
                </c:pt>
                <c:pt idx="1">
                  <c:v>0.13508164275111331</c:v>
                </c:pt>
                <c:pt idx="2">
                  <c:v>0.1157390342793955</c:v>
                </c:pt>
                <c:pt idx="3">
                  <c:v>0.10180623973727422</c:v>
                </c:pt>
                <c:pt idx="4">
                  <c:v>0.13941940412528647</c:v>
                </c:pt>
                <c:pt idx="5">
                  <c:v>0.12276785714285714</c:v>
                </c:pt>
                <c:pt idx="6">
                  <c:v>0.10309278350515463</c:v>
                </c:pt>
                <c:pt idx="7">
                  <c:v>0.14523076923076922</c:v>
                </c:pt>
                <c:pt idx="8">
                  <c:v>0.12179487179487179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46F-434A-B2FE-A1DCF26F18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83965552"/>
        <c:axId val="1083968816"/>
        <c:axId val="1083971296"/>
      </c:bar3DChart>
      <c:catAx>
        <c:axId val="1083965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1083968816"/>
        <c:crossesAt val="0"/>
        <c:auto val="1"/>
        <c:lblAlgn val="ctr"/>
        <c:lblOffset val="100"/>
        <c:noMultiLvlLbl val="0"/>
      </c:catAx>
      <c:valAx>
        <c:axId val="108396881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ja-JP"/>
          </a:p>
        </c:txPr>
        <c:crossAx val="1083965552"/>
        <c:crosses val="autoZero"/>
        <c:crossBetween val="between"/>
        <c:majorUnit val="0.1"/>
      </c:valAx>
      <c:serAx>
        <c:axId val="1083971296"/>
        <c:scaling>
          <c:orientation val="maxMin"/>
        </c:scaling>
        <c:delete val="1"/>
        <c:axPos val="b"/>
        <c:majorTickMark val="out"/>
        <c:minorTickMark val="none"/>
        <c:tickLblPos val="nextTo"/>
        <c:crossAx val="1083968816"/>
        <c:crossesAt val="0"/>
        <c:tickLblSkip val="1"/>
        <c:tickMarkSkip val="1"/>
      </c:serAx>
    </c:plotArea>
    <c:legend>
      <c:legendPos val="r"/>
      <c:layout>
        <c:manualLayout>
          <c:xMode val="edge"/>
          <c:yMode val="edge"/>
          <c:x val="0.24772411573257"/>
          <c:y val="5.8606043147045601E-2"/>
          <c:w val="0.651251005723821"/>
          <c:h val="0.13482043403111199"/>
        </c:manualLayout>
      </c:layout>
      <c:overlay val="0"/>
      <c:txPr>
        <a:bodyPr/>
        <a:lstStyle/>
        <a:p>
          <a:pPr>
            <a:defRPr sz="20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385536336646"/>
          <c:y val="3.4482758620689599E-2"/>
          <c:w val="0.86255437588743999"/>
          <c:h val="0.8322448254976090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'年別　周期数・数字'!$AJ$39</c:f>
              <c:strCache>
                <c:ptCount val="1"/>
                <c:pt idx="0">
                  <c:v>IVF出生児</c:v>
                </c:pt>
              </c:strCache>
            </c:strRef>
          </c:tx>
          <c:invertIfNegative val="0"/>
          <c:cat>
            <c:numRef>
              <c:f>'年別　周期数・数字'!$AB$47:$AB$72</c:f>
              <c:numCache>
                <c:formatCode>General</c:formatCode>
                <c:ptCount val="26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</c:numCache>
            </c:numRef>
          </c:cat>
          <c:val>
            <c:numRef>
              <c:f>'年別　周期数・数字'!$AJ$47:$AJ$72</c:f>
              <c:numCache>
                <c:formatCode>#,##0_);[Red]\(#,##0\)</c:formatCode>
                <c:ptCount val="26"/>
                <c:pt idx="0">
                  <c:v>2525</c:v>
                </c:pt>
                <c:pt idx="1">
                  <c:v>3334</c:v>
                </c:pt>
                <c:pt idx="2">
                  <c:v>3734</c:v>
                </c:pt>
                <c:pt idx="3">
                  <c:v>3810</c:v>
                </c:pt>
                <c:pt idx="4">
                  <c:v>4436</c:v>
                </c:pt>
                <c:pt idx="5">
                  <c:v>5060</c:v>
                </c:pt>
                <c:pt idx="6">
                  <c:v>5851</c:v>
                </c:pt>
                <c:pt idx="7">
                  <c:v>5870</c:v>
                </c:pt>
                <c:pt idx="8">
                  <c:v>5447</c:v>
                </c:pt>
                <c:pt idx="9">
                  <c:v>5829</c:v>
                </c:pt>
                <c:pt idx="10">
                  <c:v>6443</c:v>
                </c:pt>
                <c:pt idx="11">
                  <c:v>6608</c:v>
                </c:pt>
                <c:pt idx="12">
                  <c:v>6709</c:v>
                </c:pt>
                <c:pt idx="13">
                  <c:v>6706</c:v>
                </c:pt>
                <c:pt idx="14">
                  <c:v>6256</c:v>
                </c:pt>
                <c:pt idx="15">
                  <c:v>5144</c:v>
                </c:pt>
                <c:pt idx="16">
                  <c:v>4664</c:v>
                </c:pt>
                <c:pt idx="17">
                  <c:v>5046</c:v>
                </c:pt>
                <c:pt idx="18">
                  <c:v>4657</c:v>
                </c:pt>
                <c:pt idx="19">
                  <c:v>4546</c:v>
                </c:pt>
                <c:pt idx="20">
                  <c:v>4740</c:v>
                </c:pt>
                <c:pt idx="21">
                  <c:v>4776</c:v>
                </c:pt>
                <c:pt idx="22">
                  <c:v>5025</c:v>
                </c:pt>
                <c:pt idx="23">
                  <c:v>4629</c:v>
                </c:pt>
                <c:pt idx="24">
                  <c:v>4266</c:v>
                </c:pt>
                <c:pt idx="25">
                  <c:v>3731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A9-A443-8F8F-6B324564AA79}"/>
            </c:ext>
          </c:extLst>
        </c:ser>
        <c:ser>
          <c:idx val="1"/>
          <c:order val="1"/>
          <c:tx>
            <c:strRef>
              <c:f>'年別　周期数・数字'!$AK$39</c:f>
              <c:strCache>
                <c:ptCount val="1"/>
                <c:pt idx="0">
                  <c:v>ICSI出生児</c:v>
                </c:pt>
              </c:strCache>
            </c:strRef>
          </c:tx>
          <c:invertIfNegative val="0"/>
          <c:cat>
            <c:numRef>
              <c:f>'年別　周期数・数字'!$AB$47:$AB$72</c:f>
              <c:numCache>
                <c:formatCode>General</c:formatCode>
                <c:ptCount val="26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</c:numCache>
            </c:numRef>
          </c:cat>
          <c:val>
            <c:numRef>
              <c:f>'年別　周期数・数字'!$AK$47:$AK$72</c:f>
              <c:numCache>
                <c:formatCode>#,##0_);[Red]\(#,##0\)</c:formatCode>
                <c:ptCount val="26"/>
                <c:pt idx="0">
                  <c:v>35</c:v>
                </c:pt>
                <c:pt idx="1">
                  <c:v>149</c:v>
                </c:pt>
                <c:pt idx="2">
                  <c:v>698</c:v>
                </c:pt>
                <c:pt idx="3">
                  <c:v>1579</c:v>
                </c:pt>
                <c:pt idx="4">
                  <c:v>2588</c:v>
                </c:pt>
                <c:pt idx="5">
                  <c:v>3249</c:v>
                </c:pt>
                <c:pt idx="6">
                  <c:v>3701</c:v>
                </c:pt>
                <c:pt idx="7">
                  <c:v>4247</c:v>
                </c:pt>
                <c:pt idx="8">
                  <c:v>4582</c:v>
                </c:pt>
                <c:pt idx="9">
                  <c:v>4862</c:v>
                </c:pt>
                <c:pt idx="10">
                  <c:v>5486</c:v>
                </c:pt>
                <c:pt idx="11">
                  <c:v>5994</c:v>
                </c:pt>
                <c:pt idx="12">
                  <c:v>5921</c:v>
                </c:pt>
                <c:pt idx="13">
                  <c:v>5864</c:v>
                </c:pt>
                <c:pt idx="14">
                  <c:v>5401</c:v>
                </c:pt>
                <c:pt idx="15">
                  <c:v>5194</c:v>
                </c:pt>
                <c:pt idx="16">
                  <c:v>4615</c:v>
                </c:pt>
                <c:pt idx="17">
                  <c:v>5180</c:v>
                </c:pt>
                <c:pt idx="18">
                  <c:v>5277</c:v>
                </c:pt>
                <c:pt idx="19">
                  <c:v>5415</c:v>
                </c:pt>
                <c:pt idx="20">
                  <c:v>5498</c:v>
                </c:pt>
                <c:pt idx="21">
                  <c:v>5630</c:v>
                </c:pt>
                <c:pt idx="22">
                  <c:v>5702</c:v>
                </c:pt>
                <c:pt idx="23">
                  <c:v>5761</c:v>
                </c:pt>
                <c:pt idx="24">
                  <c:v>5166</c:v>
                </c:pt>
                <c:pt idx="25">
                  <c:v>4826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A9-A443-8F8F-6B324564AA79}"/>
            </c:ext>
          </c:extLst>
        </c:ser>
        <c:ser>
          <c:idx val="2"/>
          <c:order val="2"/>
          <c:tx>
            <c:strRef>
              <c:f>'年別　周期数・数字'!$AL$39</c:f>
              <c:strCache>
                <c:ptCount val="1"/>
                <c:pt idx="0">
                  <c:v>FET出生児</c:v>
                </c:pt>
              </c:strCache>
            </c:strRef>
          </c:tx>
          <c:invertIfNegative val="0"/>
          <c:cat>
            <c:numRef>
              <c:f>'年別　周期数・数字'!$AB$47:$AB$72</c:f>
              <c:numCache>
                <c:formatCode>General</c:formatCode>
                <c:ptCount val="26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</c:numCache>
            </c:numRef>
          </c:cat>
          <c:val>
            <c:numRef>
              <c:f>'年別　周期数・数字'!$AL$47:$AL$72</c:f>
              <c:numCache>
                <c:formatCode>#,##0_);[Red]\(#,##0\)</c:formatCode>
                <c:ptCount val="26"/>
                <c:pt idx="0">
                  <c:v>66</c:v>
                </c:pt>
                <c:pt idx="1">
                  <c:v>71</c:v>
                </c:pt>
                <c:pt idx="2">
                  <c:v>144</c:v>
                </c:pt>
                <c:pt idx="3">
                  <c:v>298</c:v>
                </c:pt>
                <c:pt idx="4">
                  <c:v>386</c:v>
                </c:pt>
                <c:pt idx="5">
                  <c:v>902</c:v>
                </c:pt>
                <c:pt idx="6">
                  <c:v>1567</c:v>
                </c:pt>
                <c:pt idx="7">
                  <c:v>1812</c:v>
                </c:pt>
                <c:pt idx="8">
                  <c:v>2245</c:v>
                </c:pt>
                <c:pt idx="9">
                  <c:v>2467</c:v>
                </c:pt>
                <c:pt idx="10">
                  <c:v>3299</c:v>
                </c:pt>
                <c:pt idx="11">
                  <c:v>4798</c:v>
                </c:pt>
                <c:pt idx="12">
                  <c:v>5538</c:v>
                </c:pt>
                <c:pt idx="13">
                  <c:v>6542</c:v>
                </c:pt>
                <c:pt idx="14">
                  <c:v>7930</c:v>
                </c:pt>
                <c:pt idx="15">
                  <c:v>9257</c:v>
                </c:pt>
                <c:pt idx="16">
                  <c:v>12425</c:v>
                </c:pt>
                <c:pt idx="17">
                  <c:v>16454</c:v>
                </c:pt>
                <c:pt idx="18">
                  <c:v>19011</c:v>
                </c:pt>
                <c:pt idx="19">
                  <c:v>22465</c:v>
                </c:pt>
                <c:pt idx="20">
                  <c:v>27715</c:v>
                </c:pt>
                <c:pt idx="21">
                  <c:v>32148</c:v>
                </c:pt>
                <c:pt idx="22">
                  <c:v>36595</c:v>
                </c:pt>
                <c:pt idx="23">
                  <c:v>40611</c:v>
                </c:pt>
                <c:pt idx="24">
                  <c:v>44678</c:v>
                </c:pt>
                <c:pt idx="25">
                  <c:v>48060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A9-A443-8F8F-6B324564AA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08515040"/>
        <c:axId val="908518432"/>
      </c:barChart>
      <c:catAx>
        <c:axId val="9085150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 b="0"/>
                </a:pPr>
                <a:r>
                  <a:rPr lang="ja-JP" altLang="en-US" sz="1100" b="0"/>
                  <a:t>西暦</a:t>
                </a:r>
                <a:endParaRPr lang="en-US" altLang="ja-JP" sz="1100" b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908518432"/>
        <c:crosses val="autoZero"/>
        <c:auto val="1"/>
        <c:lblAlgn val="ctr"/>
        <c:lblOffset val="100"/>
        <c:noMultiLvlLbl val="0"/>
      </c:catAx>
      <c:valAx>
        <c:axId val="908518432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1100" b="0"/>
                </a:pPr>
                <a:r>
                  <a:rPr lang="ja-JP" altLang="en-US" sz="1100" b="0"/>
                  <a:t>症例数</a:t>
                </a:r>
              </a:p>
            </c:rich>
          </c:tx>
          <c:layout>
            <c:manualLayout>
              <c:xMode val="edge"/>
              <c:yMode val="edge"/>
              <c:x val="1.0662191816186899E-3"/>
              <c:y val="0.400936736356231"/>
            </c:manualLayout>
          </c:layout>
          <c:overlay val="0"/>
        </c:title>
        <c:numFmt formatCode="#,##0_);[Red]\(#,##0\)" sourceLinked="1"/>
        <c:majorTickMark val="out"/>
        <c:minorTickMark val="none"/>
        <c:tickLblPos val="nextTo"/>
        <c:crossAx val="9085150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4518902189935902"/>
          <c:y val="3.7595028292205998E-2"/>
          <c:w val="0.59792295811921303"/>
          <c:h val="7.9824622013957403E-2"/>
        </c:manualLayout>
      </c:layout>
      <c:overlay val="0"/>
      <c:txPr>
        <a:bodyPr/>
        <a:lstStyle/>
        <a:p>
          <a:pPr>
            <a:defRPr sz="18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941200437933054E-2"/>
          <c:y val="3.7356321839080497E-2"/>
          <c:w val="0.91173668999956059"/>
          <c:h val="0.83716965336229499"/>
        </c:manualLayout>
      </c:layout>
      <c:lineChart>
        <c:grouping val="standard"/>
        <c:varyColors val="0"/>
        <c:ser>
          <c:idx val="0"/>
          <c:order val="0"/>
          <c:tx>
            <c:strRef>
              <c:f>'年別　年齢別'!$AZ$3</c:f>
              <c:strCache>
                <c:ptCount val="1"/>
                <c:pt idx="0">
                  <c:v>総治療周期数 448,210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年齢別'!$A$4:$A$34</c:f>
              <c:strCache>
                <c:ptCount val="31"/>
                <c:pt idx="0">
                  <c:v>20以下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50以上</c:v>
                </c:pt>
              </c:strCache>
            </c:strRef>
          </c:cat>
          <c:val>
            <c:numRef>
              <c:f>'年別　年齢別'!$AZ$4:$AZ$34</c:f>
              <c:numCache>
                <c:formatCode>#,##0_);[Red]\(#,##0\)</c:formatCode>
                <c:ptCount val="31"/>
                <c:pt idx="0">
                  <c:v>39</c:v>
                </c:pt>
                <c:pt idx="1">
                  <c:v>33</c:v>
                </c:pt>
                <c:pt idx="2">
                  <c:v>79</c:v>
                </c:pt>
                <c:pt idx="3">
                  <c:v>149</c:v>
                </c:pt>
                <c:pt idx="4">
                  <c:v>364</c:v>
                </c:pt>
                <c:pt idx="5">
                  <c:v>788</c:v>
                </c:pt>
                <c:pt idx="6">
                  <c:v>1569</c:v>
                </c:pt>
                <c:pt idx="7">
                  <c:v>2895</c:v>
                </c:pt>
                <c:pt idx="8">
                  <c:v>4965</c:v>
                </c:pt>
                <c:pt idx="9">
                  <c:v>7731</c:v>
                </c:pt>
                <c:pt idx="10">
                  <c:v>10721</c:v>
                </c:pt>
                <c:pt idx="11">
                  <c:v>13829</c:v>
                </c:pt>
                <c:pt idx="12">
                  <c:v>16744</c:v>
                </c:pt>
                <c:pt idx="13">
                  <c:v>19951</c:v>
                </c:pt>
                <c:pt idx="14">
                  <c:v>23392</c:v>
                </c:pt>
                <c:pt idx="15">
                  <c:v>25809</c:v>
                </c:pt>
                <c:pt idx="16">
                  <c:v>27594</c:v>
                </c:pt>
                <c:pt idx="17">
                  <c:v>31095</c:v>
                </c:pt>
                <c:pt idx="18">
                  <c:v>34081</c:v>
                </c:pt>
                <c:pt idx="19">
                  <c:v>38618</c:v>
                </c:pt>
                <c:pt idx="20">
                  <c:v>38698</c:v>
                </c:pt>
                <c:pt idx="21">
                  <c:v>37365</c:v>
                </c:pt>
                <c:pt idx="22">
                  <c:v>36600</c:v>
                </c:pt>
                <c:pt idx="23">
                  <c:v>28253</c:v>
                </c:pt>
                <c:pt idx="24">
                  <c:v>20255</c:v>
                </c:pt>
                <c:pt idx="25">
                  <c:v>12836</c:v>
                </c:pt>
                <c:pt idx="26">
                  <c:v>7147</c:v>
                </c:pt>
                <c:pt idx="27">
                  <c:v>3275</c:v>
                </c:pt>
                <c:pt idx="28">
                  <c:v>1799</c:v>
                </c:pt>
                <c:pt idx="29">
                  <c:v>973</c:v>
                </c:pt>
                <c:pt idx="30">
                  <c:v>563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A68-0C43-A6D0-1262D1D96ABA}"/>
            </c:ext>
          </c:extLst>
        </c:ser>
        <c:ser>
          <c:idx val="1"/>
          <c:order val="1"/>
          <c:tx>
            <c:strRef>
              <c:f>'年別　年齢別'!$BA$3</c:f>
              <c:strCache>
                <c:ptCount val="1"/>
                <c:pt idx="0">
                  <c:v>移植周期数 251,279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年齢別'!$A$4:$A$34</c:f>
              <c:strCache>
                <c:ptCount val="31"/>
                <c:pt idx="0">
                  <c:v>20以下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50以上</c:v>
                </c:pt>
              </c:strCache>
            </c:strRef>
          </c:cat>
          <c:val>
            <c:numRef>
              <c:f>'年別　年齢別'!$BA$4:$BA$34</c:f>
              <c:numCache>
                <c:formatCode>#,##0_);[Red]\(#,##0\)</c:formatCode>
                <c:ptCount val="31"/>
                <c:pt idx="0">
                  <c:v>10</c:v>
                </c:pt>
                <c:pt idx="1">
                  <c:v>12</c:v>
                </c:pt>
                <c:pt idx="2">
                  <c:v>37</c:v>
                </c:pt>
                <c:pt idx="3">
                  <c:v>86</c:v>
                </c:pt>
                <c:pt idx="4">
                  <c:v>199</c:v>
                </c:pt>
                <c:pt idx="5">
                  <c:v>468</c:v>
                </c:pt>
                <c:pt idx="6">
                  <c:v>918</c:v>
                </c:pt>
                <c:pt idx="7">
                  <c:v>1762</c:v>
                </c:pt>
                <c:pt idx="8">
                  <c:v>3026</c:v>
                </c:pt>
                <c:pt idx="9">
                  <c:v>4792</c:v>
                </c:pt>
                <c:pt idx="10">
                  <c:v>6754</c:v>
                </c:pt>
                <c:pt idx="11">
                  <c:v>8843</c:v>
                </c:pt>
                <c:pt idx="12">
                  <c:v>10678</c:v>
                </c:pt>
                <c:pt idx="13">
                  <c:v>12671</c:v>
                </c:pt>
                <c:pt idx="14">
                  <c:v>14806</c:v>
                </c:pt>
                <c:pt idx="15">
                  <c:v>16210</c:v>
                </c:pt>
                <c:pt idx="16">
                  <c:v>17184</c:v>
                </c:pt>
                <c:pt idx="17">
                  <c:v>19156</c:v>
                </c:pt>
                <c:pt idx="18">
                  <c:v>20484</c:v>
                </c:pt>
                <c:pt idx="19">
                  <c:v>22400</c:v>
                </c:pt>
                <c:pt idx="20">
                  <c:v>21604</c:v>
                </c:pt>
                <c:pt idx="21">
                  <c:v>19672</c:v>
                </c:pt>
                <c:pt idx="22">
                  <c:v>17946</c:v>
                </c:pt>
                <c:pt idx="23">
                  <c:v>13138</c:v>
                </c:pt>
                <c:pt idx="24">
                  <c:v>8667</c:v>
                </c:pt>
                <c:pt idx="25">
                  <c:v>4956</c:v>
                </c:pt>
                <c:pt idx="26">
                  <c:v>2634</c:v>
                </c:pt>
                <c:pt idx="27">
                  <c:v>1093</c:v>
                </c:pt>
                <c:pt idx="28">
                  <c:v>556</c:v>
                </c:pt>
                <c:pt idx="29">
                  <c:v>317</c:v>
                </c:pt>
                <c:pt idx="30">
                  <c:v>200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A68-0C43-A6D0-1262D1D96ABA}"/>
            </c:ext>
          </c:extLst>
        </c:ser>
        <c:ser>
          <c:idx val="2"/>
          <c:order val="2"/>
          <c:tx>
            <c:strRef>
              <c:f>'年別　年齢別'!$BB$3</c:f>
              <c:strCache>
                <c:ptCount val="1"/>
                <c:pt idx="0">
                  <c:v>妊娠周期数 79,194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年齢別'!$A$4:$A$34</c:f>
              <c:strCache>
                <c:ptCount val="31"/>
                <c:pt idx="0">
                  <c:v>20以下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50以上</c:v>
                </c:pt>
              </c:strCache>
            </c:strRef>
          </c:cat>
          <c:val>
            <c:numRef>
              <c:f>'年別　年齢別'!$BB$4:$BB$34</c:f>
              <c:numCache>
                <c:formatCode>#,##0_);[Red]\(#,##0\)</c:formatCode>
                <c:ptCount val="31"/>
                <c:pt idx="0">
                  <c:v>3</c:v>
                </c:pt>
                <c:pt idx="1">
                  <c:v>5</c:v>
                </c:pt>
                <c:pt idx="2">
                  <c:v>25</c:v>
                </c:pt>
                <c:pt idx="3">
                  <c:v>34</c:v>
                </c:pt>
                <c:pt idx="4">
                  <c:v>91</c:v>
                </c:pt>
                <c:pt idx="5">
                  <c:v>213</c:v>
                </c:pt>
                <c:pt idx="6">
                  <c:v>425</c:v>
                </c:pt>
                <c:pt idx="7">
                  <c:v>806</c:v>
                </c:pt>
                <c:pt idx="8">
                  <c:v>1396</c:v>
                </c:pt>
                <c:pt idx="9">
                  <c:v>2147</c:v>
                </c:pt>
                <c:pt idx="10">
                  <c:v>2990</c:v>
                </c:pt>
                <c:pt idx="11">
                  <c:v>3911</c:v>
                </c:pt>
                <c:pt idx="12">
                  <c:v>4620</c:v>
                </c:pt>
                <c:pt idx="13">
                  <c:v>5259</c:v>
                </c:pt>
                <c:pt idx="14">
                  <c:v>6055</c:v>
                </c:pt>
                <c:pt idx="15">
                  <c:v>6492</c:v>
                </c:pt>
                <c:pt idx="16">
                  <c:v>6583</c:v>
                </c:pt>
                <c:pt idx="17">
                  <c:v>6940</c:v>
                </c:pt>
                <c:pt idx="18">
                  <c:v>6867</c:v>
                </c:pt>
                <c:pt idx="19">
                  <c:v>6894</c:v>
                </c:pt>
                <c:pt idx="20">
                  <c:v>5872</c:v>
                </c:pt>
                <c:pt idx="21">
                  <c:v>4645</c:v>
                </c:pt>
                <c:pt idx="22">
                  <c:v>3394</c:v>
                </c:pt>
                <c:pt idx="23">
                  <c:v>1932</c:v>
                </c:pt>
                <c:pt idx="24">
                  <c:v>965</c:v>
                </c:pt>
                <c:pt idx="25">
                  <c:v>393</c:v>
                </c:pt>
                <c:pt idx="26">
                  <c:v>165</c:v>
                </c:pt>
                <c:pt idx="27">
                  <c:v>39</c:v>
                </c:pt>
                <c:pt idx="28">
                  <c:v>15</c:v>
                </c:pt>
                <c:pt idx="29">
                  <c:v>14</c:v>
                </c:pt>
                <c:pt idx="30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A68-0C43-A6D0-1262D1D96ABA}"/>
            </c:ext>
          </c:extLst>
        </c:ser>
        <c:ser>
          <c:idx val="3"/>
          <c:order val="3"/>
          <c:tx>
            <c:strRef>
              <c:f>'年別　年齢別'!$BC$3</c:f>
              <c:strCache>
                <c:ptCount val="1"/>
                <c:pt idx="0">
                  <c:v>生産周期数 54,997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年齢別'!$A$4:$A$34</c:f>
              <c:strCache>
                <c:ptCount val="31"/>
                <c:pt idx="0">
                  <c:v>20以下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50以上</c:v>
                </c:pt>
              </c:strCache>
            </c:strRef>
          </c:cat>
          <c:val>
            <c:numRef>
              <c:f>'年別　年齢別'!$BC$4:$BC$34</c:f>
              <c:numCache>
                <c:formatCode>General</c:formatCode>
                <c:ptCount val="31"/>
                <c:pt idx="0">
                  <c:v>2</c:v>
                </c:pt>
                <c:pt idx="1">
                  <c:v>4</c:v>
                </c:pt>
                <c:pt idx="2">
                  <c:v>19</c:v>
                </c:pt>
                <c:pt idx="3">
                  <c:v>24</c:v>
                </c:pt>
                <c:pt idx="4">
                  <c:v>77</c:v>
                </c:pt>
                <c:pt idx="5">
                  <c:v>157</c:v>
                </c:pt>
                <c:pt idx="6">
                  <c:v>339</c:v>
                </c:pt>
                <c:pt idx="7">
                  <c:v>623</c:v>
                </c:pt>
                <c:pt idx="8">
                  <c:v>1070</c:v>
                </c:pt>
                <c:pt idx="9">
                  <c:v>1671</c:v>
                </c:pt>
                <c:pt idx="10">
                  <c:v>2352</c:v>
                </c:pt>
                <c:pt idx="11">
                  <c:v>3065</c:v>
                </c:pt>
                <c:pt idx="12">
                  <c:v>3596</c:v>
                </c:pt>
                <c:pt idx="13">
                  <c:v>3988</c:v>
                </c:pt>
                <c:pt idx="14">
                  <c:v>4611</c:v>
                </c:pt>
                <c:pt idx="15">
                  <c:v>4869</c:v>
                </c:pt>
                <c:pt idx="16">
                  <c:v>4867</c:v>
                </c:pt>
                <c:pt idx="17">
                  <c:v>5000</c:v>
                </c:pt>
                <c:pt idx="18">
                  <c:v>4778</c:v>
                </c:pt>
                <c:pt idx="19">
                  <c:v>4440</c:v>
                </c:pt>
                <c:pt idx="20">
                  <c:v>3603</c:v>
                </c:pt>
                <c:pt idx="21">
                  <c:v>2626</c:v>
                </c:pt>
                <c:pt idx="22">
                  <c:v>1763</c:v>
                </c:pt>
                <c:pt idx="23">
                  <c:v>881</c:v>
                </c:pt>
                <c:pt idx="24">
                  <c:v>371</c:v>
                </c:pt>
                <c:pt idx="25">
                  <c:v>130</c:v>
                </c:pt>
                <c:pt idx="26">
                  <c:v>54</c:v>
                </c:pt>
                <c:pt idx="27">
                  <c:v>8</c:v>
                </c:pt>
                <c:pt idx="28">
                  <c:v>5</c:v>
                </c:pt>
                <c:pt idx="29">
                  <c:v>3</c:v>
                </c:pt>
                <c:pt idx="3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A68-0C43-A6D0-1262D1D96A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8910464"/>
        <c:axId val="908965296"/>
      </c:lineChart>
      <c:catAx>
        <c:axId val="9089104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0"/>
                </a:pPr>
                <a:r>
                  <a:rPr lang="ja-JP" altLang="en-US" b="0"/>
                  <a:t>年齢（歳）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908965296"/>
        <c:crosses val="autoZero"/>
        <c:auto val="1"/>
        <c:lblAlgn val="ctr"/>
        <c:lblOffset val="100"/>
        <c:noMultiLvlLbl val="0"/>
      </c:catAx>
      <c:valAx>
        <c:axId val="908965296"/>
        <c:scaling>
          <c:orientation val="minMax"/>
          <c:max val="40000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b="0"/>
                </a:pPr>
                <a:r>
                  <a:rPr lang="ja-JP" altLang="en-US" b="0"/>
                  <a:t>周期数</a:t>
                </a:r>
              </a:p>
            </c:rich>
          </c:tx>
          <c:overlay val="0"/>
        </c:title>
        <c:numFmt formatCode="#,##0_);[Red]\(#,##0\)" sourceLinked="1"/>
        <c:majorTickMark val="out"/>
        <c:minorTickMark val="none"/>
        <c:tickLblPos val="nextTo"/>
        <c:crossAx val="9089104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9526819131946803E-2"/>
          <c:y val="4.8374061000995602E-2"/>
          <c:w val="0.302195968651922"/>
          <c:h val="0.26235294486547223"/>
        </c:manualLayout>
      </c:layout>
      <c:overlay val="0"/>
      <c:txPr>
        <a:bodyPr/>
        <a:lstStyle/>
        <a:p>
          <a:pPr>
            <a:defRPr sz="16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5.6952879028617322E-2"/>
          <c:y val="3.2745591939546598E-2"/>
          <c:w val="0.89046816095121384"/>
          <c:h val="0.85814435034411596"/>
        </c:manualLayout>
      </c:layout>
      <c:lineChart>
        <c:grouping val="standard"/>
        <c:varyColors val="0"/>
        <c:ser>
          <c:idx val="0"/>
          <c:order val="0"/>
          <c:tx>
            <c:strRef>
              <c:f>'年別　年齢別'!$DF$3</c:f>
              <c:strCache>
                <c:ptCount val="1"/>
                <c:pt idx="0">
                  <c:v>妊娠率/総ET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年齢別'!$BQ$10:$BQ$32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'年別　年齢別'!$DF$10:$DF$32</c:f>
              <c:numCache>
                <c:formatCode>0%</c:formatCode>
                <c:ptCount val="23"/>
                <c:pt idx="0">
                  <c:v>0.46296296296296297</c:v>
                </c:pt>
                <c:pt idx="1">
                  <c:v>0.45743473325766176</c:v>
                </c:pt>
                <c:pt idx="2">
                  <c:v>0.46133509583608723</c:v>
                </c:pt>
                <c:pt idx="3">
                  <c:v>0.44803839732888145</c:v>
                </c:pt>
                <c:pt idx="4">
                  <c:v>0.44270062185371634</c:v>
                </c:pt>
                <c:pt idx="5">
                  <c:v>0.44227072260545064</c:v>
                </c:pt>
                <c:pt idx="6">
                  <c:v>0.43266529312605356</c:v>
                </c:pt>
                <c:pt idx="7">
                  <c:v>0.4150422223976008</c:v>
                </c:pt>
                <c:pt idx="8">
                  <c:v>0.40895582871808728</c:v>
                </c:pt>
                <c:pt idx="9">
                  <c:v>0.40049352251696485</c:v>
                </c:pt>
                <c:pt idx="10">
                  <c:v>0.38308891992551208</c:v>
                </c:pt>
                <c:pt idx="11">
                  <c:v>0.36228857799122988</c:v>
                </c:pt>
                <c:pt idx="12">
                  <c:v>0.33523725834797891</c:v>
                </c:pt>
                <c:pt idx="13">
                  <c:v>0.30776785714285715</c:v>
                </c:pt>
                <c:pt idx="14">
                  <c:v>0.27180151823736343</c:v>
                </c:pt>
                <c:pt idx="15">
                  <c:v>0.23612240748271654</c:v>
                </c:pt>
                <c:pt idx="16">
                  <c:v>0.18912292432854119</c:v>
                </c:pt>
                <c:pt idx="17">
                  <c:v>0.14705434617141117</c:v>
                </c:pt>
                <c:pt idx="18">
                  <c:v>0.11134187146648206</c:v>
                </c:pt>
                <c:pt idx="19">
                  <c:v>7.9297820823244547E-2</c:v>
                </c:pt>
                <c:pt idx="20">
                  <c:v>6.2642369020501146E-2</c:v>
                </c:pt>
                <c:pt idx="21">
                  <c:v>3.5681610247026534E-2</c:v>
                </c:pt>
                <c:pt idx="22">
                  <c:v>2.6978417266187049E-2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4C9-8248-8F81-3D83FF786FA2}"/>
            </c:ext>
          </c:extLst>
        </c:ser>
        <c:ser>
          <c:idx val="1"/>
          <c:order val="1"/>
          <c:tx>
            <c:strRef>
              <c:f>'年別　年齢別'!$DG$3</c:f>
              <c:strCache>
                <c:ptCount val="1"/>
                <c:pt idx="0">
                  <c:v>妊娠率/総治療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年齢別'!$BQ$10:$BQ$32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'年別　年齢別'!$DG$10:$DG$32</c:f>
              <c:numCache>
                <c:formatCode>0%</c:formatCode>
                <c:ptCount val="23"/>
                <c:pt idx="0">
                  <c:v>0.27087316762268959</c:v>
                </c:pt>
                <c:pt idx="1">
                  <c:v>0.27841105354058721</c:v>
                </c:pt>
                <c:pt idx="2">
                  <c:v>0.28116817724068477</c:v>
                </c:pt>
                <c:pt idx="3">
                  <c:v>0.27771310309145003</c:v>
                </c:pt>
                <c:pt idx="4">
                  <c:v>0.27889189441283463</c:v>
                </c:pt>
                <c:pt idx="5">
                  <c:v>0.28281148311519272</c:v>
                </c:pt>
                <c:pt idx="6">
                  <c:v>0.27591973244147155</c:v>
                </c:pt>
                <c:pt idx="7">
                  <c:v>0.26359580973384794</c:v>
                </c:pt>
                <c:pt idx="8">
                  <c:v>0.25884917920656636</c:v>
                </c:pt>
                <c:pt idx="9">
                  <c:v>0.25154016040915961</c:v>
                </c:pt>
                <c:pt idx="10">
                  <c:v>0.23856635500471116</c:v>
                </c:pt>
                <c:pt idx="11">
                  <c:v>0.22318700755748513</c:v>
                </c:pt>
                <c:pt idx="12">
                  <c:v>0.20149056659135589</c:v>
                </c:pt>
                <c:pt idx="13">
                  <c:v>0.17851778963177792</c:v>
                </c:pt>
                <c:pt idx="14">
                  <c:v>0.15173910796423587</c:v>
                </c:pt>
                <c:pt idx="15">
                  <c:v>0.12431419777866988</c:v>
                </c:pt>
                <c:pt idx="16">
                  <c:v>9.273224043715847E-2</c:v>
                </c:pt>
                <c:pt idx="17">
                  <c:v>6.8382118713057022E-2</c:v>
                </c:pt>
                <c:pt idx="18">
                  <c:v>4.7642557393236237E-2</c:v>
                </c:pt>
                <c:pt idx="19">
                  <c:v>3.0617014646307259E-2</c:v>
                </c:pt>
                <c:pt idx="20">
                  <c:v>2.3086609766335524E-2</c:v>
                </c:pt>
                <c:pt idx="21">
                  <c:v>1.1908396946564885E-2</c:v>
                </c:pt>
                <c:pt idx="22">
                  <c:v>8.337965536409116E-3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4C9-8248-8F81-3D83FF786FA2}"/>
            </c:ext>
          </c:extLst>
        </c:ser>
        <c:ser>
          <c:idx val="2"/>
          <c:order val="2"/>
          <c:tx>
            <c:strRef>
              <c:f>'年別　年齢別'!$DH$3</c:f>
              <c:strCache>
                <c:ptCount val="1"/>
                <c:pt idx="0">
                  <c:v>生産率/総治療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年齢別'!$BQ$10:$BQ$32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'年別　年齢別'!$DH$10:$DH$32</c:f>
              <c:numCache>
                <c:formatCode>0%</c:formatCode>
                <c:ptCount val="23"/>
                <c:pt idx="0">
                  <c:v>0.21606118546845124</c:v>
                </c:pt>
                <c:pt idx="1">
                  <c:v>0.21519861830742659</c:v>
                </c:pt>
                <c:pt idx="2">
                  <c:v>0.21550855991943604</c:v>
                </c:pt>
                <c:pt idx="3">
                  <c:v>0.21614280170741171</c:v>
                </c:pt>
                <c:pt idx="4">
                  <c:v>0.21938252028728664</c:v>
                </c:pt>
                <c:pt idx="5">
                  <c:v>0.22163569310868464</c:v>
                </c:pt>
                <c:pt idx="6">
                  <c:v>0.21476349737219302</c:v>
                </c:pt>
                <c:pt idx="7">
                  <c:v>0.19988972983810335</c:v>
                </c:pt>
                <c:pt idx="8">
                  <c:v>0.19711867305061559</c:v>
                </c:pt>
                <c:pt idx="9">
                  <c:v>0.18865512030686971</c:v>
                </c:pt>
                <c:pt idx="10">
                  <c:v>0.17637892295426541</c:v>
                </c:pt>
                <c:pt idx="11">
                  <c:v>0.16079755587715067</c:v>
                </c:pt>
                <c:pt idx="12">
                  <c:v>0.14019541680115019</c:v>
                </c:pt>
                <c:pt idx="13">
                  <c:v>0.11497229271324252</c:v>
                </c:pt>
                <c:pt idx="14">
                  <c:v>9.3105586852033698E-2</c:v>
                </c:pt>
                <c:pt idx="15">
                  <c:v>7.0279673491235109E-2</c:v>
                </c:pt>
                <c:pt idx="16">
                  <c:v>4.8169398907103825E-2</c:v>
                </c:pt>
                <c:pt idx="17">
                  <c:v>3.1182529288925068E-2</c:v>
                </c:pt>
                <c:pt idx="18">
                  <c:v>1.8316465070352998E-2</c:v>
                </c:pt>
                <c:pt idx="19">
                  <c:v>1.0127765659083826E-2</c:v>
                </c:pt>
                <c:pt idx="20">
                  <c:v>7.5556177417098087E-3</c:v>
                </c:pt>
                <c:pt idx="21">
                  <c:v>2.4427480916030535E-3</c:v>
                </c:pt>
                <c:pt idx="22">
                  <c:v>2.7793218454697055E-3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4C9-8248-8F81-3D83FF786F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9001584"/>
        <c:axId val="909004976"/>
      </c:lineChart>
      <c:lineChart>
        <c:grouping val="standard"/>
        <c:varyColors val="0"/>
        <c:ser>
          <c:idx val="3"/>
          <c:order val="3"/>
          <c:tx>
            <c:strRef>
              <c:f>'年別　年齢別'!$DI$3</c:f>
              <c:strCache>
                <c:ptCount val="1"/>
                <c:pt idx="0">
                  <c:v>流産率/総妊娠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年齢別'!$BQ$10:$BQ$32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'年別　年齢別'!$DI$10:$DI$32</c:f>
              <c:numCache>
                <c:formatCode>0%</c:formatCode>
                <c:ptCount val="23"/>
                <c:pt idx="0">
                  <c:v>0.15294117647058825</c:v>
                </c:pt>
                <c:pt idx="1">
                  <c:v>0.16625310173697269</c:v>
                </c:pt>
                <c:pt idx="2">
                  <c:v>0.17335243553008595</c:v>
                </c:pt>
                <c:pt idx="3">
                  <c:v>0.17279925477410341</c:v>
                </c:pt>
                <c:pt idx="4">
                  <c:v>0.1665551839464883</c:v>
                </c:pt>
                <c:pt idx="5">
                  <c:v>0.17207875223727948</c:v>
                </c:pt>
                <c:pt idx="6">
                  <c:v>0.17034632034632036</c:v>
                </c:pt>
                <c:pt idx="7">
                  <c:v>0.19376307282753374</c:v>
                </c:pt>
                <c:pt idx="8">
                  <c:v>0.19355904211395542</c:v>
                </c:pt>
                <c:pt idx="9">
                  <c:v>0.20348120764017252</c:v>
                </c:pt>
                <c:pt idx="10">
                  <c:v>0.21631475011392981</c:v>
                </c:pt>
                <c:pt idx="11">
                  <c:v>0.23227665706051873</c:v>
                </c:pt>
                <c:pt idx="12">
                  <c:v>0.25658948594728409</c:v>
                </c:pt>
                <c:pt idx="13">
                  <c:v>0.30620829706991587</c:v>
                </c:pt>
                <c:pt idx="14">
                  <c:v>0.33600136239782014</c:v>
                </c:pt>
                <c:pt idx="15">
                  <c:v>0.3916038751345533</c:v>
                </c:pt>
                <c:pt idx="16">
                  <c:v>0.43193871538008249</c:v>
                </c:pt>
                <c:pt idx="17">
                  <c:v>0.49275362318840582</c:v>
                </c:pt>
                <c:pt idx="18">
                  <c:v>0.57512953367875652</c:v>
                </c:pt>
                <c:pt idx="19">
                  <c:v>0.62595419847328249</c:v>
                </c:pt>
                <c:pt idx="20">
                  <c:v>0.64848484848484844</c:v>
                </c:pt>
                <c:pt idx="21">
                  <c:v>0.76923076923076927</c:v>
                </c:pt>
                <c:pt idx="22">
                  <c:v>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4C9-8248-8F81-3D83FF786F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9011760"/>
        <c:axId val="909008368"/>
      </c:lineChart>
      <c:catAx>
        <c:axId val="9090015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/>
                  <a:t>年齢（歳）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909004976"/>
        <c:crosses val="autoZero"/>
        <c:auto val="1"/>
        <c:lblAlgn val="ctr"/>
        <c:lblOffset val="100"/>
        <c:noMultiLvlLbl val="0"/>
      </c:catAx>
      <c:valAx>
        <c:axId val="909004976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ja-JP" altLang="en-US"/>
                  <a:t>妊娠率・生産率</a:t>
                </a:r>
              </a:p>
            </c:rich>
          </c:tx>
          <c:overlay val="0"/>
        </c:title>
        <c:numFmt formatCode="0%" sourceLinked="1"/>
        <c:majorTickMark val="out"/>
        <c:minorTickMark val="none"/>
        <c:tickLblPos val="nextTo"/>
        <c:crossAx val="909001584"/>
        <c:crosses val="autoZero"/>
        <c:crossBetween val="between"/>
      </c:valAx>
      <c:valAx>
        <c:axId val="909008368"/>
        <c:scaling>
          <c:orientation val="minMax"/>
        </c:scaling>
        <c:delete val="0"/>
        <c:axPos val="r"/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ja-JP" altLang="en-US"/>
                  <a:t>流産率</a:t>
                </a:r>
              </a:p>
            </c:rich>
          </c:tx>
          <c:overlay val="0"/>
        </c:title>
        <c:numFmt formatCode="0%" sourceLinked="1"/>
        <c:majorTickMark val="out"/>
        <c:minorTickMark val="none"/>
        <c:tickLblPos val="nextTo"/>
        <c:crossAx val="909011760"/>
        <c:crosses val="max"/>
        <c:crossBetween val="between"/>
      </c:valAx>
      <c:catAx>
        <c:axId val="90901176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909008368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62834962201405209"/>
          <c:y val="8.4754901937628732E-2"/>
          <c:w val="0.15323224261771701"/>
          <c:h val="0.20234673436601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974472476122907E-2"/>
          <c:y val="3.2745591939546598E-2"/>
          <c:w val="0.91131700681867478"/>
          <c:h val="0.85814435034411596"/>
        </c:manualLayout>
      </c:layout>
      <c:lineChart>
        <c:grouping val="standard"/>
        <c:varyColors val="0"/>
        <c:ser>
          <c:idx val="0"/>
          <c:order val="0"/>
          <c:tx>
            <c:strRef>
              <c:f>'年別　年齢別'!$DF$3</c:f>
              <c:strCache>
                <c:ptCount val="1"/>
                <c:pt idx="0">
                  <c:v>妊娠率/総ET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年齢別'!$BQ$10:$BQ$32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'年別　年齢別'!$DF$10:$DF$32</c:f>
              <c:numCache>
                <c:formatCode>0%</c:formatCode>
                <c:ptCount val="23"/>
                <c:pt idx="0">
                  <c:v>0.46296296296296297</c:v>
                </c:pt>
                <c:pt idx="1">
                  <c:v>0.45743473325766176</c:v>
                </c:pt>
                <c:pt idx="2">
                  <c:v>0.46133509583608723</c:v>
                </c:pt>
                <c:pt idx="3">
                  <c:v>0.44803839732888145</c:v>
                </c:pt>
                <c:pt idx="4">
                  <c:v>0.44270062185371634</c:v>
                </c:pt>
                <c:pt idx="5">
                  <c:v>0.44227072260545064</c:v>
                </c:pt>
                <c:pt idx="6">
                  <c:v>0.43266529312605356</c:v>
                </c:pt>
                <c:pt idx="7">
                  <c:v>0.4150422223976008</c:v>
                </c:pt>
                <c:pt idx="8">
                  <c:v>0.40895582871808728</c:v>
                </c:pt>
                <c:pt idx="9">
                  <c:v>0.40049352251696485</c:v>
                </c:pt>
                <c:pt idx="10">
                  <c:v>0.38308891992551208</c:v>
                </c:pt>
                <c:pt idx="11">
                  <c:v>0.36228857799122988</c:v>
                </c:pt>
                <c:pt idx="12">
                  <c:v>0.33523725834797891</c:v>
                </c:pt>
                <c:pt idx="13">
                  <c:v>0.30776785714285715</c:v>
                </c:pt>
                <c:pt idx="14">
                  <c:v>0.27180151823736343</c:v>
                </c:pt>
                <c:pt idx="15">
                  <c:v>0.23612240748271654</c:v>
                </c:pt>
                <c:pt idx="16">
                  <c:v>0.18912292432854119</c:v>
                </c:pt>
                <c:pt idx="17">
                  <c:v>0.14705434617141117</c:v>
                </c:pt>
                <c:pt idx="18">
                  <c:v>0.11134187146648206</c:v>
                </c:pt>
                <c:pt idx="19">
                  <c:v>7.9297820823244547E-2</c:v>
                </c:pt>
                <c:pt idx="20">
                  <c:v>6.2642369020501146E-2</c:v>
                </c:pt>
                <c:pt idx="21">
                  <c:v>3.5681610247026534E-2</c:v>
                </c:pt>
                <c:pt idx="22">
                  <c:v>2.6978417266187049E-2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651-4D49-BC59-40C95D4DD068}"/>
            </c:ext>
          </c:extLst>
        </c:ser>
        <c:ser>
          <c:idx val="1"/>
          <c:order val="1"/>
          <c:tx>
            <c:strRef>
              <c:f>'年別　年齢別'!$DG$3</c:f>
              <c:strCache>
                <c:ptCount val="1"/>
                <c:pt idx="0">
                  <c:v>妊娠率/総治療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年齢別'!$BQ$10:$BQ$32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'年別　年齢別'!$DG$10:$DG$32</c:f>
              <c:numCache>
                <c:formatCode>0%</c:formatCode>
                <c:ptCount val="23"/>
                <c:pt idx="0">
                  <c:v>0.27087316762268959</c:v>
                </c:pt>
                <c:pt idx="1">
                  <c:v>0.27841105354058721</c:v>
                </c:pt>
                <c:pt idx="2">
                  <c:v>0.28116817724068477</c:v>
                </c:pt>
                <c:pt idx="3">
                  <c:v>0.27771310309145003</c:v>
                </c:pt>
                <c:pt idx="4">
                  <c:v>0.27889189441283463</c:v>
                </c:pt>
                <c:pt idx="5">
                  <c:v>0.28281148311519272</c:v>
                </c:pt>
                <c:pt idx="6">
                  <c:v>0.27591973244147155</c:v>
                </c:pt>
                <c:pt idx="7">
                  <c:v>0.26359580973384794</c:v>
                </c:pt>
                <c:pt idx="8">
                  <c:v>0.25884917920656636</c:v>
                </c:pt>
                <c:pt idx="9">
                  <c:v>0.25154016040915961</c:v>
                </c:pt>
                <c:pt idx="10">
                  <c:v>0.23856635500471116</c:v>
                </c:pt>
                <c:pt idx="11">
                  <c:v>0.22318700755748513</c:v>
                </c:pt>
                <c:pt idx="12">
                  <c:v>0.20149056659135589</c:v>
                </c:pt>
                <c:pt idx="13">
                  <c:v>0.17851778963177792</c:v>
                </c:pt>
                <c:pt idx="14">
                  <c:v>0.15173910796423587</c:v>
                </c:pt>
                <c:pt idx="15">
                  <c:v>0.12431419777866988</c:v>
                </c:pt>
                <c:pt idx="16">
                  <c:v>9.273224043715847E-2</c:v>
                </c:pt>
                <c:pt idx="17">
                  <c:v>6.8382118713057022E-2</c:v>
                </c:pt>
                <c:pt idx="18">
                  <c:v>4.7642557393236237E-2</c:v>
                </c:pt>
                <c:pt idx="19">
                  <c:v>3.0617014646307259E-2</c:v>
                </c:pt>
                <c:pt idx="20">
                  <c:v>2.3086609766335524E-2</c:v>
                </c:pt>
                <c:pt idx="21">
                  <c:v>1.1908396946564885E-2</c:v>
                </c:pt>
                <c:pt idx="22">
                  <c:v>8.337965536409116E-3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651-4D49-BC59-40C95D4DD068}"/>
            </c:ext>
          </c:extLst>
        </c:ser>
        <c:ser>
          <c:idx val="2"/>
          <c:order val="2"/>
          <c:tx>
            <c:strRef>
              <c:f>'年別　年齢別'!$DH$3</c:f>
              <c:strCache>
                <c:ptCount val="1"/>
                <c:pt idx="0">
                  <c:v>生産率/総治療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年齢別'!$BQ$10:$BQ$32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'年別　年齢別'!$DH$10:$DH$32</c:f>
              <c:numCache>
                <c:formatCode>0%</c:formatCode>
                <c:ptCount val="23"/>
                <c:pt idx="0">
                  <c:v>0.21606118546845124</c:v>
                </c:pt>
                <c:pt idx="1">
                  <c:v>0.21519861830742659</c:v>
                </c:pt>
                <c:pt idx="2">
                  <c:v>0.21550855991943604</c:v>
                </c:pt>
                <c:pt idx="3">
                  <c:v>0.21614280170741171</c:v>
                </c:pt>
                <c:pt idx="4">
                  <c:v>0.21938252028728664</c:v>
                </c:pt>
                <c:pt idx="5">
                  <c:v>0.22163569310868464</c:v>
                </c:pt>
                <c:pt idx="6">
                  <c:v>0.21476349737219302</c:v>
                </c:pt>
                <c:pt idx="7">
                  <c:v>0.19988972983810335</c:v>
                </c:pt>
                <c:pt idx="8">
                  <c:v>0.19711867305061559</c:v>
                </c:pt>
                <c:pt idx="9">
                  <c:v>0.18865512030686971</c:v>
                </c:pt>
                <c:pt idx="10">
                  <c:v>0.17637892295426541</c:v>
                </c:pt>
                <c:pt idx="11">
                  <c:v>0.16079755587715067</c:v>
                </c:pt>
                <c:pt idx="12">
                  <c:v>0.14019541680115019</c:v>
                </c:pt>
                <c:pt idx="13">
                  <c:v>0.11497229271324252</c:v>
                </c:pt>
                <c:pt idx="14">
                  <c:v>9.3105586852033698E-2</c:v>
                </c:pt>
                <c:pt idx="15">
                  <c:v>7.0279673491235109E-2</c:v>
                </c:pt>
                <c:pt idx="16">
                  <c:v>4.8169398907103825E-2</c:v>
                </c:pt>
                <c:pt idx="17">
                  <c:v>3.1182529288925068E-2</c:v>
                </c:pt>
                <c:pt idx="18">
                  <c:v>1.8316465070352998E-2</c:v>
                </c:pt>
                <c:pt idx="19">
                  <c:v>1.0127765659083826E-2</c:v>
                </c:pt>
                <c:pt idx="20">
                  <c:v>7.5556177417098087E-3</c:v>
                </c:pt>
                <c:pt idx="21">
                  <c:v>2.4427480916030535E-3</c:v>
                </c:pt>
                <c:pt idx="22">
                  <c:v>2.7793218454697055E-3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651-4D49-BC59-40C95D4DD0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9001584"/>
        <c:axId val="909004976"/>
      </c:lineChart>
      <c:lineChart>
        <c:grouping val="standard"/>
        <c:varyColors val="0"/>
        <c:ser>
          <c:idx val="3"/>
          <c:order val="3"/>
          <c:tx>
            <c:strRef>
              <c:f>'年別　年齢別'!$DI$3</c:f>
              <c:strCache>
                <c:ptCount val="1"/>
                <c:pt idx="0">
                  <c:v>流産率/総妊娠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年齢別'!$BQ$10:$BQ$32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'年別　年齢別'!$DI$10:$DI$32</c:f>
              <c:numCache>
                <c:formatCode>0%</c:formatCode>
                <c:ptCount val="23"/>
                <c:pt idx="0">
                  <c:v>0.15294117647058825</c:v>
                </c:pt>
                <c:pt idx="1">
                  <c:v>0.16625310173697269</c:v>
                </c:pt>
                <c:pt idx="2">
                  <c:v>0.17335243553008595</c:v>
                </c:pt>
                <c:pt idx="3">
                  <c:v>0.17279925477410341</c:v>
                </c:pt>
                <c:pt idx="4">
                  <c:v>0.1665551839464883</c:v>
                </c:pt>
                <c:pt idx="5">
                  <c:v>0.17207875223727948</c:v>
                </c:pt>
                <c:pt idx="6">
                  <c:v>0.17034632034632036</c:v>
                </c:pt>
                <c:pt idx="7">
                  <c:v>0.19376307282753374</c:v>
                </c:pt>
                <c:pt idx="8">
                  <c:v>0.19355904211395542</c:v>
                </c:pt>
                <c:pt idx="9">
                  <c:v>0.20348120764017252</c:v>
                </c:pt>
                <c:pt idx="10">
                  <c:v>0.21631475011392981</c:v>
                </c:pt>
                <c:pt idx="11">
                  <c:v>0.23227665706051873</c:v>
                </c:pt>
                <c:pt idx="12">
                  <c:v>0.25658948594728409</c:v>
                </c:pt>
                <c:pt idx="13">
                  <c:v>0.30620829706991587</c:v>
                </c:pt>
                <c:pt idx="14">
                  <c:v>0.33600136239782014</c:v>
                </c:pt>
                <c:pt idx="15">
                  <c:v>0.3916038751345533</c:v>
                </c:pt>
                <c:pt idx="16">
                  <c:v>0.43193871538008249</c:v>
                </c:pt>
                <c:pt idx="17">
                  <c:v>0.49275362318840582</c:v>
                </c:pt>
                <c:pt idx="18">
                  <c:v>0.57512953367875652</c:v>
                </c:pt>
                <c:pt idx="19">
                  <c:v>0.62595419847328249</c:v>
                </c:pt>
                <c:pt idx="20">
                  <c:v>0.64848484848484844</c:v>
                </c:pt>
                <c:pt idx="21">
                  <c:v>0.76923076923076927</c:v>
                </c:pt>
                <c:pt idx="22">
                  <c:v>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651-4D49-BC59-40C95D4DD0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9011760"/>
        <c:axId val="909008368"/>
      </c:lineChart>
      <c:catAx>
        <c:axId val="9090015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/>
                  <a:t>年齢（歳）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909004976"/>
        <c:crosses val="autoZero"/>
        <c:auto val="1"/>
        <c:lblAlgn val="ctr"/>
        <c:lblOffset val="100"/>
        <c:noMultiLvlLbl val="0"/>
      </c:catAx>
      <c:valAx>
        <c:axId val="909004976"/>
        <c:scaling>
          <c:orientation val="minMax"/>
          <c:max val="1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ja-JP" altLang="en-US"/>
                  <a:t>妊娠率・生産率</a:t>
                </a:r>
              </a:p>
            </c:rich>
          </c:tx>
          <c:overlay val="0"/>
        </c:title>
        <c:numFmt formatCode="0%" sourceLinked="1"/>
        <c:majorTickMark val="out"/>
        <c:minorTickMark val="none"/>
        <c:tickLblPos val="nextTo"/>
        <c:crossAx val="909001584"/>
        <c:crosses val="autoZero"/>
        <c:crossBetween val="between"/>
      </c:valAx>
      <c:valAx>
        <c:axId val="909008368"/>
        <c:scaling>
          <c:orientation val="minMax"/>
        </c:scaling>
        <c:delete val="1"/>
        <c:axPos val="r"/>
        <c:numFmt formatCode="0%" sourceLinked="1"/>
        <c:majorTickMark val="out"/>
        <c:minorTickMark val="none"/>
        <c:tickLblPos val="nextTo"/>
        <c:crossAx val="909011760"/>
        <c:crosses val="max"/>
        <c:crossBetween val="between"/>
      </c:valAx>
      <c:catAx>
        <c:axId val="90901176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909008368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62834962201405209"/>
          <c:y val="8.4754901937628732E-2"/>
          <c:w val="0.15323224261771701"/>
          <c:h val="0.20234673436601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4655074365704"/>
          <c:y val="6.0185185185185203E-2"/>
          <c:w val="0.84009230096237997"/>
          <c:h val="0.78364209682123098"/>
        </c:manualLayout>
      </c:layout>
      <c:lineChart>
        <c:grouping val="standard"/>
        <c:varyColors val="0"/>
        <c:ser>
          <c:idx val="0"/>
          <c:order val="0"/>
          <c:tx>
            <c:strRef>
              <c:f>'年別　周期数・数字'!$BP$2</c:f>
              <c:strCache>
                <c:ptCount val="1"/>
                <c:pt idx="0">
                  <c:v>妊娠率（/ET、新鮮)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周期数・数字'!$BO$7:$BO$35</c:f>
              <c:numCache>
                <c:formatCode>General</c:formatCode>
                <c:ptCount val="29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</c:numCache>
            </c:numRef>
          </c:cat>
          <c:val>
            <c:numRef>
              <c:f>'年別　周期数・数字'!$BP$7:$BP$35</c:f>
              <c:numCache>
                <c:formatCode>0.0%</c:formatCode>
                <c:ptCount val="29"/>
                <c:pt idx="0">
                  <c:v>0.19541778975741239</c:v>
                </c:pt>
                <c:pt idx="1">
                  <c:v>0.21973512404402165</c:v>
                </c:pt>
                <c:pt idx="2">
                  <c:v>0.23781423344742122</c:v>
                </c:pt>
                <c:pt idx="3">
                  <c:v>0.21481133552528572</c:v>
                </c:pt>
                <c:pt idx="4">
                  <c:v>0.23200285103349966</c:v>
                </c:pt>
                <c:pt idx="5">
                  <c:v>0.21171724258901947</c:v>
                </c:pt>
                <c:pt idx="6">
                  <c:v>0.22450895707364704</c:v>
                </c:pt>
                <c:pt idx="7">
                  <c:v>0.23250206037666737</c:v>
                </c:pt>
                <c:pt idx="8">
                  <c:v>0.23627794995261633</c:v>
                </c:pt>
                <c:pt idx="9">
                  <c:v>0.23769823711604293</c:v>
                </c:pt>
                <c:pt idx="10">
                  <c:v>0.25004886311811847</c:v>
                </c:pt>
                <c:pt idx="11">
                  <c:v>0.25416355407127478</c:v>
                </c:pt>
                <c:pt idx="12">
                  <c:v>0.26291985643451382</c:v>
                </c:pt>
                <c:pt idx="13">
                  <c:v>0.27583459787556902</c:v>
                </c:pt>
                <c:pt idx="14">
                  <c:v>0.28234329608440711</c:v>
                </c:pt>
                <c:pt idx="15">
                  <c:v>0.2762721051561759</c:v>
                </c:pt>
                <c:pt idx="16">
                  <c:v>0.28037135278514591</c:v>
                </c:pt>
                <c:pt idx="17">
                  <c:v>0.26494374404752297</c:v>
                </c:pt>
                <c:pt idx="18">
                  <c:v>0.24413748795374238</c:v>
                </c:pt>
                <c:pt idx="19">
                  <c:v>0.21894915734315254</c:v>
                </c:pt>
                <c:pt idx="20">
                  <c:v>0.22315852242412829</c:v>
                </c:pt>
                <c:pt idx="21">
                  <c:v>0.21904820443474654</c:v>
                </c:pt>
                <c:pt idx="22">
                  <c:v>0.21323911780000612</c:v>
                </c:pt>
                <c:pt idx="23">
                  <c:v>0.20773659283627804</c:v>
                </c:pt>
                <c:pt idx="24">
                  <c:v>0.20814987239532209</c:v>
                </c:pt>
                <c:pt idx="25">
                  <c:v>0.21004578920265549</c:v>
                </c:pt>
                <c:pt idx="26">
                  <c:v>0.20848634953169926</c:v>
                </c:pt>
                <c:pt idx="27">
                  <c:v>0.20507930601423321</c:v>
                </c:pt>
                <c:pt idx="28">
                  <c:v>0.21426776740847092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452-4B4B-8958-917B2E769BF8}"/>
            </c:ext>
          </c:extLst>
        </c:ser>
        <c:ser>
          <c:idx val="1"/>
          <c:order val="1"/>
          <c:tx>
            <c:strRef>
              <c:f>'年別　周期数・数字'!$BQ$2</c:f>
              <c:strCache>
                <c:ptCount val="1"/>
                <c:pt idx="0">
                  <c:v>妊娠率（/ET、凍結)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周期数・数字'!$BO$7:$BO$35</c:f>
              <c:numCache>
                <c:formatCode>General</c:formatCode>
                <c:ptCount val="29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</c:numCache>
            </c:numRef>
          </c:cat>
          <c:val>
            <c:numRef>
              <c:f>'年別　周期数・数字'!$BQ$7:$BQ$35</c:f>
              <c:numCache>
                <c:formatCode>0.0%</c:formatCode>
                <c:ptCount val="29"/>
                <c:pt idx="0">
                  <c:v>7.6086956521739135E-2</c:v>
                </c:pt>
                <c:pt idx="1">
                  <c:v>0.1111111111111111</c:v>
                </c:pt>
                <c:pt idx="2">
                  <c:v>0.16193181818181818</c:v>
                </c:pt>
                <c:pt idx="3">
                  <c:v>0.1490566037735849</c:v>
                </c:pt>
                <c:pt idx="4">
                  <c:v>0.1440536013400335</c:v>
                </c:pt>
                <c:pt idx="5">
                  <c:v>0.16097122302158273</c:v>
                </c:pt>
                <c:pt idx="6">
                  <c:v>0.22650771388499299</c:v>
                </c:pt>
                <c:pt idx="7">
                  <c:v>0.16778774289985052</c:v>
                </c:pt>
                <c:pt idx="8">
                  <c:v>0.21903993545784592</c:v>
                </c:pt>
                <c:pt idx="9">
                  <c:v>0.22870600549522438</c:v>
                </c:pt>
                <c:pt idx="10">
                  <c:v>0.24233399514670195</c:v>
                </c:pt>
                <c:pt idx="11">
                  <c:v>0.24815610120436934</c:v>
                </c:pt>
                <c:pt idx="12">
                  <c:v>0.25919380627787597</c:v>
                </c:pt>
                <c:pt idx="13">
                  <c:v>0.27735593220338983</c:v>
                </c:pt>
                <c:pt idx="14">
                  <c:v>0.31634841213111409</c:v>
                </c:pt>
                <c:pt idx="15">
                  <c:v>0.31201216005258403</c:v>
                </c:pt>
                <c:pt idx="16">
                  <c:v>0.32695724887634575</c:v>
                </c:pt>
                <c:pt idx="17">
                  <c:v>0.32960800201167889</c:v>
                </c:pt>
                <c:pt idx="18">
                  <c:v>0.3206282145481264</c:v>
                </c:pt>
                <c:pt idx="19">
                  <c:v>0.32165968785687094</c:v>
                </c:pt>
                <c:pt idx="20">
                  <c:v>0.32588025449080771</c:v>
                </c:pt>
                <c:pt idx="21">
                  <c:v>0.3369577263603788</c:v>
                </c:pt>
                <c:pt idx="22">
                  <c:v>0.3419363884424983</c:v>
                </c:pt>
                <c:pt idx="23">
                  <c:v>0.33675543459537671</c:v>
                </c:pt>
                <c:pt idx="24">
                  <c:v>0.32839515107653339</c:v>
                </c:pt>
                <c:pt idx="25">
                  <c:v>0.33429303038968466</c:v>
                </c:pt>
                <c:pt idx="26">
                  <c:v>0.33189192343604107</c:v>
                </c:pt>
                <c:pt idx="27">
                  <c:v>0.33323770665986657</c:v>
                </c:pt>
                <c:pt idx="28">
                  <c:v>0.34396422943908977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452-4B4B-8958-917B2E769BF8}"/>
            </c:ext>
          </c:extLst>
        </c:ser>
        <c:ser>
          <c:idx val="2"/>
          <c:order val="2"/>
          <c:tx>
            <c:strRef>
              <c:f>'年別　周期数・数字'!$BR$2</c:f>
              <c:strCache>
                <c:ptCount val="1"/>
                <c:pt idx="0">
                  <c:v>生産率（/採卵）*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周期数・数字'!$BO$7:$BO$35</c:f>
              <c:numCache>
                <c:formatCode>General</c:formatCode>
                <c:ptCount val="29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</c:numCache>
            </c:numRef>
          </c:cat>
          <c:val>
            <c:numRef>
              <c:f>'年別　周期数・数字'!$BR$7:$BR$35</c:f>
              <c:numCache>
                <c:formatCode>0.0%</c:formatCode>
                <c:ptCount val="29"/>
                <c:pt idx="0">
                  <c:v>8.9460154241645246E-2</c:v>
                </c:pt>
                <c:pt idx="1">
                  <c:v>0.11186883343006385</c:v>
                </c:pt>
                <c:pt idx="2">
                  <c:v>0.12427936867970892</c:v>
                </c:pt>
                <c:pt idx="3">
                  <c:v>0.11635964659005602</c:v>
                </c:pt>
                <c:pt idx="4">
                  <c:v>0.12609687609687609</c:v>
                </c:pt>
                <c:pt idx="5">
                  <c:v>0.11759498842434972</c:v>
                </c:pt>
                <c:pt idx="6">
                  <c:v>0.12892615858717554</c:v>
                </c:pt>
                <c:pt idx="7">
                  <c:v>0.13708184331329731</c:v>
                </c:pt>
                <c:pt idx="8">
                  <c:v>0.13859347470759303</c:v>
                </c:pt>
                <c:pt idx="9">
                  <c:v>0.14877926678989525</c:v>
                </c:pt>
                <c:pt idx="10">
                  <c:v>0.1424611581920904</c:v>
                </c:pt>
                <c:pt idx="11">
                  <c:v>0.14619127125186263</c:v>
                </c:pt>
                <c:pt idx="12">
                  <c:v>0.14676938369781312</c:v>
                </c:pt>
                <c:pt idx="13">
                  <c:v>0.14558458446624897</c:v>
                </c:pt>
                <c:pt idx="14">
                  <c:v>0.14422432768686</c:v>
                </c:pt>
                <c:pt idx="15">
                  <c:v>0.12704721194947408</c:v>
                </c:pt>
                <c:pt idx="16">
                  <c:v>0.12288752489546816</c:v>
                </c:pt>
                <c:pt idx="17">
                  <c:v>0.10967188551822979</c:v>
                </c:pt>
                <c:pt idx="18">
                  <c:v>9.8722291300433043E-2</c:v>
                </c:pt>
                <c:pt idx="19">
                  <c:v>8.5325744446195048E-2</c:v>
                </c:pt>
                <c:pt idx="20">
                  <c:v>9.2571830343569472E-2</c:v>
                </c:pt>
                <c:pt idx="21">
                  <c:v>8.1953169617361502E-2</c:v>
                </c:pt>
                <c:pt idx="22">
                  <c:v>7.839992143640441E-2</c:v>
                </c:pt>
                <c:pt idx="23">
                  <c:v>7.0551971736300831E-2</c:v>
                </c:pt>
                <c:pt idx="24">
                  <c:v>6.8284386138479675E-2</c:v>
                </c:pt>
                <c:pt idx="25">
                  <c:v>7.0441783370543271E-2</c:v>
                </c:pt>
                <c:pt idx="26">
                  <c:v>6.7116099893730075E-2</c:v>
                </c:pt>
                <c:pt idx="27">
                  <c:v>6.2380809676892059E-2</c:v>
                </c:pt>
                <c:pt idx="28">
                  <c:v>6.2089414702297792E-2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452-4B4B-8958-917B2E769BF8}"/>
            </c:ext>
          </c:extLst>
        </c:ser>
        <c:ser>
          <c:idx val="3"/>
          <c:order val="3"/>
          <c:tx>
            <c:strRef>
              <c:f>'年別　周期数・数字'!$BS$2</c:f>
              <c:strCache>
                <c:ptCount val="1"/>
                <c:pt idx="0">
                  <c:v>多胎率</c:v>
                </c:pt>
              </c:strCache>
            </c:strRef>
          </c:tx>
          <c:marker>
            <c:symbol val="circle"/>
            <c:size val="7"/>
          </c:marker>
          <c:cat>
            <c:numRef>
              <c:f>'年別　周期数・数字'!$BO$7:$BO$35</c:f>
              <c:numCache>
                <c:formatCode>General</c:formatCode>
                <c:ptCount val="29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</c:numCache>
            </c:numRef>
          </c:cat>
          <c:val>
            <c:numRef>
              <c:f>'年別　周期数・数字'!$BS$7:$BS$35</c:f>
              <c:numCache>
                <c:formatCode>0.0%</c:formatCode>
                <c:ptCount val="29"/>
                <c:pt idx="0">
                  <c:v>0.13969335604770017</c:v>
                </c:pt>
                <c:pt idx="1">
                  <c:v>0.18326359832635983</c:v>
                </c:pt>
                <c:pt idx="2">
                  <c:v>0.13947876447876448</c:v>
                </c:pt>
                <c:pt idx="3">
                  <c:v>0.19270279844137442</c:v>
                </c:pt>
                <c:pt idx="4">
                  <c:v>0.18186372745490981</c:v>
                </c:pt>
                <c:pt idx="5">
                  <c:v>0.19113241461953265</c:v>
                </c:pt>
                <c:pt idx="6">
                  <c:v>0.19806379939692112</c:v>
                </c:pt>
                <c:pt idx="7">
                  <c:v>0.18881725762459708</c:v>
                </c:pt>
                <c:pt idx="8">
                  <c:v>0.1685578508389099</c:v>
                </c:pt>
                <c:pt idx="9">
                  <c:v>0.18243412797992473</c:v>
                </c:pt>
                <c:pt idx="10">
                  <c:v>0.16015169194865811</c:v>
                </c:pt>
                <c:pt idx="11">
                  <c:v>0.16467528816418331</c:v>
                </c:pt>
                <c:pt idx="12">
                  <c:v>0.17171332444613724</c:v>
                </c:pt>
                <c:pt idx="13">
                  <c:v>0.15947628246404807</c:v>
                </c:pt>
                <c:pt idx="14">
                  <c:v>0.15993105637955277</c:v>
                </c:pt>
                <c:pt idx="15">
                  <c:v>0.15102860010035124</c:v>
                </c:pt>
                <c:pt idx="16">
                  <c:v>0.14383457503421013</c:v>
                </c:pt>
                <c:pt idx="17">
                  <c:v>0.12137109638084435</c:v>
                </c:pt>
                <c:pt idx="18">
                  <c:v>0.11044059660552032</c:v>
                </c:pt>
                <c:pt idx="19">
                  <c:v>6.5793116176063482E-2</c:v>
                </c:pt>
                <c:pt idx="20">
                  <c:v>5.1206026123888131E-2</c:v>
                </c:pt>
                <c:pt idx="21">
                  <c:v>4.673727694118212E-2</c:v>
                </c:pt>
                <c:pt idx="22">
                  <c:v>4.132448590762762E-2</c:v>
                </c:pt>
                <c:pt idx="23">
                  <c:v>3.8042265049482847E-2</c:v>
                </c:pt>
                <c:pt idx="24">
                  <c:v>3.441463576598712E-2</c:v>
                </c:pt>
                <c:pt idx="25">
                  <c:v>3.1089406461307287E-2</c:v>
                </c:pt>
                <c:pt idx="26">
                  <c:v>3.1369259802893686E-2</c:v>
                </c:pt>
                <c:pt idx="27">
                  <c:v>3.1825839738864901E-2</c:v>
                </c:pt>
                <c:pt idx="28">
                  <c:v>3.1353385357476574E-2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452-4B4B-8958-917B2E769B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1855680"/>
        <c:axId val="881859072"/>
      </c:lineChart>
      <c:catAx>
        <c:axId val="8818556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/>
                  <a:t>西暦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881859072"/>
        <c:crosses val="autoZero"/>
        <c:auto val="1"/>
        <c:lblAlgn val="ctr"/>
        <c:lblOffset val="100"/>
        <c:noMultiLvlLbl val="0"/>
      </c:catAx>
      <c:valAx>
        <c:axId val="88185907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8818556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63080708661417"/>
          <c:y val="9.66462525517644E-2"/>
          <c:w val="0.23988948070081917"/>
          <c:h val="0.1932645267868582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8893717588288595E-2"/>
          <c:y val="8.9588377723970894E-2"/>
          <c:w val="0.90238554979622498"/>
          <c:h val="0.82999313645116402"/>
        </c:manualLayout>
      </c:layout>
      <c:lineChart>
        <c:grouping val="standard"/>
        <c:varyColors val="0"/>
        <c:ser>
          <c:idx val="0"/>
          <c:order val="0"/>
          <c:tx>
            <c:strRef>
              <c:f>SET率!$B$2</c:f>
              <c:strCache>
                <c:ptCount val="1"/>
                <c:pt idx="0">
                  <c:v>2007新鮮SET率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SET率!$B$5:$B$35</c:f>
              <c:numCache>
                <c:formatCode>0%</c:formatCode>
                <c:ptCount val="31"/>
                <c:pt idx="0">
                  <c:v>0.34615384615384615</c:v>
                </c:pt>
                <c:pt idx="1">
                  <c:v>0.4576271186440678</c:v>
                </c:pt>
                <c:pt idx="2">
                  <c:v>0.46226415094339623</c:v>
                </c:pt>
                <c:pt idx="3">
                  <c:v>0.42424242424242425</c:v>
                </c:pt>
                <c:pt idx="4">
                  <c:v>0.49447513812154698</c:v>
                </c:pt>
                <c:pt idx="5">
                  <c:v>0.48615384615384616</c:v>
                </c:pt>
                <c:pt idx="6">
                  <c:v>0.4556830031282586</c:v>
                </c:pt>
                <c:pt idx="7">
                  <c:v>0.45605858854860187</c:v>
                </c:pt>
                <c:pt idx="8">
                  <c:v>0.44764150943396225</c:v>
                </c:pt>
                <c:pt idx="9">
                  <c:v>0.46106399383191982</c:v>
                </c:pt>
                <c:pt idx="10">
                  <c:v>0.47962474347698625</c:v>
                </c:pt>
                <c:pt idx="11">
                  <c:v>0.4644848484848485</c:v>
                </c:pt>
                <c:pt idx="12">
                  <c:v>0.44558697514995715</c:v>
                </c:pt>
                <c:pt idx="13">
                  <c:v>0.44133388225607245</c:v>
                </c:pt>
                <c:pt idx="14">
                  <c:v>0.44136676101900524</c:v>
                </c:pt>
                <c:pt idx="15">
                  <c:v>0.44978434996919286</c:v>
                </c:pt>
                <c:pt idx="16">
                  <c:v>0.44474116680361547</c:v>
                </c:pt>
                <c:pt idx="17">
                  <c:v>0.43984342810053562</c:v>
                </c:pt>
                <c:pt idx="18">
                  <c:v>0.43899521531100477</c:v>
                </c:pt>
                <c:pt idx="19">
                  <c:v>0.46361185983827491</c:v>
                </c:pt>
                <c:pt idx="20">
                  <c:v>0.47371675943104513</c:v>
                </c:pt>
                <c:pt idx="21">
                  <c:v>0.50807453416149073</c:v>
                </c:pt>
                <c:pt idx="22">
                  <c:v>0.57651245551601427</c:v>
                </c:pt>
                <c:pt idx="23">
                  <c:v>0.61305147058823528</c:v>
                </c:pt>
                <c:pt idx="24">
                  <c:v>0.68705035971223016</c:v>
                </c:pt>
                <c:pt idx="25">
                  <c:v>0.72491909385113273</c:v>
                </c:pt>
                <c:pt idx="26">
                  <c:v>0.71014492753623193</c:v>
                </c:pt>
                <c:pt idx="27">
                  <c:v>0.88461538461538458</c:v>
                </c:pt>
                <c:pt idx="28">
                  <c:v>0.84090909090909094</c:v>
                </c:pt>
                <c:pt idx="30">
                  <c:v>0.46527465467394796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73D-0F44-8491-1F5B80759C01}"/>
            </c:ext>
          </c:extLst>
        </c:ser>
        <c:ser>
          <c:idx val="1"/>
          <c:order val="1"/>
          <c:tx>
            <c:strRef>
              <c:f>SET率!$C$2</c:f>
              <c:strCache>
                <c:ptCount val="1"/>
                <c:pt idx="0">
                  <c:v>2008新鮮SET率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SET率!$C$5:$C$35</c:f>
              <c:numCache>
                <c:formatCode>0%</c:formatCode>
                <c:ptCount val="31"/>
                <c:pt idx="0">
                  <c:v>0.57894736842105265</c:v>
                </c:pt>
                <c:pt idx="1">
                  <c:v>0.61904761904761907</c:v>
                </c:pt>
                <c:pt idx="2">
                  <c:v>0.7558139534883721</c:v>
                </c:pt>
                <c:pt idx="3">
                  <c:v>0.74011299435028244</c:v>
                </c:pt>
                <c:pt idx="4">
                  <c:v>0.70262390670553931</c:v>
                </c:pt>
                <c:pt idx="5">
                  <c:v>0.69244288224956063</c:v>
                </c:pt>
                <c:pt idx="6">
                  <c:v>0.68895966029723987</c:v>
                </c:pt>
                <c:pt idx="7">
                  <c:v>0.68472222222222223</c:v>
                </c:pt>
                <c:pt idx="8">
                  <c:v>0.68110236220472442</c:v>
                </c:pt>
                <c:pt idx="9">
                  <c:v>0.6787807737397421</c:v>
                </c:pt>
                <c:pt idx="10">
                  <c:v>0.67249190938511327</c:v>
                </c:pt>
                <c:pt idx="11">
                  <c:v>0.65791567223548131</c:v>
                </c:pt>
                <c:pt idx="12">
                  <c:v>0.65232737701301569</c:v>
                </c:pt>
                <c:pt idx="13">
                  <c:v>0.59813265901575574</c:v>
                </c:pt>
                <c:pt idx="14">
                  <c:v>0.57393679282091303</c:v>
                </c:pt>
                <c:pt idx="15">
                  <c:v>0.57278481012658233</c:v>
                </c:pt>
                <c:pt idx="16">
                  <c:v>0.56520886448323204</c:v>
                </c:pt>
                <c:pt idx="17">
                  <c:v>0.54182101774225</c:v>
                </c:pt>
                <c:pt idx="18">
                  <c:v>0.51528104295789701</c:v>
                </c:pt>
                <c:pt idx="19">
                  <c:v>0.53801631149697449</c:v>
                </c:pt>
                <c:pt idx="20">
                  <c:v>0.54031702274293592</c:v>
                </c:pt>
                <c:pt idx="21">
                  <c:v>0.54273668072058256</c:v>
                </c:pt>
                <c:pt idx="22">
                  <c:v>0.60279647850854479</c:v>
                </c:pt>
                <c:pt idx="23">
                  <c:v>0.63731473408892769</c:v>
                </c:pt>
                <c:pt idx="24">
                  <c:v>0.69168026101141922</c:v>
                </c:pt>
                <c:pt idx="25">
                  <c:v>0.7667844522968198</c:v>
                </c:pt>
                <c:pt idx="26">
                  <c:v>0.84905660377358494</c:v>
                </c:pt>
                <c:pt idx="27">
                  <c:v>0.84285714285714286</c:v>
                </c:pt>
                <c:pt idx="28">
                  <c:v>0.90243902439024393</c:v>
                </c:pt>
                <c:pt idx="30">
                  <c:v>0.59825231079844787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73D-0F44-8491-1F5B80759C01}"/>
            </c:ext>
          </c:extLst>
        </c:ser>
        <c:ser>
          <c:idx val="2"/>
          <c:order val="2"/>
          <c:tx>
            <c:strRef>
              <c:f>SET率!$D$2</c:f>
              <c:strCache>
                <c:ptCount val="1"/>
                <c:pt idx="0">
                  <c:v>2009新鮮SET率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SET率!$D$5:$D$35</c:f>
              <c:numCache>
                <c:formatCode>0%</c:formatCode>
                <c:ptCount val="31"/>
                <c:pt idx="0">
                  <c:v>1</c:v>
                </c:pt>
                <c:pt idx="1">
                  <c:v>0.87878787878787878</c:v>
                </c:pt>
                <c:pt idx="2">
                  <c:v>0.86904761904761907</c:v>
                </c:pt>
                <c:pt idx="3">
                  <c:v>0.80722891566265065</c:v>
                </c:pt>
                <c:pt idx="4">
                  <c:v>0.77491961414791</c:v>
                </c:pt>
                <c:pt idx="5">
                  <c:v>0.78975265017667839</c:v>
                </c:pt>
                <c:pt idx="6">
                  <c:v>0.80739081746920494</c:v>
                </c:pt>
                <c:pt idx="7">
                  <c:v>0.81996974281391832</c:v>
                </c:pt>
                <c:pt idx="8">
                  <c:v>0.80172910662824204</c:v>
                </c:pt>
                <c:pt idx="9">
                  <c:v>0.78947368421052633</c:v>
                </c:pt>
                <c:pt idx="10">
                  <c:v>0.7717164697706741</c:v>
                </c:pt>
                <c:pt idx="11">
                  <c:v>0.78658363996603453</c:v>
                </c:pt>
                <c:pt idx="12">
                  <c:v>0.75923800780353456</c:v>
                </c:pt>
                <c:pt idx="13">
                  <c:v>0.67465548232474537</c:v>
                </c:pt>
                <c:pt idx="14">
                  <c:v>0.65404996214988642</c:v>
                </c:pt>
                <c:pt idx="15">
                  <c:v>0.6350507416081187</c:v>
                </c:pt>
                <c:pt idx="16">
                  <c:v>0.62823135577459555</c:v>
                </c:pt>
                <c:pt idx="17">
                  <c:v>0.61898520876240404</c:v>
                </c:pt>
                <c:pt idx="18">
                  <c:v>0.59868421052631582</c:v>
                </c:pt>
                <c:pt idx="19">
                  <c:v>0.58375056895766952</c:v>
                </c:pt>
                <c:pt idx="20">
                  <c:v>0.59934562760261745</c:v>
                </c:pt>
                <c:pt idx="21">
                  <c:v>0.60388269310202392</c:v>
                </c:pt>
                <c:pt idx="22">
                  <c:v>0.63507625272331159</c:v>
                </c:pt>
                <c:pt idx="23">
                  <c:v>0.65440547476475619</c:v>
                </c:pt>
                <c:pt idx="24">
                  <c:v>0.72318339100346019</c:v>
                </c:pt>
                <c:pt idx="25">
                  <c:v>0.75</c:v>
                </c:pt>
                <c:pt idx="26">
                  <c:v>0.76158940397350994</c:v>
                </c:pt>
                <c:pt idx="27">
                  <c:v>0.80821917808219179</c:v>
                </c:pt>
                <c:pt idx="28">
                  <c:v>0.88888888888888884</c:v>
                </c:pt>
                <c:pt idx="30">
                  <c:v>0.6731934805137707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73D-0F44-8491-1F5B80759C01}"/>
            </c:ext>
          </c:extLst>
        </c:ser>
        <c:ser>
          <c:idx val="3"/>
          <c:order val="3"/>
          <c:tx>
            <c:strRef>
              <c:f>SET率!$E$2</c:f>
              <c:strCache>
                <c:ptCount val="1"/>
                <c:pt idx="0">
                  <c:v>2010新鮮SET率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SET率!$E$5:$E$35</c:f>
              <c:numCache>
                <c:formatCode>0%</c:formatCode>
                <c:ptCount val="31"/>
                <c:pt idx="0">
                  <c:v>0.88235294117647056</c:v>
                </c:pt>
                <c:pt idx="1">
                  <c:v>0.79545454545454541</c:v>
                </c:pt>
                <c:pt idx="2">
                  <c:v>0.81176470588235294</c:v>
                </c:pt>
                <c:pt idx="3">
                  <c:v>0.82098765432098764</c:v>
                </c:pt>
                <c:pt idx="4">
                  <c:v>0.83986928104575165</c:v>
                </c:pt>
                <c:pt idx="5">
                  <c:v>0.81995661605206072</c:v>
                </c:pt>
                <c:pt idx="6">
                  <c:v>0.80895915678524377</c:v>
                </c:pt>
                <c:pt idx="7">
                  <c:v>0.83150800336983999</c:v>
                </c:pt>
                <c:pt idx="8">
                  <c:v>0.81770833333333337</c:v>
                </c:pt>
                <c:pt idx="9">
                  <c:v>0.82122157824342401</c:v>
                </c:pt>
                <c:pt idx="10">
                  <c:v>0.79577968526466381</c:v>
                </c:pt>
                <c:pt idx="11">
                  <c:v>0.78938307030129129</c:v>
                </c:pt>
                <c:pt idx="12">
                  <c:v>0.78557457212713933</c:v>
                </c:pt>
                <c:pt idx="13">
                  <c:v>0.71223768959069189</c:v>
                </c:pt>
                <c:pt idx="14">
                  <c:v>0.70394223263075717</c:v>
                </c:pt>
                <c:pt idx="15">
                  <c:v>0.6763609246830723</c:v>
                </c:pt>
                <c:pt idx="16">
                  <c:v>0.66065957830239685</c:v>
                </c:pt>
                <c:pt idx="17">
                  <c:v>0.64382358109295379</c:v>
                </c:pt>
                <c:pt idx="18">
                  <c:v>0.63164996144949881</c:v>
                </c:pt>
                <c:pt idx="19">
                  <c:v>0.62415682967959529</c:v>
                </c:pt>
                <c:pt idx="20">
                  <c:v>0.61820030503304524</c:v>
                </c:pt>
                <c:pt idx="21">
                  <c:v>0.65212981744421905</c:v>
                </c:pt>
                <c:pt idx="22">
                  <c:v>0.63755458515283847</c:v>
                </c:pt>
                <c:pt idx="23">
                  <c:v>0.69952681388012616</c:v>
                </c:pt>
                <c:pt idx="24">
                  <c:v>0.73770491803278693</c:v>
                </c:pt>
                <c:pt idx="25">
                  <c:v>0.76947040498442365</c:v>
                </c:pt>
                <c:pt idx="26">
                  <c:v>0.73793103448275865</c:v>
                </c:pt>
                <c:pt idx="27">
                  <c:v>0.80882352941176472</c:v>
                </c:pt>
                <c:pt idx="28">
                  <c:v>0.91666666666666663</c:v>
                </c:pt>
                <c:pt idx="30">
                  <c:v>0.69951442883923909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73D-0F44-8491-1F5B80759C01}"/>
            </c:ext>
          </c:extLst>
        </c:ser>
        <c:ser>
          <c:idx val="4"/>
          <c:order val="4"/>
          <c:tx>
            <c:strRef>
              <c:f>SET率!$F$2</c:f>
              <c:strCache>
                <c:ptCount val="1"/>
                <c:pt idx="0">
                  <c:v>2011新鮮SET率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SET率!$F$5:$F$35</c:f>
              <c:numCache>
                <c:formatCode>0.0%</c:formatCode>
                <c:ptCount val="31"/>
                <c:pt idx="0">
                  <c:v>0.94444444444444442</c:v>
                </c:pt>
                <c:pt idx="1">
                  <c:v>0.89473684210526316</c:v>
                </c:pt>
                <c:pt idx="2">
                  <c:v>0.88135593220338981</c:v>
                </c:pt>
                <c:pt idx="3">
                  <c:v>0.86585365853658536</c:v>
                </c:pt>
                <c:pt idx="4">
                  <c:v>0.87351778656126478</c:v>
                </c:pt>
                <c:pt idx="5">
                  <c:v>0.84188911704312119</c:v>
                </c:pt>
                <c:pt idx="6">
                  <c:v>0.85</c:v>
                </c:pt>
                <c:pt idx="7">
                  <c:v>0.83896103896103891</c:v>
                </c:pt>
                <c:pt idx="8">
                  <c:v>0.82614379084967315</c:v>
                </c:pt>
                <c:pt idx="9">
                  <c:v>0.83575363044566853</c:v>
                </c:pt>
                <c:pt idx="10">
                  <c:v>0.82949479940564641</c:v>
                </c:pt>
                <c:pt idx="11">
                  <c:v>0.81951371571072318</c:v>
                </c:pt>
                <c:pt idx="12">
                  <c:v>0.80515382592689977</c:v>
                </c:pt>
                <c:pt idx="13">
                  <c:v>0.73162508428860418</c:v>
                </c:pt>
                <c:pt idx="14">
                  <c:v>0.72766415500538217</c:v>
                </c:pt>
                <c:pt idx="15">
                  <c:v>0.72049211841599381</c:v>
                </c:pt>
                <c:pt idx="16">
                  <c:v>0.7057546145494028</c:v>
                </c:pt>
                <c:pt idx="17">
                  <c:v>0.69408918078119597</c:v>
                </c:pt>
                <c:pt idx="18">
                  <c:v>0.67966417910447763</c:v>
                </c:pt>
                <c:pt idx="19">
                  <c:v>0.65151199165797702</c:v>
                </c:pt>
                <c:pt idx="20">
                  <c:v>0.67805111058036782</c:v>
                </c:pt>
                <c:pt idx="21">
                  <c:v>0.68513388734995384</c:v>
                </c:pt>
                <c:pt idx="22">
                  <c:v>0.7093619003260363</c:v>
                </c:pt>
                <c:pt idx="23">
                  <c:v>0.73090909090909095</c:v>
                </c:pt>
                <c:pt idx="24">
                  <c:v>0.72508038585209</c:v>
                </c:pt>
                <c:pt idx="25">
                  <c:v>0.75574712643678166</c:v>
                </c:pt>
                <c:pt idx="26">
                  <c:v>0.83969465648854957</c:v>
                </c:pt>
                <c:pt idx="27">
                  <c:v>0.8</c:v>
                </c:pt>
                <c:pt idx="28">
                  <c:v>0.85416666666666663</c:v>
                </c:pt>
                <c:pt idx="30">
                  <c:v>0.73199786827173263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73D-0F44-8491-1F5B80759C01}"/>
            </c:ext>
          </c:extLst>
        </c:ser>
        <c:ser>
          <c:idx val="5"/>
          <c:order val="5"/>
          <c:tx>
            <c:strRef>
              <c:f>SET率!$G$2</c:f>
              <c:strCache>
                <c:ptCount val="1"/>
                <c:pt idx="0">
                  <c:v>2012新鮮SET率</c:v>
                </c:pt>
              </c:strCache>
            </c:strRef>
          </c:tx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SET率!$G$5:$G$35</c:f>
              <c:numCache>
                <c:formatCode>0.0%</c:formatCode>
                <c:ptCount val="31"/>
                <c:pt idx="0">
                  <c:v>0.875</c:v>
                </c:pt>
                <c:pt idx="1">
                  <c:v>0.87878787878787878</c:v>
                </c:pt>
                <c:pt idx="2">
                  <c:v>0.95161290322580649</c:v>
                </c:pt>
                <c:pt idx="3">
                  <c:v>0.91240875912408759</c:v>
                </c:pt>
                <c:pt idx="4">
                  <c:v>0.82591093117408909</c:v>
                </c:pt>
                <c:pt idx="5">
                  <c:v>0.87715517241379315</c:v>
                </c:pt>
                <c:pt idx="6">
                  <c:v>0.8783783783783784</c:v>
                </c:pt>
                <c:pt idx="7">
                  <c:v>0.86436170212765961</c:v>
                </c:pt>
                <c:pt idx="8">
                  <c:v>0.85942492012779548</c:v>
                </c:pt>
                <c:pt idx="9">
                  <c:v>0.85365853658536583</c:v>
                </c:pt>
                <c:pt idx="10">
                  <c:v>0.85186625194401244</c:v>
                </c:pt>
                <c:pt idx="11">
                  <c:v>0.83588621444201316</c:v>
                </c:pt>
                <c:pt idx="12">
                  <c:v>0.81820519413731041</c:v>
                </c:pt>
                <c:pt idx="13">
                  <c:v>0.7748051400884769</c:v>
                </c:pt>
                <c:pt idx="14">
                  <c:v>0.74831013916500999</c:v>
                </c:pt>
                <c:pt idx="15">
                  <c:v>0.74502553266420146</c:v>
                </c:pt>
                <c:pt idx="16">
                  <c:v>0.73186528497409331</c:v>
                </c:pt>
                <c:pt idx="17">
                  <c:v>0.71919856459330145</c:v>
                </c:pt>
                <c:pt idx="18">
                  <c:v>0.70779019242706398</c:v>
                </c:pt>
                <c:pt idx="19">
                  <c:v>0.69275618374558301</c:v>
                </c:pt>
                <c:pt idx="20">
                  <c:v>0.70254361992852643</c:v>
                </c:pt>
                <c:pt idx="21">
                  <c:v>0.69286287089013632</c:v>
                </c:pt>
                <c:pt idx="22">
                  <c:v>0.69438202247191017</c:v>
                </c:pt>
                <c:pt idx="23">
                  <c:v>0.73304020100502509</c:v>
                </c:pt>
                <c:pt idx="24">
                  <c:v>0.75683890577507595</c:v>
                </c:pt>
                <c:pt idx="25">
                  <c:v>0.81976744186046513</c:v>
                </c:pt>
                <c:pt idx="26">
                  <c:v>0.79113924050632911</c:v>
                </c:pt>
                <c:pt idx="27">
                  <c:v>0.82191780821917804</c:v>
                </c:pt>
                <c:pt idx="28">
                  <c:v>0.97916666666666663</c:v>
                </c:pt>
                <c:pt idx="30">
                  <c:v>0.7517937664842177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73D-0F44-8491-1F5B80759C01}"/>
            </c:ext>
          </c:extLst>
        </c:ser>
        <c:ser>
          <c:idx val="6"/>
          <c:order val="6"/>
          <c:tx>
            <c:strRef>
              <c:f>SET率!$H$2</c:f>
              <c:strCache>
                <c:ptCount val="1"/>
                <c:pt idx="0">
                  <c:v>2013新鮮SET率</c:v>
                </c:pt>
              </c:strCache>
            </c:strRef>
          </c:tx>
          <c:marker>
            <c:symbol val="circle"/>
            <c:size val="9"/>
            <c:spPr>
              <a:solidFill>
                <a:srgbClr val="FF6600"/>
              </a:solidFill>
              <a:ln>
                <a:solidFill>
                  <a:srgbClr val="FFFF00"/>
                </a:solidFill>
              </a:ln>
            </c:spPr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SET率!$H$5:$H$35</c:f>
              <c:numCache>
                <c:formatCode>0.0%</c:formatCode>
                <c:ptCount val="31"/>
                <c:pt idx="0">
                  <c:v>0.8</c:v>
                </c:pt>
                <c:pt idx="1">
                  <c:v>0.90476190476190477</c:v>
                </c:pt>
                <c:pt idx="2">
                  <c:v>0.83098591549295775</c:v>
                </c:pt>
                <c:pt idx="3">
                  <c:v>0.92241379310344829</c:v>
                </c:pt>
                <c:pt idx="4">
                  <c:v>0.87692307692307692</c:v>
                </c:pt>
                <c:pt idx="5">
                  <c:v>0.88940092165898621</c:v>
                </c:pt>
                <c:pt idx="6">
                  <c:v>0.90053050397877987</c:v>
                </c:pt>
                <c:pt idx="7">
                  <c:v>0.87894736842105259</c:v>
                </c:pt>
                <c:pt idx="8">
                  <c:v>0.86976144422952939</c:v>
                </c:pt>
                <c:pt idx="9">
                  <c:v>0.86153846153846159</c:v>
                </c:pt>
                <c:pt idx="10">
                  <c:v>0.84881889763779528</c:v>
                </c:pt>
                <c:pt idx="11">
                  <c:v>0.85683025945608005</c:v>
                </c:pt>
                <c:pt idx="12">
                  <c:v>0.84631306597671407</c:v>
                </c:pt>
                <c:pt idx="13">
                  <c:v>0.79443348674117908</c:v>
                </c:pt>
                <c:pt idx="14">
                  <c:v>0.78154275463424361</c:v>
                </c:pt>
                <c:pt idx="15">
                  <c:v>0.77953184540010889</c:v>
                </c:pt>
                <c:pt idx="16">
                  <c:v>0.75228310502283102</c:v>
                </c:pt>
                <c:pt idx="17">
                  <c:v>0.74578776234111732</c:v>
                </c:pt>
                <c:pt idx="18">
                  <c:v>0.72901751713632901</c:v>
                </c:pt>
                <c:pt idx="19">
                  <c:v>0.72953677569317621</c:v>
                </c:pt>
                <c:pt idx="20">
                  <c:v>0.71212121212121215</c:v>
                </c:pt>
                <c:pt idx="21">
                  <c:v>0.71277963486757523</c:v>
                </c:pt>
                <c:pt idx="22">
                  <c:v>0.71562734785875282</c:v>
                </c:pt>
                <c:pt idx="23">
                  <c:v>0.73513513513513518</c:v>
                </c:pt>
                <c:pt idx="24">
                  <c:v>0.78226857887874834</c:v>
                </c:pt>
                <c:pt idx="25">
                  <c:v>0.77917981072555209</c:v>
                </c:pt>
                <c:pt idx="26">
                  <c:v>0.80588235294117649</c:v>
                </c:pt>
                <c:pt idx="27">
                  <c:v>0.84536082474226804</c:v>
                </c:pt>
                <c:pt idx="28">
                  <c:v>0.88235294117647056</c:v>
                </c:pt>
                <c:pt idx="30">
                  <c:v>0.77243854901355913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73D-0F44-8491-1F5B80759C01}"/>
            </c:ext>
          </c:extLst>
        </c:ser>
        <c:ser>
          <c:idx val="7"/>
          <c:order val="7"/>
          <c:tx>
            <c:strRef>
              <c:f>SET率!$I$2</c:f>
              <c:strCache>
                <c:ptCount val="1"/>
                <c:pt idx="0">
                  <c:v>2014新鮮SET率</c:v>
                </c:pt>
              </c:strCache>
            </c:strRef>
          </c:tx>
          <c:marker>
            <c:symbol val="circle"/>
            <c:size val="8"/>
            <c:spPr>
              <a:ln>
                <a:solidFill>
                  <a:schemeClr val="bg1">
                    <a:lumMod val="75000"/>
                  </a:schemeClr>
                </a:solidFill>
              </a:ln>
            </c:spPr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SET率!$I$5:$I$35</c:f>
              <c:numCache>
                <c:formatCode>0.0%</c:formatCode>
                <c:ptCount val="31"/>
                <c:pt idx="0">
                  <c:v>0.8571428571428571</c:v>
                </c:pt>
                <c:pt idx="1">
                  <c:v>0.83333333333333337</c:v>
                </c:pt>
                <c:pt idx="2">
                  <c:v>0.80769230769230771</c:v>
                </c:pt>
                <c:pt idx="3">
                  <c:v>0.88596491228070173</c:v>
                </c:pt>
                <c:pt idx="4">
                  <c:v>0.84888888888888892</c:v>
                </c:pt>
                <c:pt idx="5">
                  <c:v>0.88479262672811065</c:v>
                </c:pt>
                <c:pt idx="6">
                  <c:v>0.90040376850605652</c:v>
                </c:pt>
                <c:pt idx="7">
                  <c:v>0.88711194731890874</c:v>
                </c:pt>
                <c:pt idx="8">
                  <c:v>0.88747488278633624</c:v>
                </c:pt>
                <c:pt idx="9">
                  <c:v>0.86746333514394347</c:v>
                </c:pt>
                <c:pt idx="10">
                  <c:v>0.87044877222692629</c:v>
                </c:pt>
                <c:pt idx="11">
                  <c:v>0.86357435197817189</c:v>
                </c:pt>
                <c:pt idx="12">
                  <c:v>0.86057441253263711</c:v>
                </c:pt>
                <c:pt idx="13">
                  <c:v>0.80447448147285017</c:v>
                </c:pt>
                <c:pt idx="14">
                  <c:v>0.79709552055635102</c:v>
                </c:pt>
                <c:pt idx="15">
                  <c:v>0.79312310030395139</c:v>
                </c:pt>
                <c:pt idx="16">
                  <c:v>0.77416652705645839</c:v>
                </c:pt>
                <c:pt idx="17">
                  <c:v>0.77114647804302972</c:v>
                </c:pt>
                <c:pt idx="18">
                  <c:v>0.74375000000000002</c:v>
                </c:pt>
                <c:pt idx="19">
                  <c:v>0.73165875325470975</c:v>
                </c:pt>
                <c:pt idx="20">
                  <c:v>0.72668112798264639</c:v>
                </c:pt>
                <c:pt idx="21">
                  <c:v>0.71874272409778817</c:v>
                </c:pt>
                <c:pt idx="22">
                  <c:v>0.72282418734708143</c:v>
                </c:pt>
                <c:pt idx="23">
                  <c:v>0.71967963386727685</c:v>
                </c:pt>
                <c:pt idx="24">
                  <c:v>0.74148061104582841</c:v>
                </c:pt>
                <c:pt idx="25">
                  <c:v>0.77934272300469487</c:v>
                </c:pt>
                <c:pt idx="26">
                  <c:v>0.80147058823529416</c:v>
                </c:pt>
                <c:pt idx="27">
                  <c:v>0.8571428571428571</c:v>
                </c:pt>
                <c:pt idx="28">
                  <c:v>0.84210526315789469</c:v>
                </c:pt>
                <c:pt idx="30">
                  <c:v>0.78156184325896649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673D-0F44-8491-1F5B80759C01}"/>
            </c:ext>
          </c:extLst>
        </c:ser>
        <c:ser>
          <c:idx val="8"/>
          <c:order val="8"/>
          <c:tx>
            <c:strRef>
              <c:f>SET率!$J$2</c:f>
              <c:strCache>
                <c:ptCount val="1"/>
                <c:pt idx="0">
                  <c:v>2015新鮮SET率</c:v>
                </c:pt>
              </c:strCache>
            </c:strRef>
          </c:tx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SET率!$J$5:$J$35</c:f>
              <c:numCache>
                <c:formatCode>0.0%</c:formatCode>
                <c:ptCount val="31"/>
                <c:pt idx="0">
                  <c:v>1</c:v>
                </c:pt>
                <c:pt idx="1">
                  <c:v>0.90909090909090906</c:v>
                </c:pt>
                <c:pt idx="2">
                  <c:v>0.8571428571428571</c:v>
                </c:pt>
                <c:pt idx="3">
                  <c:v>0.91666666666666663</c:v>
                </c:pt>
                <c:pt idx="4">
                  <c:v>0.91150442477876104</c:v>
                </c:pt>
                <c:pt idx="5">
                  <c:v>0.93</c:v>
                </c:pt>
                <c:pt idx="6">
                  <c:v>0.88726207906295751</c:v>
                </c:pt>
                <c:pt idx="7">
                  <c:v>0.90236966824644549</c:v>
                </c:pt>
                <c:pt idx="8">
                  <c:v>0.8909825033647375</c:v>
                </c:pt>
                <c:pt idx="9">
                  <c:v>0.90786048932847474</c:v>
                </c:pt>
                <c:pt idx="10">
                  <c:v>0.87962166809974207</c:v>
                </c:pt>
                <c:pt idx="11">
                  <c:v>0.88667366211962229</c:v>
                </c:pt>
                <c:pt idx="12">
                  <c:v>0.8751438434982739</c:v>
                </c:pt>
                <c:pt idx="13">
                  <c:v>0.81835889943998052</c:v>
                </c:pt>
                <c:pt idx="14">
                  <c:v>0.82089552238805974</c:v>
                </c:pt>
                <c:pt idx="15">
                  <c:v>0.79890346583121208</c:v>
                </c:pt>
                <c:pt idx="16">
                  <c:v>0.79776079616136486</c:v>
                </c:pt>
                <c:pt idx="17">
                  <c:v>0.78013741411617743</c:v>
                </c:pt>
                <c:pt idx="18">
                  <c:v>0.75383186251741752</c:v>
                </c:pt>
                <c:pt idx="19">
                  <c:v>0.74628900333232351</c:v>
                </c:pt>
                <c:pt idx="20">
                  <c:v>0.74029640084685955</c:v>
                </c:pt>
                <c:pt idx="21">
                  <c:v>0.73577692826624685</c:v>
                </c:pt>
                <c:pt idx="22">
                  <c:v>0.73586713510060686</c:v>
                </c:pt>
                <c:pt idx="23">
                  <c:v>0.76149914821124365</c:v>
                </c:pt>
                <c:pt idx="24">
                  <c:v>0.7635960044395117</c:v>
                </c:pt>
                <c:pt idx="25">
                  <c:v>0.80043383947939262</c:v>
                </c:pt>
                <c:pt idx="26">
                  <c:v>0.83495145631067957</c:v>
                </c:pt>
                <c:pt idx="27">
                  <c:v>0.86301369863013699</c:v>
                </c:pt>
                <c:pt idx="28">
                  <c:v>0.89583333333333337</c:v>
                </c:pt>
                <c:pt idx="30">
                  <c:v>0.79669485011529595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673D-0F44-8491-1F5B80759C01}"/>
            </c:ext>
          </c:extLst>
        </c:ser>
        <c:ser>
          <c:idx val="9"/>
          <c:order val="9"/>
          <c:tx>
            <c:strRef>
              <c:f>SET率!$L$2</c:f>
              <c:strCache>
                <c:ptCount val="1"/>
                <c:pt idx="0">
                  <c:v>2017新鮮SET率</c:v>
                </c:pt>
              </c:strCache>
            </c:strRef>
          </c:tx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SET率!$L$5:$L$35</c:f>
              <c:numCache>
                <c:formatCode>0.0%</c:formatCode>
                <c:ptCount val="31"/>
                <c:pt idx="0">
                  <c:v>1</c:v>
                </c:pt>
                <c:pt idx="1">
                  <c:v>0.92307692307692313</c:v>
                </c:pt>
                <c:pt idx="2">
                  <c:v>0.92307692307692313</c:v>
                </c:pt>
                <c:pt idx="3">
                  <c:v>0.87368421052631584</c:v>
                </c:pt>
                <c:pt idx="4">
                  <c:v>0.92063492063492058</c:v>
                </c:pt>
                <c:pt idx="5">
                  <c:v>0.92436974789915971</c:v>
                </c:pt>
                <c:pt idx="6">
                  <c:v>0.91003460207612452</c:v>
                </c:pt>
                <c:pt idx="7">
                  <c:v>0.92351598173515981</c:v>
                </c:pt>
                <c:pt idx="8">
                  <c:v>0.92647058823529416</c:v>
                </c:pt>
                <c:pt idx="9">
                  <c:v>0.91918568784700805</c:v>
                </c:pt>
                <c:pt idx="10">
                  <c:v>0.91773122125702611</c:v>
                </c:pt>
                <c:pt idx="11">
                  <c:v>0.91925988225399491</c:v>
                </c:pt>
                <c:pt idx="12">
                  <c:v>0.90529914529914535</c:v>
                </c:pt>
                <c:pt idx="13">
                  <c:v>0.84316225693337588</c:v>
                </c:pt>
                <c:pt idx="14">
                  <c:v>0.84888888888888892</c:v>
                </c:pt>
                <c:pt idx="15">
                  <c:v>0.81528497409326428</c:v>
                </c:pt>
                <c:pt idx="16">
                  <c:v>0.81605113636363635</c:v>
                </c:pt>
                <c:pt idx="17">
                  <c:v>0.81139567202700025</c:v>
                </c:pt>
                <c:pt idx="18">
                  <c:v>0.80091248444628782</c:v>
                </c:pt>
                <c:pt idx="19">
                  <c:v>0.78335506301607993</c:v>
                </c:pt>
                <c:pt idx="20">
                  <c:v>0.76699909338168626</c:v>
                </c:pt>
                <c:pt idx="21">
                  <c:v>0.76381909547738691</c:v>
                </c:pt>
                <c:pt idx="22">
                  <c:v>0.79361702127659572</c:v>
                </c:pt>
                <c:pt idx="23">
                  <c:v>0.76885130373502464</c:v>
                </c:pt>
                <c:pt idx="24">
                  <c:v>0.75857519788918204</c:v>
                </c:pt>
                <c:pt idx="25">
                  <c:v>0.77519379844961245</c:v>
                </c:pt>
                <c:pt idx="26">
                  <c:v>0.78888888888888886</c:v>
                </c:pt>
                <c:pt idx="27">
                  <c:v>0.7931034482758621</c:v>
                </c:pt>
                <c:pt idx="28">
                  <c:v>0.86206896551724133</c:v>
                </c:pt>
                <c:pt idx="30">
                  <c:v>0.82726484212080387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673D-0F44-8491-1F5B80759C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2148224"/>
        <c:axId val="872150864"/>
      </c:lineChart>
      <c:catAx>
        <c:axId val="8721482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/>
                  <a:t>年齢（歳）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872150864"/>
        <c:crosses val="autoZero"/>
        <c:auto val="1"/>
        <c:lblAlgn val="ctr"/>
        <c:lblOffset val="100"/>
        <c:noMultiLvlLbl val="0"/>
      </c:catAx>
      <c:valAx>
        <c:axId val="872150864"/>
        <c:scaling>
          <c:orientation val="minMax"/>
          <c:max val="1"/>
          <c:min val="0.3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ja-JP" altLang="en-US"/>
                  <a:t>単胚移植率</a:t>
                </a:r>
              </a:p>
            </c:rich>
          </c:tx>
          <c:overlay val="0"/>
        </c:title>
        <c:numFmt formatCode="0%" sourceLinked="1"/>
        <c:majorTickMark val="out"/>
        <c:minorTickMark val="none"/>
        <c:tickLblPos val="nextTo"/>
        <c:crossAx val="8721482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446391613557618"/>
          <c:y val="0.69996688267073959"/>
          <c:w val="0.32228704099999411"/>
          <c:h val="0.19756908917458765"/>
        </c:manualLayout>
      </c:layout>
      <c:overlay val="0"/>
      <c:txPr>
        <a:bodyPr/>
        <a:lstStyle/>
        <a:p>
          <a:pPr>
            <a:defRPr sz="11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8893717588288595E-2"/>
          <c:y val="8.9588377723970894E-2"/>
          <c:w val="0.90238554979622498"/>
          <c:h val="0.82999313645116402"/>
        </c:manualLayout>
      </c:layout>
      <c:lineChart>
        <c:grouping val="standard"/>
        <c:varyColors val="0"/>
        <c:ser>
          <c:idx val="0"/>
          <c:order val="0"/>
          <c:tx>
            <c:strRef>
              <c:f>SET率!$M$2</c:f>
              <c:strCache>
                <c:ptCount val="1"/>
                <c:pt idx="0">
                  <c:v>2007凍結SET率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SET率!$M$5:$M$35</c:f>
              <c:numCache>
                <c:formatCode>0%</c:formatCode>
                <c:ptCount val="31"/>
                <c:pt idx="0">
                  <c:v>0.39130434782608697</c:v>
                </c:pt>
                <c:pt idx="1">
                  <c:v>0.35</c:v>
                </c:pt>
                <c:pt idx="2">
                  <c:v>0.41237113402061853</c:v>
                </c:pt>
                <c:pt idx="3">
                  <c:v>0.45744680851063829</c:v>
                </c:pt>
                <c:pt idx="4">
                  <c:v>0.54380664652567978</c:v>
                </c:pt>
                <c:pt idx="5">
                  <c:v>0.53299492385786806</c:v>
                </c:pt>
                <c:pt idx="6">
                  <c:v>0.55097365406643761</c:v>
                </c:pt>
                <c:pt idx="7">
                  <c:v>0.51240875912408756</c:v>
                </c:pt>
                <c:pt idx="8">
                  <c:v>0.51531728665207877</c:v>
                </c:pt>
                <c:pt idx="9">
                  <c:v>0.51297320289238624</c:v>
                </c:pt>
                <c:pt idx="10">
                  <c:v>0.52166255723846422</c:v>
                </c:pt>
                <c:pt idx="11">
                  <c:v>0.53233830845771146</c:v>
                </c:pt>
                <c:pt idx="12">
                  <c:v>0.55476451259583792</c:v>
                </c:pt>
                <c:pt idx="13">
                  <c:v>0.54043340380549687</c:v>
                </c:pt>
                <c:pt idx="14">
                  <c:v>0.53819068255687974</c:v>
                </c:pt>
                <c:pt idx="15">
                  <c:v>0.5457981971503344</c:v>
                </c:pt>
                <c:pt idx="16">
                  <c:v>0.56070774862721173</c:v>
                </c:pt>
                <c:pt idx="17">
                  <c:v>0.55214309821127239</c:v>
                </c:pt>
                <c:pt idx="18">
                  <c:v>0.55750487329434695</c:v>
                </c:pt>
                <c:pt idx="19">
                  <c:v>0.58873091100579256</c:v>
                </c:pt>
                <c:pt idx="20">
                  <c:v>0.58348968105065668</c:v>
                </c:pt>
                <c:pt idx="21">
                  <c:v>0.59078830823737816</c:v>
                </c:pt>
                <c:pt idx="22">
                  <c:v>0.61059602649006628</c:v>
                </c:pt>
                <c:pt idx="23">
                  <c:v>0.628755364806867</c:v>
                </c:pt>
                <c:pt idx="24">
                  <c:v>0.62254901960784315</c:v>
                </c:pt>
                <c:pt idx="25">
                  <c:v>0.73913043478260865</c:v>
                </c:pt>
                <c:pt idx="26">
                  <c:v>0.8125</c:v>
                </c:pt>
                <c:pt idx="27">
                  <c:v>0.4</c:v>
                </c:pt>
                <c:pt idx="28">
                  <c:v>0.84615384615384615</c:v>
                </c:pt>
                <c:pt idx="30">
                  <c:v>0.54720793534166057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137-7349-B64F-53938F51123E}"/>
            </c:ext>
          </c:extLst>
        </c:ser>
        <c:ser>
          <c:idx val="1"/>
          <c:order val="1"/>
          <c:tx>
            <c:strRef>
              <c:f>SET率!$N$2</c:f>
              <c:strCache>
                <c:ptCount val="1"/>
                <c:pt idx="0">
                  <c:v>2008凍結SET率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SET率!$N$5:$N$35</c:f>
              <c:numCache>
                <c:formatCode>0%</c:formatCode>
                <c:ptCount val="31"/>
                <c:pt idx="0">
                  <c:v>0.75</c:v>
                </c:pt>
                <c:pt idx="1">
                  <c:v>0.72881355932203384</c:v>
                </c:pt>
                <c:pt idx="2">
                  <c:v>0.67647058823529416</c:v>
                </c:pt>
                <c:pt idx="3">
                  <c:v>0.75</c:v>
                </c:pt>
                <c:pt idx="4">
                  <c:v>0.69024390243902434</c:v>
                </c:pt>
                <c:pt idx="5">
                  <c:v>0.70032051282051277</c:v>
                </c:pt>
                <c:pt idx="6">
                  <c:v>0.73339317773788149</c:v>
                </c:pt>
                <c:pt idx="7">
                  <c:v>0.71972534332084892</c:v>
                </c:pt>
                <c:pt idx="8">
                  <c:v>0.6995846792801107</c:v>
                </c:pt>
                <c:pt idx="9">
                  <c:v>0.69460869565217387</c:v>
                </c:pt>
                <c:pt idx="10">
                  <c:v>0.70191748983149327</c:v>
                </c:pt>
                <c:pt idx="11">
                  <c:v>0.71115393880992528</c:v>
                </c:pt>
                <c:pt idx="12">
                  <c:v>0.69197261978842561</c:v>
                </c:pt>
                <c:pt idx="13">
                  <c:v>0.67247584769842772</c:v>
                </c:pt>
                <c:pt idx="14">
                  <c:v>0.66917591125198095</c:v>
                </c:pt>
                <c:pt idx="15">
                  <c:v>0.66694843617920541</c:v>
                </c:pt>
                <c:pt idx="16">
                  <c:v>0.66504854368932043</c:v>
                </c:pt>
                <c:pt idx="17">
                  <c:v>0.66456157396162252</c:v>
                </c:pt>
                <c:pt idx="18">
                  <c:v>0.64055422328803624</c:v>
                </c:pt>
                <c:pt idx="19">
                  <c:v>0.65125173852573015</c:v>
                </c:pt>
                <c:pt idx="20">
                  <c:v>0.62745098039215685</c:v>
                </c:pt>
                <c:pt idx="21">
                  <c:v>0.65217391304347827</c:v>
                </c:pt>
                <c:pt idx="22">
                  <c:v>0.65444015444015446</c:v>
                </c:pt>
                <c:pt idx="23">
                  <c:v>0.70050761421319796</c:v>
                </c:pt>
                <c:pt idx="24">
                  <c:v>0.65671641791044777</c:v>
                </c:pt>
                <c:pt idx="25">
                  <c:v>0.77500000000000002</c:v>
                </c:pt>
                <c:pt idx="26">
                  <c:v>0.7021276595744681</c:v>
                </c:pt>
                <c:pt idx="27">
                  <c:v>0.80769230769230771</c:v>
                </c:pt>
                <c:pt idx="28">
                  <c:v>0.84210526315789469</c:v>
                </c:pt>
                <c:pt idx="30">
                  <c:v>0.67716562716562712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137-7349-B64F-53938F51123E}"/>
            </c:ext>
          </c:extLst>
        </c:ser>
        <c:ser>
          <c:idx val="2"/>
          <c:order val="2"/>
          <c:tx>
            <c:strRef>
              <c:f>SET率!$O$2</c:f>
              <c:strCache>
                <c:ptCount val="1"/>
                <c:pt idx="0">
                  <c:v>2009凍結SET率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SET率!$O$5:$O$35</c:f>
              <c:numCache>
                <c:formatCode>0%</c:formatCode>
                <c:ptCount val="31"/>
                <c:pt idx="0">
                  <c:v>0.625</c:v>
                </c:pt>
                <c:pt idx="1">
                  <c:v>0.875</c:v>
                </c:pt>
                <c:pt idx="2">
                  <c:v>0.734375</c:v>
                </c:pt>
                <c:pt idx="3">
                  <c:v>0.76679841897233203</c:v>
                </c:pt>
                <c:pt idx="4">
                  <c:v>0.79318181818181821</c:v>
                </c:pt>
                <c:pt idx="5">
                  <c:v>0.78812415654520918</c:v>
                </c:pt>
                <c:pt idx="6">
                  <c:v>0.7786131996658312</c:v>
                </c:pt>
                <c:pt idx="7">
                  <c:v>0.77445652173913049</c:v>
                </c:pt>
                <c:pt idx="8">
                  <c:v>0.80015955325089749</c:v>
                </c:pt>
                <c:pt idx="9">
                  <c:v>0.79299175500588925</c:v>
                </c:pt>
                <c:pt idx="10">
                  <c:v>0.763414025455453</c:v>
                </c:pt>
                <c:pt idx="11">
                  <c:v>0.78357588357588359</c:v>
                </c:pt>
                <c:pt idx="12">
                  <c:v>0.7749297752808989</c:v>
                </c:pt>
                <c:pt idx="13">
                  <c:v>0.7352606789020627</c:v>
                </c:pt>
                <c:pt idx="14">
                  <c:v>0.73306836248012719</c:v>
                </c:pt>
                <c:pt idx="15">
                  <c:v>0.71721103401590791</c:v>
                </c:pt>
                <c:pt idx="16">
                  <c:v>0.72197309417040356</c:v>
                </c:pt>
                <c:pt idx="17">
                  <c:v>0.70069956513518628</c:v>
                </c:pt>
                <c:pt idx="18">
                  <c:v>0.69690175295556467</c:v>
                </c:pt>
                <c:pt idx="19">
                  <c:v>0.68609070179883458</c:v>
                </c:pt>
                <c:pt idx="20">
                  <c:v>0.69609507640067914</c:v>
                </c:pt>
                <c:pt idx="21">
                  <c:v>0.6889352818371608</c:v>
                </c:pt>
                <c:pt idx="22">
                  <c:v>0.68590604026845636</c:v>
                </c:pt>
                <c:pt idx="23">
                  <c:v>0.62742561448900391</c:v>
                </c:pt>
                <c:pt idx="24">
                  <c:v>0.70078740157480313</c:v>
                </c:pt>
                <c:pt idx="25">
                  <c:v>0.72619047619047616</c:v>
                </c:pt>
                <c:pt idx="26">
                  <c:v>0.64556962025316456</c:v>
                </c:pt>
                <c:pt idx="27">
                  <c:v>0.7567567567567568</c:v>
                </c:pt>
                <c:pt idx="28">
                  <c:v>0.73076923076923073</c:v>
                </c:pt>
                <c:pt idx="30">
                  <c:v>0.73506854702775593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137-7349-B64F-53938F51123E}"/>
            </c:ext>
          </c:extLst>
        </c:ser>
        <c:ser>
          <c:idx val="3"/>
          <c:order val="3"/>
          <c:tx>
            <c:strRef>
              <c:f>SET率!$P$2</c:f>
              <c:strCache>
                <c:ptCount val="1"/>
                <c:pt idx="0">
                  <c:v>2010凍結SET率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SET率!$P$5:$P$35</c:f>
              <c:numCache>
                <c:formatCode>0%</c:formatCode>
                <c:ptCount val="31"/>
                <c:pt idx="0">
                  <c:v>0.76190476190476186</c:v>
                </c:pt>
                <c:pt idx="1">
                  <c:v>0.89130434782608692</c:v>
                </c:pt>
                <c:pt idx="2">
                  <c:v>0.88235294117647056</c:v>
                </c:pt>
                <c:pt idx="3">
                  <c:v>0.81081081081081086</c:v>
                </c:pt>
                <c:pt idx="4">
                  <c:v>0.79069767441860461</c:v>
                </c:pt>
                <c:pt idx="5">
                  <c:v>0.8226415094339623</c:v>
                </c:pt>
                <c:pt idx="6">
                  <c:v>0.79884105960264906</c:v>
                </c:pt>
                <c:pt idx="7">
                  <c:v>0.82088772845953006</c:v>
                </c:pt>
                <c:pt idx="8">
                  <c:v>0.80339622641509434</c:v>
                </c:pt>
                <c:pt idx="9">
                  <c:v>0.80336915480685445</c:v>
                </c:pt>
                <c:pt idx="10">
                  <c:v>0.80109968921826435</c:v>
                </c:pt>
                <c:pt idx="11">
                  <c:v>0.79050009654373432</c:v>
                </c:pt>
                <c:pt idx="12">
                  <c:v>0.77964717412610263</c:v>
                </c:pt>
                <c:pt idx="13">
                  <c:v>0.7636229749631811</c:v>
                </c:pt>
                <c:pt idx="14">
                  <c:v>0.75574142330592575</c:v>
                </c:pt>
                <c:pt idx="15">
                  <c:v>0.75559622694636064</c:v>
                </c:pt>
                <c:pt idx="16">
                  <c:v>0.74214211231938032</c:v>
                </c:pt>
                <c:pt idx="17">
                  <c:v>0.74173940149625939</c:v>
                </c:pt>
                <c:pt idx="18">
                  <c:v>0.72416176978914626</c:v>
                </c:pt>
                <c:pt idx="19">
                  <c:v>0.70434086817363473</c:v>
                </c:pt>
                <c:pt idx="20">
                  <c:v>0.70218790218790217</c:v>
                </c:pt>
                <c:pt idx="21">
                  <c:v>0.69763138415988157</c:v>
                </c:pt>
                <c:pt idx="22">
                  <c:v>0.68283093053735255</c:v>
                </c:pt>
                <c:pt idx="23">
                  <c:v>0.64420218037661048</c:v>
                </c:pt>
                <c:pt idx="24">
                  <c:v>0.6705882352941176</c:v>
                </c:pt>
                <c:pt idx="25">
                  <c:v>0.64622641509433965</c:v>
                </c:pt>
                <c:pt idx="26">
                  <c:v>0.61702127659574468</c:v>
                </c:pt>
                <c:pt idx="27">
                  <c:v>0.79629629629629628</c:v>
                </c:pt>
                <c:pt idx="28">
                  <c:v>0.81818181818181823</c:v>
                </c:pt>
                <c:pt idx="30">
                  <c:v>0.75405132499261152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137-7349-B64F-53938F51123E}"/>
            </c:ext>
          </c:extLst>
        </c:ser>
        <c:ser>
          <c:idx val="4"/>
          <c:order val="4"/>
          <c:tx>
            <c:strRef>
              <c:f>SET率!$Q$2</c:f>
              <c:strCache>
                <c:ptCount val="1"/>
                <c:pt idx="0">
                  <c:v>2011凍結SET率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SET率!$Q$5:$Q$35</c:f>
              <c:numCache>
                <c:formatCode>0.0%</c:formatCode>
                <c:ptCount val="31"/>
                <c:pt idx="0">
                  <c:v>1</c:v>
                </c:pt>
                <c:pt idx="1">
                  <c:v>0.81132075471698117</c:v>
                </c:pt>
                <c:pt idx="2">
                  <c:v>0.81599999999999995</c:v>
                </c:pt>
                <c:pt idx="3">
                  <c:v>0.8666666666666667</c:v>
                </c:pt>
                <c:pt idx="4">
                  <c:v>0.83114035087719296</c:v>
                </c:pt>
                <c:pt idx="5">
                  <c:v>0.84723854289071676</c:v>
                </c:pt>
                <c:pt idx="6">
                  <c:v>0.83582089552238803</c:v>
                </c:pt>
                <c:pt idx="7">
                  <c:v>0.85270132517838937</c:v>
                </c:pt>
                <c:pt idx="8">
                  <c:v>0.83484504913076341</c:v>
                </c:pt>
                <c:pt idx="9">
                  <c:v>0.8332862390505793</c:v>
                </c:pt>
                <c:pt idx="10">
                  <c:v>0.83236607142857144</c:v>
                </c:pt>
                <c:pt idx="11">
                  <c:v>0.82666177010650022</c:v>
                </c:pt>
                <c:pt idx="12">
                  <c:v>0.83191018342820999</c:v>
                </c:pt>
                <c:pt idx="13">
                  <c:v>0.80268801830140124</c:v>
                </c:pt>
                <c:pt idx="14">
                  <c:v>0.80645161290322576</c:v>
                </c:pt>
                <c:pt idx="15">
                  <c:v>0.79523502897617515</c:v>
                </c:pt>
                <c:pt idx="16">
                  <c:v>0.78513565642278516</c:v>
                </c:pt>
                <c:pt idx="17">
                  <c:v>0.7768251493894518</c:v>
                </c:pt>
                <c:pt idx="18">
                  <c:v>0.75963488843813387</c:v>
                </c:pt>
                <c:pt idx="19">
                  <c:v>0.75234057586998759</c:v>
                </c:pt>
                <c:pt idx="20">
                  <c:v>0.74011299435028244</c:v>
                </c:pt>
                <c:pt idx="21">
                  <c:v>0.72386363636363638</c:v>
                </c:pt>
                <c:pt idx="22">
                  <c:v>0.74187558031569178</c:v>
                </c:pt>
                <c:pt idx="23">
                  <c:v>0.70536585365853655</c:v>
                </c:pt>
                <c:pt idx="24">
                  <c:v>0.71399999999999997</c:v>
                </c:pt>
                <c:pt idx="25">
                  <c:v>0.7</c:v>
                </c:pt>
                <c:pt idx="26">
                  <c:v>0.65094339622641506</c:v>
                </c:pt>
                <c:pt idx="27">
                  <c:v>0.71666666666666667</c:v>
                </c:pt>
                <c:pt idx="28">
                  <c:v>0.83333333333333337</c:v>
                </c:pt>
                <c:pt idx="30">
                  <c:v>0.79184058614564834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137-7349-B64F-53938F51123E}"/>
            </c:ext>
          </c:extLst>
        </c:ser>
        <c:ser>
          <c:idx val="5"/>
          <c:order val="5"/>
          <c:tx>
            <c:strRef>
              <c:f>SET率!$R$2</c:f>
              <c:strCache>
                <c:ptCount val="1"/>
                <c:pt idx="0">
                  <c:v>2012凍結SET率</c:v>
                </c:pt>
              </c:strCache>
            </c:strRef>
          </c:tx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SET率!$R$5:$R$35</c:f>
              <c:numCache>
                <c:formatCode>0.0%</c:formatCode>
                <c:ptCount val="31"/>
                <c:pt idx="0">
                  <c:v>0.84210526315789469</c:v>
                </c:pt>
                <c:pt idx="1">
                  <c:v>0.88405797101449279</c:v>
                </c:pt>
                <c:pt idx="2">
                  <c:v>0.85815602836879434</c:v>
                </c:pt>
                <c:pt idx="3">
                  <c:v>0.88345864661654139</c:v>
                </c:pt>
                <c:pt idx="4">
                  <c:v>0.84228769497400346</c:v>
                </c:pt>
                <c:pt idx="5">
                  <c:v>0.84773662551440332</c:v>
                </c:pt>
                <c:pt idx="6">
                  <c:v>0.8545006165228114</c:v>
                </c:pt>
                <c:pt idx="7">
                  <c:v>0.85250219490781387</c:v>
                </c:pt>
                <c:pt idx="8">
                  <c:v>0.8484018264840183</c:v>
                </c:pt>
                <c:pt idx="9">
                  <c:v>0.83881815998078313</c:v>
                </c:pt>
                <c:pt idx="10">
                  <c:v>0.83040152963671132</c:v>
                </c:pt>
                <c:pt idx="11">
                  <c:v>0.83446258084385583</c:v>
                </c:pt>
                <c:pt idx="12">
                  <c:v>0.83264033264033266</c:v>
                </c:pt>
                <c:pt idx="13">
                  <c:v>0.79811653914067093</c:v>
                </c:pt>
                <c:pt idx="14">
                  <c:v>0.80329500221141092</c:v>
                </c:pt>
                <c:pt idx="15">
                  <c:v>0.79023746701846964</c:v>
                </c:pt>
                <c:pt idx="16">
                  <c:v>0.79827915869980881</c:v>
                </c:pt>
                <c:pt idx="17">
                  <c:v>0.77782048817989624</c:v>
                </c:pt>
                <c:pt idx="18">
                  <c:v>0.74950525986876371</c:v>
                </c:pt>
                <c:pt idx="19">
                  <c:v>0.73621312087638491</c:v>
                </c:pt>
                <c:pt idx="20">
                  <c:v>0.72371039338741772</c:v>
                </c:pt>
                <c:pt idx="21">
                  <c:v>0.70396123050990311</c:v>
                </c:pt>
                <c:pt idx="22">
                  <c:v>0.69838709677419353</c:v>
                </c:pt>
                <c:pt idx="23">
                  <c:v>0.66436384571099594</c:v>
                </c:pt>
                <c:pt idx="24">
                  <c:v>0.68811188811188806</c:v>
                </c:pt>
                <c:pt idx="25">
                  <c:v>0.65015479876160986</c:v>
                </c:pt>
                <c:pt idx="26">
                  <c:v>0.66081871345029242</c:v>
                </c:pt>
                <c:pt idx="27">
                  <c:v>0.77142857142857146</c:v>
                </c:pt>
                <c:pt idx="28">
                  <c:v>0.57746478873239437</c:v>
                </c:pt>
                <c:pt idx="30">
                  <c:v>0.78509330670706512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137-7349-B64F-53938F51123E}"/>
            </c:ext>
          </c:extLst>
        </c:ser>
        <c:ser>
          <c:idx val="6"/>
          <c:order val="6"/>
          <c:tx>
            <c:strRef>
              <c:f>SET率!$S$2</c:f>
              <c:strCache>
                <c:ptCount val="1"/>
                <c:pt idx="0">
                  <c:v>2013凍結SET率</c:v>
                </c:pt>
              </c:strCache>
            </c:strRef>
          </c:tx>
          <c:marker>
            <c:symbol val="circle"/>
            <c:size val="9"/>
            <c:spPr>
              <a:solidFill>
                <a:srgbClr val="FF6600"/>
              </a:solidFill>
              <a:ln>
                <a:solidFill>
                  <a:srgbClr val="FFFF00"/>
                </a:solidFill>
              </a:ln>
            </c:spPr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SET率!$S$5:$S$35</c:f>
              <c:numCache>
                <c:formatCode>0.0%</c:formatCode>
                <c:ptCount val="31"/>
                <c:pt idx="0">
                  <c:v>0.6428571428571429</c:v>
                </c:pt>
                <c:pt idx="1">
                  <c:v>0.86440677966101698</c:v>
                </c:pt>
                <c:pt idx="2">
                  <c:v>0.86754966887417218</c:v>
                </c:pt>
                <c:pt idx="3">
                  <c:v>0.85303514376996803</c:v>
                </c:pt>
                <c:pt idx="4">
                  <c:v>0.87179487179487181</c:v>
                </c:pt>
                <c:pt idx="5">
                  <c:v>0.90102040816326534</c:v>
                </c:pt>
                <c:pt idx="6">
                  <c:v>0.87929125138427466</c:v>
                </c:pt>
                <c:pt idx="7">
                  <c:v>0.87558869701726849</c:v>
                </c:pt>
                <c:pt idx="8">
                  <c:v>0.86956521739130432</c:v>
                </c:pt>
                <c:pt idx="9">
                  <c:v>0.86470459037996927</c:v>
                </c:pt>
                <c:pt idx="10">
                  <c:v>0.86057201225740554</c:v>
                </c:pt>
                <c:pt idx="11">
                  <c:v>0.86087450312322544</c:v>
                </c:pt>
                <c:pt idx="12">
                  <c:v>0.84959492779147583</c:v>
                </c:pt>
                <c:pt idx="13">
                  <c:v>0.82692692692692693</c:v>
                </c:pt>
                <c:pt idx="14">
                  <c:v>0.81492284531426418</c:v>
                </c:pt>
                <c:pt idx="15">
                  <c:v>0.80994229915668003</c:v>
                </c:pt>
                <c:pt idx="16">
                  <c:v>0.80004890772742088</c:v>
                </c:pt>
                <c:pt idx="17">
                  <c:v>0.79148770011714176</c:v>
                </c:pt>
                <c:pt idx="18">
                  <c:v>0.7663964627855564</c:v>
                </c:pt>
                <c:pt idx="19">
                  <c:v>0.74630518685870284</c:v>
                </c:pt>
                <c:pt idx="20">
                  <c:v>0.73353474320241696</c:v>
                </c:pt>
                <c:pt idx="21">
                  <c:v>0.7296186719263642</c:v>
                </c:pt>
                <c:pt idx="22">
                  <c:v>0.71867734435546371</c:v>
                </c:pt>
                <c:pt idx="23">
                  <c:v>0.69450748978665455</c:v>
                </c:pt>
                <c:pt idx="24">
                  <c:v>0.66162570888468808</c:v>
                </c:pt>
                <c:pt idx="25">
                  <c:v>0.6624365482233503</c:v>
                </c:pt>
                <c:pt idx="26">
                  <c:v>0.69863013698630139</c:v>
                </c:pt>
                <c:pt idx="27">
                  <c:v>0.74757281553398058</c:v>
                </c:pt>
                <c:pt idx="28">
                  <c:v>0.71621621621621623</c:v>
                </c:pt>
                <c:pt idx="30">
                  <c:v>0.79970922031985769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137-7349-B64F-53938F51123E}"/>
            </c:ext>
          </c:extLst>
        </c:ser>
        <c:ser>
          <c:idx val="7"/>
          <c:order val="7"/>
          <c:tx>
            <c:strRef>
              <c:f>SET率!$T$2</c:f>
              <c:strCache>
                <c:ptCount val="1"/>
                <c:pt idx="0">
                  <c:v>2014凍結SET率</c:v>
                </c:pt>
              </c:strCache>
            </c:strRef>
          </c:tx>
          <c:marker>
            <c:symbol val="circle"/>
            <c:size val="8"/>
            <c:spPr>
              <a:ln>
                <a:solidFill>
                  <a:schemeClr val="bg1">
                    <a:lumMod val="75000"/>
                  </a:schemeClr>
                </a:solidFill>
              </a:ln>
            </c:spPr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SET率!$T$5:$T$35</c:f>
              <c:numCache>
                <c:formatCode>0.0%</c:formatCode>
                <c:ptCount val="31"/>
                <c:pt idx="0">
                  <c:v>0.875</c:v>
                </c:pt>
                <c:pt idx="1">
                  <c:v>0.86538461538461542</c:v>
                </c:pt>
                <c:pt idx="2">
                  <c:v>0.84251968503937003</c:v>
                </c:pt>
                <c:pt idx="3">
                  <c:v>0.87012987012987009</c:v>
                </c:pt>
                <c:pt idx="4">
                  <c:v>0.86153846153846159</c:v>
                </c:pt>
                <c:pt idx="5">
                  <c:v>0.88368055555555558</c:v>
                </c:pt>
                <c:pt idx="6">
                  <c:v>0.89037433155080214</c:v>
                </c:pt>
                <c:pt idx="7">
                  <c:v>0.87465469613259672</c:v>
                </c:pt>
                <c:pt idx="8">
                  <c:v>0.88119551681195518</c:v>
                </c:pt>
                <c:pt idx="9">
                  <c:v>0.87711213517665132</c:v>
                </c:pt>
                <c:pt idx="10">
                  <c:v>0.86706032556654966</c:v>
                </c:pt>
                <c:pt idx="11">
                  <c:v>0.86604809200209099</c:v>
                </c:pt>
                <c:pt idx="12">
                  <c:v>0.86776051287623601</c:v>
                </c:pt>
                <c:pt idx="13">
                  <c:v>0.84175803753949086</c:v>
                </c:pt>
                <c:pt idx="14">
                  <c:v>0.82342925251149324</c:v>
                </c:pt>
                <c:pt idx="15">
                  <c:v>0.82361901707688612</c:v>
                </c:pt>
                <c:pt idx="16">
                  <c:v>0.8194194507472029</c:v>
                </c:pt>
                <c:pt idx="17">
                  <c:v>0.80641043823571124</c:v>
                </c:pt>
                <c:pt idx="18">
                  <c:v>0.78271094640820982</c:v>
                </c:pt>
                <c:pt idx="19">
                  <c:v>0.76688470973017175</c:v>
                </c:pt>
                <c:pt idx="20">
                  <c:v>0.74952237305178482</c:v>
                </c:pt>
                <c:pt idx="21">
                  <c:v>0.73549369893366567</c:v>
                </c:pt>
                <c:pt idx="22">
                  <c:v>0.73003549245785271</c:v>
                </c:pt>
                <c:pt idx="23">
                  <c:v>0.70411271896420413</c:v>
                </c:pt>
                <c:pt idx="24">
                  <c:v>0.70522088353413659</c:v>
                </c:pt>
                <c:pt idx="25">
                  <c:v>0.66236162361623618</c:v>
                </c:pt>
                <c:pt idx="26">
                  <c:v>0.64186046511627903</c:v>
                </c:pt>
                <c:pt idx="27">
                  <c:v>0.7232142857142857</c:v>
                </c:pt>
                <c:pt idx="28">
                  <c:v>0.58974358974358976</c:v>
                </c:pt>
                <c:pt idx="30">
                  <c:v>0.81136143709774833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137-7349-B64F-53938F51123E}"/>
            </c:ext>
          </c:extLst>
        </c:ser>
        <c:ser>
          <c:idx val="8"/>
          <c:order val="8"/>
          <c:tx>
            <c:strRef>
              <c:f>SET率!$U$2</c:f>
              <c:strCache>
                <c:ptCount val="1"/>
                <c:pt idx="0">
                  <c:v>2015凍結SET率</c:v>
                </c:pt>
              </c:strCache>
            </c:strRef>
          </c:tx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SET率!$U$5:$U$35</c:f>
              <c:numCache>
                <c:formatCode>0.0%</c:formatCode>
                <c:ptCount val="31"/>
                <c:pt idx="0">
                  <c:v>1</c:v>
                </c:pt>
                <c:pt idx="1">
                  <c:v>0.95918367346938771</c:v>
                </c:pt>
                <c:pt idx="2">
                  <c:v>0.88800000000000001</c:v>
                </c:pt>
                <c:pt idx="3">
                  <c:v>0.90969899665551834</c:v>
                </c:pt>
                <c:pt idx="4">
                  <c:v>0.88632619439868199</c:v>
                </c:pt>
                <c:pt idx="5">
                  <c:v>0.89487632508833925</c:v>
                </c:pt>
                <c:pt idx="6">
                  <c:v>0.90245074483421428</c:v>
                </c:pt>
                <c:pt idx="7">
                  <c:v>0.89209498046287949</c:v>
                </c:pt>
                <c:pt idx="8">
                  <c:v>0.88581466842336409</c:v>
                </c:pt>
                <c:pt idx="9">
                  <c:v>0.8825924669155073</c:v>
                </c:pt>
                <c:pt idx="10">
                  <c:v>0.88495449374288959</c:v>
                </c:pt>
                <c:pt idx="11">
                  <c:v>0.87080229576260837</c:v>
                </c:pt>
                <c:pt idx="12">
                  <c:v>0.87486289759696878</c:v>
                </c:pt>
                <c:pt idx="13">
                  <c:v>0.85323120267652752</c:v>
                </c:pt>
                <c:pt idx="14">
                  <c:v>0.84473576403113482</c:v>
                </c:pt>
                <c:pt idx="15">
                  <c:v>0.83053097345132743</c:v>
                </c:pt>
                <c:pt idx="16">
                  <c:v>0.83003924866834877</c:v>
                </c:pt>
                <c:pt idx="17">
                  <c:v>0.81776810447170556</c:v>
                </c:pt>
                <c:pt idx="18">
                  <c:v>0.78886145048089418</c:v>
                </c:pt>
                <c:pt idx="19">
                  <c:v>0.7670631549136222</c:v>
                </c:pt>
                <c:pt idx="20">
                  <c:v>0.74562128222075352</c:v>
                </c:pt>
                <c:pt idx="21">
                  <c:v>0.73260323979009812</c:v>
                </c:pt>
                <c:pt idx="22">
                  <c:v>0.72643553629469126</c:v>
                </c:pt>
                <c:pt idx="23">
                  <c:v>0.71146112600536193</c:v>
                </c:pt>
                <c:pt idx="24">
                  <c:v>0.69967637540453076</c:v>
                </c:pt>
                <c:pt idx="25">
                  <c:v>0.70813397129186606</c:v>
                </c:pt>
                <c:pt idx="26">
                  <c:v>0.72695035460992907</c:v>
                </c:pt>
                <c:pt idx="27">
                  <c:v>0.67796610169491522</c:v>
                </c:pt>
                <c:pt idx="28">
                  <c:v>0.78813559322033899</c:v>
                </c:pt>
                <c:pt idx="30">
                  <c:v>0.81747572815533975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8137-7349-B64F-53938F51123E}"/>
            </c:ext>
          </c:extLst>
        </c:ser>
        <c:ser>
          <c:idx val="9"/>
          <c:order val="9"/>
          <c:tx>
            <c:strRef>
              <c:f>SET率!$W$2</c:f>
              <c:strCache>
                <c:ptCount val="1"/>
                <c:pt idx="0">
                  <c:v>2017凍結SET率</c:v>
                </c:pt>
              </c:strCache>
            </c:strRef>
          </c:tx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SET率!$W$5:$W$35</c:f>
              <c:numCache>
                <c:formatCode>0.0%</c:formatCode>
                <c:ptCount val="31"/>
                <c:pt idx="0">
                  <c:v>0.96551724137931039</c:v>
                </c:pt>
                <c:pt idx="1">
                  <c:v>0.94444444444444442</c:v>
                </c:pt>
                <c:pt idx="2">
                  <c:v>0.91772151898734178</c:v>
                </c:pt>
                <c:pt idx="3">
                  <c:v>0.94505494505494503</c:v>
                </c:pt>
                <c:pt idx="4">
                  <c:v>0.92816901408450703</c:v>
                </c:pt>
                <c:pt idx="5">
                  <c:v>0.92084241103848952</c:v>
                </c:pt>
                <c:pt idx="6">
                  <c:v>0.90954773869346739</c:v>
                </c:pt>
                <c:pt idx="7">
                  <c:v>0.91791633780584059</c:v>
                </c:pt>
                <c:pt idx="8">
                  <c:v>0.92105753118599887</c:v>
                </c:pt>
                <c:pt idx="9">
                  <c:v>0.91168941979522189</c:v>
                </c:pt>
                <c:pt idx="10">
                  <c:v>0.90718492343934043</c:v>
                </c:pt>
                <c:pt idx="11">
                  <c:v>0.9090002990132563</c:v>
                </c:pt>
                <c:pt idx="12">
                  <c:v>0.90737043146106433</c:v>
                </c:pt>
                <c:pt idx="13">
                  <c:v>0.88327650463880736</c:v>
                </c:pt>
                <c:pt idx="14">
                  <c:v>0.88357137515890227</c:v>
                </c:pt>
                <c:pt idx="15">
                  <c:v>0.86831415030467163</c:v>
                </c:pt>
                <c:pt idx="16">
                  <c:v>0.86275386383957087</c:v>
                </c:pt>
                <c:pt idx="17">
                  <c:v>0.85411933516680616</c:v>
                </c:pt>
                <c:pt idx="18">
                  <c:v>0.83200795228628233</c:v>
                </c:pt>
                <c:pt idx="19">
                  <c:v>0.81003335186214565</c:v>
                </c:pt>
                <c:pt idx="20">
                  <c:v>0.80231834448420725</c:v>
                </c:pt>
                <c:pt idx="21">
                  <c:v>0.77815590768903542</c:v>
                </c:pt>
                <c:pt idx="22">
                  <c:v>0.77665317139001344</c:v>
                </c:pt>
                <c:pt idx="23">
                  <c:v>0.73753359211704983</c:v>
                </c:pt>
                <c:pt idx="24">
                  <c:v>0.73487846240814014</c:v>
                </c:pt>
                <c:pt idx="25">
                  <c:v>0.70294117647058818</c:v>
                </c:pt>
                <c:pt idx="26">
                  <c:v>0.7055555555555556</c:v>
                </c:pt>
                <c:pt idx="27">
                  <c:v>0.82258064516129037</c:v>
                </c:pt>
                <c:pt idx="28">
                  <c:v>0.75735294117647056</c:v>
                </c:pt>
                <c:pt idx="30">
                  <c:v>0.85651011594982362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8137-7349-B64F-53938F5112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2148224"/>
        <c:axId val="872150864"/>
      </c:lineChart>
      <c:catAx>
        <c:axId val="8721482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/>
                  <a:t>年齢（歳）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872150864"/>
        <c:crosses val="autoZero"/>
        <c:auto val="1"/>
        <c:lblAlgn val="ctr"/>
        <c:lblOffset val="100"/>
        <c:noMultiLvlLbl val="0"/>
      </c:catAx>
      <c:valAx>
        <c:axId val="872150864"/>
        <c:scaling>
          <c:orientation val="minMax"/>
          <c:max val="1"/>
          <c:min val="0.3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ja-JP" altLang="en-US"/>
                  <a:t>単胚移植率</a:t>
                </a:r>
              </a:p>
            </c:rich>
          </c:tx>
          <c:overlay val="0"/>
        </c:title>
        <c:numFmt formatCode="0%" sourceLinked="1"/>
        <c:majorTickMark val="out"/>
        <c:minorTickMark val="none"/>
        <c:tickLblPos val="nextTo"/>
        <c:crossAx val="8721482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927662244006543"/>
          <c:y val="3.2044723223156421E-2"/>
          <c:w val="0.36845234256365755"/>
          <c:h val="0.24276682928758195"/>
        </c:manualLayout>
      </c:layout>
      <c:overlay val="0"/>
      <c:txPr>
        <a:bodyPr/>
        <a:lstStyle/>
        <a:p>
          <a:pPr>
            <a:defRPr sz="11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4.9241737560169092E-2"/>
          <c:y val="2.7878266629100742E-2"/>
          <c:w val="0.91002104818803831"/>
          <c:h val="0.90723371442976408"/>
        </c:manualLayout>
      </c:layout>
      <c:lineChart>
        <c:grouping val="standard"/>
        <c:varyColors val="0"/>
        <c:ser>
          <c:idx val="0"/>
          <c:order val="0"/>
          <c:tx>
            <c:strRef>
              <c:f>'2017単年基本データ'!$AP$3</c:f>
              <c:strCache>
                <c:ptCount val="1"/>
                <c:pt idx="0">
                  <c:v>新鮮初期胚SET</c:v>
                </c:pt>
              </c:strCache>
            </c:strRef>
          </c:tx>
          <c:cat>
            <c:strRef>
              <c:f>'2017単年基本データ'!$AO$8:$AO$33</c:f>
              <c:strCache>
                <c:ptCount val="26"/>
                <c:pt idx="0">
                  <c:v>24</c:v>
                </c:pt>
                <c:pt idx="1">
                  <c:v>25</c:v>
                </c:pt>
                <c:pt idx="2">
                  <c:v>26</c:v>
                </c:pt>
                <c:pt idx="3">
                  <c:v>27</c:v>
                </c:pt>
                <c:pt idx="4">
                  <c:v>28</c:v>
                </c:pt>
                <c:pt idx="5">
                  <c:v>29</c:v>
                </c:pt>
                <c:pt idx="6">
                  <c:v>30</c:v>
                </c:pt>
                <c:pt idx="7">
                  <c:v>31</c:v>
                </c:pt>
                <c:pt idx="8">
                  <c:v>32</c:v>
                </c:pt>
                <c:pt idx="9">
                  <c:v>33</c:v>
                </c:pt>
                <c:pt idx="10">
                  <c:v>34</c:v>
                </c:pt>
                <c:pt idx="11">
                  <c:v>35</c:v>
                </c:pt>
                <c:pt idx="12">
                  <c:v>36</c:v>
                </c:pt>
                <c:pt idx="13">
                  <c:v>37</c:v>
                </c:pt>
                <c:pt idx="14">
                  <c:v>38</c:v>
                </c:pt>
                <c:pt idx="15">
                  <c:v>39</c:v>
                </c:pt>
                <c:pt idx="16">
                  <c:v>40</c:v>
                </c:pt>
                <c:pt idx="17">
                  <c:v>41</c:v>
                </c:pt>
                <c:pt idx="18">
                  <c:v>42</c:v>
                </c:pt>
                <c:pt idx="19">
                  <c:v>43</c:v>
                </c:pt>
                <c:pt idx="20">
                  <c:v>44</c:v>
                </c:pt>
                <c:pt idx="21">
                  <c:v>45</c:v>
                </c:pt>
                <c:pt idx="22">
                  <c:v>46</c:v>
                </c:pt>
                <c:pt idx="23">
                  <c:v>47</c:v>
                </c:pt>
                <c:pt idx="25">
                  <c:v>合計</c:v>
                </c:pt>
              </c:strCache>
            </c:strRef>
          </c:cat>
          <c:val>
            <c:numRef>
              <c:f>'2017単年基本データ'!$AP$8:$AP$33</c:f>
              <c:numCache>
                <c:formatCode>0%</c:formatCode>
                <c:ptCount val="26"/>
                <c:pt idx="0">
                  <c:v>0.375</c:v>
                </c:pt>
                <c:pt idx="1">
                  <c:v>0.32142857142857145</c:v>
                </c:pt>
                <c:pt idx="2">
                  <c:v>0.30833333333333335</c:v>
                </c:pt>
                <c:pt idx="3">
                  <c:v>0.3493975903614458</c:v>
                </c:pt>
                <c:pt idx="4">
                  <c:v>0.36760925449871468</c:v>
                </c:pt>
                <c:pt idx="5">
                  <c:v>0.31023102310231021</c:v>
                </c:pt>
                <c:pt idx="6">
                  <c:v>0.33333333333333331</c:v>
                </c:pt>
                <c:pt idx="7">
                  <c:v>0.34771354616048317</c:v>
                </c:pt>
                <c:pt idx="8">
                  <c:v>0.32651570489408327</c:v>
                </c:pt>
                <c:pt idx="9">
                  <c:v>0.30012004801920766</c:v>
                </c:pt>
                <c:pt idx="10">
                  <c:v>0.29282868525896416</c:v>
                </c:pt>
                <c:pt idx="11">
                  <c:v>0.28237585199610515</c:v>
                </c:pt>
                <c:pt idx="12">
                  <c:v>0.26988505747126434</c:v>
                </c:pt>
                <c:pt idx="13">
                  <c:v>0.24217118997912318</c:v>
                </c:pt>
                <c:pt idx="14">
                  <c:v>0.21997755331088664</c:v>
                </c:pt>
                <c:pt idx="15">
                  <c:v>0.18681318681318682</c:v>
                </c:pt>
                <c:pt idx="16">
                  <c:v>0.15509797409498505</c:v>
                </c:pt>
                <c:pt idx="17">
                  <c:v>0.12699538843561547</c:v>
                </c:pt>
                <c:pt idx="18">
                  <c:v>8.2504604051565372E-2</c:v>
                </c:pt>
                <c:pt idx="19">
                  <c:v>7.0044709388971685E-2</c:v>
                </c:pt>
                <c:pt idx="20">
                  <c:v>5.0409577819785757E-2</c:v>
                </c:pt>
                <c:pt idx="21">
                  <c:v>3.7499999999999999E-2</c:v>
                </c:pt>
                <c:pt idx="22">
                  <c:v>1.1904761904761904E-2</c:v>
                </c:pt>
                <c:pt idx="23">
                  <c:v>1.107011070110701E-2</c:v>
                </c:pt>
                <c:pt idx="25">
                  <c:v>0.19798123400625534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375-A54D-8070-58B653F3FB81}"/>
            </c:ext>
          </c:extLst>
        </c:ser>
        <c:ser>
          <c:idx val="1"/>
          <c:order val="1"/>
          <c:tx>
            <c:strRef>
              <c:f>'2017単年基本データ'!$AQ$3</c:f>
              <c:strCache>
                <c:ptCount val="1"/>
                <c:pt idx="0">
                  <c:v>新鮮胚盤胞SET</c:v>
                </c:pt>
              </c:strCache>
            </c:strRef>
          </c:tx>
          <c:marker>
            <c:symbol val="circle"/>
            <c:size val="7"/>
          </c:marker>
          <c:cat>
            <c:strRef>
              <c:f>'2017単年基本データ'!$AO$8:$AO$33</c:f>
              <c:strCache>
                <c:ptCount val="26"/>
                <c:pt idx="0">
                  <c:v>24</c:v>
                </c:pt>
                <c:pt idx="1">
                  <c:v>25</c:v>
                </c:pt>
                <c:pt idx="2">
                  <c:v>26</c:v>
                </c:pt>
                <c:pt idx="3">
                  <c:v>27</c:v>
                </c:pt>
                <c:pt idx="4">
                  <c:v>28</c:v>
                </c:pt>
                <c:pt idx="5">
                  <c:v>29</c:v>
                </c:pt>
                <c:pt idx="6">
                  <c:v>30</c:v>
                </c:pt>
                <c:pt idx="7">
                  <c:v>31</c:v>
                </c:pt>
                <c:pt idx="8">
                  <c:v>32</c:v>
                </c:pt>
                <c:pt idx="9">
                  <c:v>33</c:v>
                </c:pt>
                <c:pt idx="10">
                  <c:v>34</c:v>
                </c:pt>
                <c:pt idx="11">
                  <c:v>35</c:v>
                </c:pt>
                <c:pt idx="12">
                  <c:v>36</c:v>
                </c:pt>
                <c:pt idx="13">
                  <c:v>37</c:v>
                </c:pt>
                <c:pt idx="14">
                  <c:v>38</c:v>
                </c:pt>
                <c:pt idx="15">
                  <c:v>39</c:v>
                </c:pt>
                <c:pt idx="16">
                  <c:v>40</c:v>
                </c:pt>
                <c:pt idx="17">
                  <c:v>41</c:v>
                </c:pt>
                <c:pt idx="18">
                  <c:v>42</c:v>
                </c:pt>
                <c:pt idx="19">
                  <c:v>43</c:v>
                </c:pt>
                <c:pt idx="20">
                  <c:v>44</c:v>
                </c:pt>
                <c:pt idx="21">
                  <c:v>45</c:v>
                </c:pt>
                <c:pt idx="22">
                  <c:v>46</c:v>
                </c:pt>
                <c:pt idx="23">
                  <c:v>47</c:v>
                </c:pt>
                <c:pt idx="25">
                  <c:v>合計</c:v>
                </c:pt>
              </c:strCache>
            </c:strRef>
          </c:cat>
          <c:val>
            <c:numRef>
              <c:f>'2017単年基本データ'!$AQ$8:$AQ$33</c:f>
              <c:numCache>
                <c:formatCode>0%</c:formatCode>
                <c:ptCount val="26"/>
                <c:pt idx="0">
                  <c:v>0.33333333333333331</c:v>
                </c:pt>
                <c:pt idx="1">
                  <c:v>0.48148148148148145</c:v>
                </c:pt>
                <c:pt idx="2">
                  <c:v>0.35185185185185186</c:v>
                </c:pt>
                <c:pt idx="3">
                  <c:v>0.48148148148148145</c:v>
                </c:pt>
                <c:pt idx="4">
                  <c:v>0.43065693430656932</c:v>
                </c:pt>
                <c:pt idx="5">
                  <c:v>0.4039408866995074</c:v>
                </c:pt>
                <c:pt idx="6">
                  <c:v>0.35249042145593867</c:v>
                </c:pt>
                <c:pt idx="7">
                  <c:v>0.38670694864048338</c:v>
                </c:pt>
                <c:pt idx="8">
                  <c:v>0.37470725995316162</c:v>
                </c:pt>
                <c:pt idx="9">
                  <c:v>0.38846153846153847</c:v>
                </c:pt>
                <c:pt idx="10">
                  <c:v>0.40625</c:v>
                </c:pt>
                <c:pt idx="11">
                  <c:v>0.34686971235194586</c:v>
                </c:pt>
                <c:pt idx="12">
                  <c:v>0.36086956521739133</c:v>
                </c:pt>
                <c:pt idx="13">
                  <c:v>0.34707446808510639</c:v>
                </c:pt>
                <c:pt idx="14">
                  <c:v>0.30620155038759689</c:v>
                </c:pt>
                <c:pt idx="15">
                  <c:v>0.27161862527716185</c:v>
                </c:pt>
                <c:pt idx="16">
                  <c:v>0.24559341950646299</c:v>
                </c:pt>
                <c:pt idx="17">
                  <c:v>0.19974554707379136</c:v>
                </c:pt>
                <c:pt idx="18">
                  <c:v>0.17189835575485798</c:v>
                </c:pt>
                <c:pt idx="19">
                  <c:v>0.13603818615751789</c:v>
                </c:pt>
                <c:pt idx="20">
                  <c:v>0.11870503597122302</c:v>
                </c:pt>
                <c:pt idx="21">
                  <c:v>8.3969465648854963E-2</c:v>
                </c:pt>
                <c:pt idx="22">
                  <c:v>5.6338028169014086E-2</c:v>
                </c:pt>
                <c:pt idx="23">
                  <c:v>3.4482758620689655E-2</c:v>
                </c:pt>
                <c:pt idx="25">
                  <c:v>0.2950191570881226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375-A54D-8070-58B653F3FB81}"/>
            </c:ext>
          </c:extLst>
        </c:ser>
        <c:ser>
          <c:idx val="2"/>
          <c:order val="2"/>
          <c:tx>
            <c:strRef>
              <c:f>'2017単年基本データ'!$AR$3</c:f>
              <c:strCache>
                <c:ptCount val="1"/>
                <c:pt idx="0">
                  <c:v>凍結初期胚SET</c:v>
                </c:pt>
              </c:strCache>
            </c:strRef>
          </c:tx>
          <c:marker>
            <c:symbol val="circle"/>
            <c:size val="7"/>
          </c:marker>
          <c:cat>
            <c:strRef>
              <c:f>'2017単年基本データ'!$AO$8:$AO$33</c:f>
              <c:strCache>
                <c:ptCount val="26"/>
                <c:pt idx="0">
                  <c:v>24</c:v>
                </c:pt>
                <c:pt idx="1">
                  <c:v>25</c:v>
                </c:pt>
                <c:pt idx="2">
                  <c:v>26</c:v>
                </c:pt>
                <c:pt idx="3">
                  <c:v>27</c:v>
                </c:pt>
                <c:pt idx="4">
                  <c:v>28</c:v>
                </c:pt>
                <c:pt idx="5">
                  <c:v>29</c:v>
                </c:pt>
                <c:pt idx="6">
                  <c:v>30</c:v>
                </c:pt>
                <c:pt idx="7">
                  <c:v>31</c:v>
                </c:pt>
                <c:pt idx="8">
                  <c:v>32</c:v>
                </c:pt>
                <c:pt idx="9">
                  <c:v>33</c:v>
                </c:pt>
                <c:pt idx="10">
                  <c:v>34</c:v>
                </c:pt>
                <c:pt idx="11">
                  <c:v>35</c:v>
                </c:pt>
                <c:pt idx="12">
                  <c:v>36</c:v>
                </c:pt>
                <c:pt idx="13">
                  <c:v>37</c:v>
                </c:pt>
                <c:pt idx="14">
                  <c:v>38</c:v>
                </c:pt>
                <c:pt idx="15">
                  <c:v>39</c:v>
                </c:pt>
                <c:pt idx="16">
                  <c:v>40</c:v>
                </c:pt>
                <c:pt idx="17">
                  <c:v>41</c:v>
                </c:pt>
                <c:pt idx="18">
                  <c:v>42</c:v>
                </c:pt>
                <c:pt idx="19">
                  <c:v>43</c:v>
                </c:pt>
                <c:pt idx="20">
                  <c:v>44</c:v>
                </c:pt>
                <c:pt idx="21">
                  <c:v>45</c:v>
                </c:pt>
                <c:pt idx="22">
                  <c:v>46</c:v>
                </c:pt>
                <c:pt idx="23">
                  <c:v>47</c:v>
                </c:pt>
                <c:pt idx="25">
                  <c:v>合計</c:v>
                </c:pt>
              </c:strCache>
            </c:strRef>
          </c:cat>
          <c:val>
            <c:numRef>
              <c:f>'2017単年基本データ'!$AR$8:$AR$33</c:f>
              <c:numCache>
                <c:formatCode>0%</c:formatCode>
                <c:ptCount val="26"/>
                <c:pt idx="0">
                  <c:v>0.42857142857142855</c:v>
                </c:pt>
                <c:pt idx="1">
                  <c:v>0.24590163934426229</c:v>
                </c:pt>
                <c:pt idx="2">
                  <c:v>0.34645669291338582</c:v>
                </c:pt>
                <c:pt idx="3">
                  <c:v>0.33333333333333331</c:v>
                </c:pt>
                <c:pt idx="4">
                  <c:v>0.3203342618384401</c:v>
                </c:pt>
                <c:pt idx="5">
                  <c:v>0.29026845637583892</c:v>
                </c:pt>
                <c:pt idx="6">
                  <c:v>0.28406466512702078</c:v>
                </c:pt>
                <c:pt idx="7">
                  <c:v>0.32454545454545453</c:v>
                </c:pt>
                <c:pt idx="8">
                  <c:v>0.29885931558935364</c:v>
                </c:pt>
                <c:pt idx="9">
                  <c:v>0.28747686613201728</c:v>
                </c:pt>
                <c:pt idx="10">
                  <c:v>0.28231476473769607</c:v>
                </c:pt>
                <c:pt idx="11">
                  <c:v>0.27346524606798578</c:v>
                </c:pt>
                <c:pt idx="12">
                  <c:v>0.25860507246376813</c:v>
                </c:pt>
                <c:pt idx="13">
                  <c:v>0.23366418527708852</c:v>
                </c:pt>
                <c:pt idx="14">
                  <c:v>0.23630907726931732</c:v>
                </c:pt>
                <c:pt idx="15">
                  <c:v>0.21610029693170571</c:v>
                </c:pt>
                <c:pt idx="16">
                  <c:v>0.19080539232630486</c:v>
                </c:pt>
                <c:pt idx="17">
                  <c:v>0.14209019327129563</c:v>
                </c:pt>
                <c:pt idx="18">
                  <c:v>0.11615976548186149</c:v>
                </c:pt>
                <c:pt idx="19">
                  <c:v>7.481412639405205E-2</c:v>
                </c:pt>
                <c:pt idx="20">
                  <c:v>6.0723514211886306E-2</c:v>
                </c:pt>
                <c:pt idx="21">
                  <c:v>3.6756756756756756E-2</c:v>
                </c:pt>
                <c:pt idx="22">
                  <c:v>2.4096385542168676E-2</c:v>
                </c:pt>
                <c:pt idx="23">
                  <c:v>3.7344398340248962E-2</c:v>
                </c:pt>
                <c:pt idx="25">
                  <c:v>0.20107315947380569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375-A54D-8070-58B653F3FB81}"/>
            </c:ext>
          </c:extLst>
        </c:ser>
        <c:ser>
          <c:idx val="3"/>
          <c:order val="3"/>
          <c:tx>
            <c:strRef>
              <c:f>'2017単年基本データ'!$AS$3</c:f>
              <c:strCache>
                <c:ptCount val="1"/>
                <c:pt idx="0">
                  <c:v>凍結胚盤胞SET</c:v>
                </c:pt>
              </c:strCache>
            </c:strRef>
          </c:tx>
          <c:marker>
            <c:symbol val="circle"/>
            <c:size val="7"/>
          </c:marker>
          <c:cat>
            <c:strRef>
              <c:f>'2017単年基本データ'!$AO$8:$AO$33</c:f>
              <c:strCache>
                <c:ptCount val="26"/>
                <c:pt idx="0">
                  <c:v>24</c:v>
                </c:pt>
                <c:pt idx="1">
                  <c:v>25</c:v>
                </c:pt>
                <c:pt idx="2">
                  <c:v>26</c:v>
                </c:pt>
                <c:pt idx="3">
                  <c:v>27</c:v>
                </c:pt>
                <c:pt idx="4">
                  <c:v>28</c:v>
                </c:pt>
                <c:pt idx="5">
                  <c:v>29</c:v>
                </c:pt>
                <c:pt idx="6">
                  <c:v>30</c:v>
                </c:pt>
                <c:pt idx="7">
                  <c:v>31</c:v>
                </c:pt>
                <c:pt idx="8">
                  <c:v>32</c:v>
                </c:pt>
                <c:pt idx="9">
                  <c:v>33</c:v>
                </c:pt>
                <c:pt idx="10">
                  <c:v>34</c:v>
                </c:pt>
                <c:pt idx="11">
                  <c:v>35</c:v>
                </c:pt>
                <c:pt idx="12">
                  <c:v>36</c:v>
                </c:pt>
                <c:pt idx="13">
                  <c:v>37</c:v>
                </c:pt>
                <c:pt idx="14">
                  <c:v>38</c:v>
                </c:pt>
                <c:pt idx="15">
                  <c:v>39</c:v>
                </c:pt>
                <c:pt idx="16">
                  <c:v>40</c:v>
                </c:pt>
                <c:pt idx="17">
                  <c:v>41</c:v>
                </c:pt>
                <c:pt idx="18">
                  <c:v>42</c:v>
                </c:pt>
                <c:pt idx="19">
                  <c:v>43</c:v>
                </c:pt>
                <c:pt idx="20">
                  <c:v>44</c:v>
                </c:pt>
                <c:pt idx="21">
                  <c:v>45</c:v>
                </c:pt>
                <c:pt idx="22">
                  <c:v>46</c:v>
                </c:pt>
                <c:pt idx="23">
                  <c:v>47</c:v>
                </c:pt>
                <c:pt idx="25">
                  <c:v>合計</c:v>
                </c:pt>
              </c:strCache>
            </c:strRef>
          </c:cat>
          <c:val>
            <c:numRef>
              <c:f>'2017単年基本データ'!$AS$8:$AS$33</c:f>
              <c:numCache>
                <c:formatCode>0%</c:formatCode>
                <c:ptCount val="26"/>
                <c:pt idx="0">
                  <c:v>0.5</c:v>
                </c:pt>
                <c:pt idx="1">
                  <c:v>0.51590106007067138</c:v>
                </c:pt>
                <c:pt idx="2">
                  <c:v>0.5357142857142857</c:v>
                </c:pt>
                <c:pt idx="3">
                  <c:v>0.51707317073170733</c:v>
                </c:pt>
                <c:pt idx="4">
                  <c:v>0.52123552123552119</c:v>
                </c:pt>
                <c:pt idx="5">
                  <c:v>0.52022122364327683</c:v>
                </c:pt>
                <c:pt idx="6">
                  <c:v>0.51139426611124728</c:v>
                </c:pt>
                <c:pt idx="7">
                  <c:v>0.49877612502353608</c:v>
                </c:pt>
                <c:pt idx="8">
                  <c:v>0.4913104744011273</c:v>
                </c:pt>
                <c:pt idx="9">
                  <c:v>0.47646352847046275</c:v>
                </c:pt>
                <c:pt idx="10">
                  <c:v>0.47169592002789723</c:v>
                </c:pt>
                <c:pt idx="11">
                  <c:v>0.46335078534031415</c:v>
                </c:pt>
                <c:pt idx="12">
                  <c:v>0.44275603663613655</c:v>
                </c:pt>
                <c:pt idx="13">
                  <c:v>0.42279235130200826</c:v>
                </c:pt>
                <c:pt idx="14">
                  <c:v>0.39398690399335978</c:v>
                </c:pt>
                <c:pt idx="15">
                  <c:v>0.36588183029764548</c:v>
                </c:pt>
                <c:pt idx="16">
                  <c:v>0.33098390322887894</c:v>
                </c:pt>
                <c:pt idx="17">
                  <c:v>0.29569043321299637</c:v>
                </c:pt>
                <c:pt idx="18">
                  <c:v>0.25566983122362869</c:v>
                </c:pt>
                <c:pt idx="19">
                  <c:v>0.20329138431752178</c:v>
                </c:pt>
                <c:pt idx="20">
                  <c:v>0.15641361256544503</c:v>
                </c:pt>
                <c:pt idx="21">
                  <c:v>0.14174757281553399</c:v>
                </c:pt>
                <c:pt idx="22">
                  <c:v>0.12517385257301808</c:v>
                </c:pt>
                <c:pt idx="23">
                  <c:v>7.5949367088607597E-2</c:v>
                </c:pt>
                <c:pt idx="25">
                  <c:v>0.39306118615680813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375-A54D-8070-58B653F3FB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1697024"/>
        <c:axId val="871699856"/>
      </c:lineChart>
      <c:catAx>
        <c:axId val="871697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71699856"/>
        <c:crosses val="autoZero"/>
        <c:auto val="1"/>
        <c:lblAlgn val="ctr"/>
        <c:lblOffset val="100"/>
        <c:noMultiLvlLbl val="0"/>
      </c:catAx>
      <c:valAx>
        <c:axId val="87169985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716970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376017964247393"/>
          <c:y val="7.5226952563132971E-2"/>
          <c:w val="0.14051383376035553"/>
          <c:h val="0.1816237377107522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0.65585</cdr:x>
      <cdr:y>0.94951</cdr:y>
    </cdr:from>
    <cdr:to>
      <cdr:x>0.98528</cdr:x>
      <cdr:y>1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D818C43-BA5F-4142-887F-30B3ACB4288E}"/>
            </a:ext>
          </a:extLst>
        </cdr:cNvPr>
        <cdr:cNvSpPr txBox="1"/>
      </cdr:nvSpPr>
      <cdr:spPr>
        <a:xfrm xmlns:a="http://schemas.openxmlformats.org/drawingml/2006/main">
          <a:off x="5792946" y="5209401"/>
          <a:ext cx="2909771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ja-JP"/>
          </a:defPPr>
          <a:lvl1pPr algn="l" defTabSz="457200" rtl="0" fontAlgn="base">
            <a:spcBef>
              <a:spcPct val="0"/>
            </a:spcBef>
            <a:spcAft>
              <a:spcPct val="0"/>
            </a:spcAft>
            <a:defRPr kumimoji="1" kern="120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defRPr>
          </a:lvl1pPr>
          <a:lvl2pPr marL="457200" algn="l" defTabSz="457200" rtl="0" fontAlgn="base">
            <a:spcBef>
              <a:spcPct val="0"/>
            </a:spcBef>
            <a:spcAft>
              <a:spcPct val="0"/>
            </a:spcAft>
            <a:defRPr kumimoji="1" kern="120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defRPr>
          </a:lvl2pPr>
          <a:lvl3pPr marL="914400" algn="l" defTabSz="457200" rtl="0" fontAlgn="base">
            <a:spcBef>
              <a:spcPct val="0"/>
            </a:spcBef>
            <a:spcAft>
              <a:spcPct val="0"/>
            </a:spcAft>
            <a:defRPr kumimoji="1" kern="120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defRPr>
          </a:lvl3pPr>
          <a:lvl4pPr marL="1371600" algn="l" defTabSz="457200" rtl="0" fontAlgn="base">
            <a:spcBef>
              <a:spcPct val="0"/>
            </a:spcBef>
            <a:spcAft>
              <a:spcPct val="0"/>
            </a:spcAft>
            <a:defRPr kumimoji="1" kern="120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defRPr>
          </a:lvl4pPr>
          <a:lvl5pPr marL="1828800" algn="l" defTabSz="457200" rtl="0" fontAlgn="base">
            <a:spcBef>
              <a:spcPct val="0"/>
            </a:spcBef>
            <a:spcAft>
              <a:spcPct val="0"/>
            </a:spcAft>
            <a:defRPr kumimoji="1" kern="120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defRPr>
          </a:lvl5pPr>
          <a:lvl6pPr marL="2286000" algn="l" defTabSz="457200" rtl="0" eaLnBrk="1" latinLnBrk="0" hangingPunct="1">
            <a:defRPr kumimoji="1" kern="120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defRPr>
          </a:lvl6pPr>
          <a:lvl7pPr marL="2743200" algn="l" defTabSz="457200" rtl="0" eaLnBrk="1" latinLnBrk="0" hangingPunct="1">
            <a:defRPr kumimoji="1" kern="120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defRPr>
          </a:lvl7pPr>
          <a:lvl8pPr marL="3200400" algn="l" defTabSz="457200" rtl="0" eaLnBrk="1" latinLnBrk="0" hangingPunct="1">
            <a:defRPr kumimoji="1" kern="120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defRPr>
          </a:lvl8pPr>
          <a:lvl9pPr marL="3657600" algn="l" defTabSz="457200" rtl="0" eaLnBrk="1" latinLnBrk="0" hangingPunct="1">
            <a:defRPr kumimoji="1" kern="120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defRPr>
          </a:lvl9pPr>
        </a:lstStyle>
        <a:p xmlns:a="http://schemas.openxmlformats.org/drawingml/2006/main">
          <a:r>
            <a:rPr kumimoji="1" lang="en-US" altLang="ja-JP" sz="1200" dirty="0" err="1"/>
            <a:t>AI:Aromatase</a:t>
          </a:r>
          <a:r>
            <a:rPr kumimoji="1" lang="en-US" altLang="ja-JP" sz="1200" dirty="0"/>
            <a:t> Inhibitor</a:t>
          </a:r>
          <a:r>
            <a:rPr kumimoji="1" lang="ja-JP" altLang="en-US" sz="1200"/>
            <a:t>を含む管理周期法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70086D-BF1D-D847-92F1-1136977889A2}" type="datetimeFigureOut">
              <a:rPr kumimoji="1" lang="ja-JP" altLang="en-US" smtClean="0"/>
              <a:t>2019/10/25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E49158-2CB4-E94E-8C2C-CA1CB1AD0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588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E4F85-875D-B34B-A8D2-531BB87092C5}" type="datetimeFigureOut">
              <a:rPr kumimoji="1" lang="ja-JP" altLang="en-US" smtClean="0"/>
              <a:t>2019/10/25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E3AD04-C895-E64B-98A3-6E66D8460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272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3AD04-C895-E64B-98A3-6E66D84609AC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3755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3AD04-C895-E64B-98A3-6E66D84609AC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097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E3AD04-C895-E64B-98A3-6E66D84609AC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131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3FE0A-6BF1-3A46-A7F4-06A95DF19B05}" type="datetime1">
              <a:rPr lang="ja-JP" altLang="en-US"/>
              <a:pPr>
                <a:defRPr/>
              </a:pPr>
              <a:t>2019/10/25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7C045-D777-1C46-994F-3A8C1CF5C01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4408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82BD7-4A48-E444-A0FE-A0FA85DFBE0B}" type="datetime1">
              <a:rPr lang="ja-JP" altLang="en-US"/>
              <a:pPr>
                <a:defRPr/>
              </a:pPr>
              <a:t>2019/10/25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87915-5EB6-C74F-9752-7F963D1473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1941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7E856-C146-894F-8DF6-B678B76C7F2E}" type="datetime1">
              <a:rPr lang="ja-JP" altLang="en-US"/>
              <a:pPr>
                <a:defRPr/>
              </a:pPr>
              <a:t>2019/10/25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68597-3A4D-074E-A571-F042AB44DA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1793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C8630-6DC4-0C49-A11D-4D9083514E08}" type="datetime1">
              <a:rPr lang="ja-JP" altLang="en-US"/>
              <a:pPr>
                <a:defRPr/>
              </a:pPr>
              <a:t>2019/10/25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A49FC-54CD-DC42-B742-BF1C929D7F5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41681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3F58A-833D-F54D-A708-A8B86B89E75B}" type="datetime1">
              <a:rPr lang="ja-JP" altLang="en-US"/>
              <a:pPr>
                <a:defRPr/>
              </a:pPr>
              <a:t>2019/10/25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1EA48-2E13-244B-BD9B-260598D7E28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8572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1A33C-982A-3342-9855-962E915C3881}" type="datetime1">
              <a:rPr lang="ja-JP" altLang="en-US"/>
              <a:pPr>
                <a:defRPr/>
              </a:pPr>
              <a:t>2019/10/25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A62D8-E750-9342-AB8E-24D7EBCEA38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3931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9AC61-42BE-3A42-A323-6696DEBA05F2}" type="datetime1">
              <a:rPr lang="ja-JP" altLang="en-US"/>
              <a:pPr>
                <a:defRPr/>
              </a:pPr>
              <a:t>2019/10/25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CEEAC-8A3D-5C4D-9046-76DE094A013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4182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8E729-5226-504D-9357-C9AF4B7D91B7}" type="datetime1">
              <a:rPr lang="ja-JP" altLang="en-US"/>
              <a:pPr>
                <a:defRPr/>
              </a:pPr>
              <a:t>2019/10/25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17DA4-C412-424A-84CA-95E6B75CD7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7633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E6BB4-3801-944D-B8AC-064123C8B319}" type="datetime1">
              <a:rPr lang="ja-JP" altLang="en-US"/>
              <a:pPr>
                <a:defRPr/>
              </a:pPr>
              <a:t>2019/10/25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61749-9D3C-FD4A-A435-2849B8D749F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58400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C5F61-E79F-F44D-AAE9-1E7A61C7F742}" type="datetime1">
              <a:rPr lang="ja-JP" altLang="en-US"/>
              <a:pPr>
                <a:defRPr/>
              </a:pPr>
              <a:t>2019/10/25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26D30-0A7F-8546-A3AA-D42C842C1E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86371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36405-4948-5640-A919-33A6490C3EC9}" type="datetime1">
              <a:rPr lang="ja-JP" altLang="en-US"/>
              <a:pPr>
                <a:defRPr/>
              </a:pPr>
              <a:t>2019/10/25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88235-0BF7-C84A-9E17-A55AD1C7B63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7535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8318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01625" y="1192213"/>
            <a:ext cx="8528050" cy="5057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B002538D-06BD-3B47-9F27-117B7FA4B943}" type="datetime1">
              <a:rPr lang="ja-JP" altLang="en-US"/>
              <a:pPr>
                <a:defRPr/>
              </a:pPr>
              <a:t>2019/10/25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A4BDDB1A-F396-1045-8199-48308CD65D6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pic>
        <p:nvPicPr>
          <p:cNvPr id="1031" name="図 6" descr="jsog_logo.gif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89663"/>
            <a:ext cx="608012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4167" y="245455"/>
            <a:ext cx="8229600" cy="831850"/>
          </a:xfrm>
        </p:spPr>
        <p:txBody>
          <a:bodyPr/>
          <a:lstStyle/>
          <a:p>
            <a:r>
              <a:rPr kumimoji="1" lang="ja-JP" altLang="en-US" dirty="0">
                <a:latin typeface="Yu Gothic" charset="-128"/>
                <a:ea typeface="Yu Gothic" charset="-128"/>
                <a:cs typeface="Yu Gothic" charset="-128"/>
              </a:rPr>
              <a:t>年別　治療周期数</a:t>
            </a:r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id="{00000000-0008-0000-0200-000005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4219862"/>
              </p:ext>
            </p:extLst>
          </p:nvPr>
        </p:nvGraphicFramePr>
        <p:xfrm>
          <a:off x="301625" y="1192213"/>
          <a:ext cx="8528050" cy="5531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9662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664CDD-DC61-1F42-A36F-AAE23C7C2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160" y="206544"/>
            <a:ext cx="8229600" cy="831850"/>
          </a:xfrm>
        </p:spPr>
        <p:txBody>
          <a:bodyPr/>
          <a:lstStyle/>
          <a:p>
            <a:r>
              <a:rPr lang="ja-JP" altLang="en-US" sz="3600">
                <a:latin typeface="Yu Gothic" charset="-128"/>
                <a:ea typeface="Yu Gothic" charset="-128"/>
                <a:cs typeface="Yu Gothic" charset="-128"/>
              </a:rPr>
              <a:t>年別　妊娠率・生産率・多胎率</a:t>
            </a:r>
            <a:endParaRPr kumimoji="1" lang="ja-JP" altLang="en-US" sz="3600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3F3AEA30-31C6-394B-B556-63BBF0DB46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9015538"/>
              </p:ext>
            </p:extLst>
          </p:nvPr>
        </p:nvGraphicFramePr>
        <p:xfrm>
          <a:off x="1076960" y="1106488"/>
          <a:ext cx="7112001" cy="508363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70989">
                  <a:extLst>
                    <a:ext uri="{9D8B030D-6E8A-4147-A177-3AD203B41FA5}">
                      <a16:colId xmlns:a16="http://schemas.microsoft.com/office/drawing/2014/main" val="1988047228"/>
                    </a:ext>
                  </a:extLst>
                </a:gridCol>
                <a:gridCol w="1435253">
                  <a:extLst>
                    <a:ext uri="{9D8B030D-6E8A-4147-A177-3AD203B41FA5}">
                      <a16:colId xmlns:a16="http://schemas.microsoft.com/office/drawing/2014/main" val="2630068017"/>
                    </a:ext>
                  </a:extLst>
                </a:gridCol>
                <a:gridCol w="1435253">
                  <a:extLst>
                    <a:ext uri="{9D8B030D-6E8A-4147-A177-3AD203B41FA5}">
                      <a16:colId xmlns:a16="http://schemas.microsoft.com/office/drawing/2014/main" val="2046446022"/>
                    </a:ext>
                  </a:extLst>
                </a:gridCol>
                <a:gridCol w="1435253">
                  <a:extLst>
                    <a:ext uri="{9D8B030D-6E8A-4147-A177-3AD203B41FA5}">
                      <a16:colId xmlns:a16="http://schemas.microsoft.com/office/drawing/2014/main" val="2138592735"/>
                    </a:ext>
                  </a:extLst>
                </a:gridCol>
                <a:gridCol w="1435253">
                  <a:extLst>
                    <a:ext uri="{9D8B030D-6E8A-4147-A177-3AD203B41FA5}">
                      <a16:colId xmlns:a16="http://schemas.microsoft.com/office/drawing/2014/main" val="4028111239"/>
                    </a:ext>
                  </a:extLst>
                </a:gridCol>
              </a:tblGrid>
              <a:tr h="22207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西暦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妊娠率（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/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ET、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新鮮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妊娠率（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/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ET、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凍結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生産率（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/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採卵）*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多胎率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40520896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1989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14.0%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27035500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22.0%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18.3%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93095633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23.8%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12.4%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13.9%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965699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19.3%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79504155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23.2%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12.6%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18.2%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60158750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19.1%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13074586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22.5%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22.7%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12.9%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19.8%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56603602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13.7%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18.9%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38002245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23.6%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13.9%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16.9%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34376200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23.8%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22.9%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18.2%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0108129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25.0%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24.2%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16.0%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9871808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25.4%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24.8%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16.5%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61119626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26.3%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25.9%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17.2%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95790784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15.9%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6161629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28.2%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31.6%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16.0%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02325443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31.2%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12.7%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15.1%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48463664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28.0%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32.7%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12.3%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14.4%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0977267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26.5%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12.1%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94008518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24.4%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32.1%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11.0%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60119942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32.2%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6.6%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91106939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22.3%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32.6%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5.1%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9079043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21.9%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4.7%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14869445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34.2%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4.1%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83937931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3.8%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89835930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32.8%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3.4%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91820104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7.0%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3.1%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50394376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6.7%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3.1%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13371282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33.3%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3.2%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36576875"/>
                  </a:ext>
                </a:extLst>
              </a:tr>
              <a:tr h="16591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34.4%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6.2%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3.1%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84701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30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ja-JP" altLang="en-US" sz="2800">
                <a:latin typeface="Yu Gothic" charset="-128"/>
                <a:ea typeface="Yu Gothic" charset="-128"/>
                <a:cs typeface="Yu Gothic" charset="-128"/>
              </a:rPr>
              <a:t>新鮮周期における</a:t>
            </a:r>
            <a:r>
              <a:rPr lang="en-US" altLang="ja-JP" sz="2800" dirty="0">
                <a:latin typeface="Yu Gothic" charset="-128"/>
                <a:ea typeface="Yu Gothic" charset="-128"/>
                <a:cs typeface="Yu Gothic" charset="-128"/>
              </a:rPr>
              <a:t>SET</a:t>
            </a:r>
            <a:r>
              <a:rPr lang="ja-JP" altLang="en-US" sz="2800">
                <a:latin typeface="Yu Gothic" charset="-128"/>
                <a:ea typeface="Yu Gothic" charset="-128"/>
                <a:cs typeface="Yu Gothic" charset="-128"/>
              </a:rPr>
              <a:t>実施率</a:t>
            </a:r>
            <a:r>
              <a:rPr lang="ja-JP" altLang="en-US" sz="2800" dirty="0">
                <a:latin typeface="Yu Gothic" charset="-128"/>
                <a:ea typeface="Yu Gothic" charset="-128"/>
                <a:cs typeface="Yu Gothic" charset="-128"/>
              </a:rPr>
              <a:t>　年別</a:t>
            </a:r>
            <a:r>
              <a:rPr lang="ja-JP" altLang="en-US" sz="2800">
                <a:latin typeface="Yu Gothic" charset="-128"/>
                <a:ea typeface="Yu Gothic" charset="-128"/>
                <a:cs typeface="Yu Gothic" charset="-128"/>
              </a:rPr>
              <a:t>　</a:t>
            </a:r>
            <a:r>
              <a:rPr lang="en-US" altLang="ja-JP" sz="2800" dirty="0">
                <a:latin typeface="Yu Gothic" charset="-128"/>
                <a:ea typeface="Yu Gothic" charset="-128"/>
                <a:cs typeface="Yu Gothic" charset="-128"/>
              </a:rPr>
              <a:t>2007-2017</a:t>
            </a:r>
            <a:endParaRPr lang="ja-JP" altLang="en-US" sz="2800" dirty="0">
              <a:latin typeface="Yu Gothic" charset="-128"/>
              <a:ea typeface="Yu Gothic" charset="-128"/>
              <a:cs typeface="Yu Gothic" charset="-128"/>
            </a:endParaRPr>
          </a:p>
        </p:txBody>
      </p:sp>
      <p:graphicFrame>
        <p:nvGraphicFramePr>
          <p:cNvPr id="6" name="コンテンツ プレースホルダー 5">
            <a:extLst>
              <a:ext uri="{FF2B5EF4-FFF2-40B4-BE49-F238E27FC236}">
                <a16:creationId xmlns:a16="http://schemas.microsoft.com/office/drawing/2014/main" id="{036D1BED-B329-F34C-AE94-49A798EC3C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6549724"/>
              </p:ext>
            </p:extLst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0973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ja-JP" altLang="en-US" sz="2800">
                <a:latin typeface="Yu Gothic" charset="-128"/>
                <a:ea typeface="Yu Gothic" charset="-128"/>
                <a:cs typeface="Yu Gothic" charset="-128"/>
              </a:rPr>
              <a:t>凍結周期における</a:t>
            </a:r>
            <a:r>
              <a:rPr lang="en-US" altLang="ja-JP" sz="2800" dirty="0">
                <a:latin typeface="Yu Gothic" charset="-128"/>
                <a:ea typeface="Yu Gothic" charset="-128"/>
                <a:cs typeface="Yu Gothic" charset="-128"/>
              </a:rPr>
              <a:t>SET</a:t>
            </a:r>
            <a:r>
              <a:rPr lang="ja-JP" altLang="en-US" sz="2800">
                <a:latin typeface="Yu Gothic" charset="-128"/>
                <a:ea typeface="Yu Gothic" charset="-128"/>
                <a:cs typeface="Yu Gothic" charset="-128"/>
              </a:rPr>
              <a:t>実施率</a:t>
            </a:r>
            <a:r>
              <a:rPr lang="ja-JP" altLang="en-US" sz="2800" dirty="0">
                <a:latin typeface="Yu Gothic" charset="-128"/>
                <a:ea typeface="Yu Gothic" charset="-128"/>
                <a:cs typeface="Yu Gothic" charset="-128"/>
              </a:rPr>
              <a:t>　年別</a:t>
            </a:r>
            <a:r>
              <a:rPr lang="ja-JP" altLang="en-US" sz="2800">
                <a:latin typeface="Yu Gothic" charset="-128"/>
                <a:ea typeface="Yu Gothic" charset="-128"/>
                <a:cs typeface="Yu Gothic" charset="-128"/>
              </a:rPr>
              <a:t>　</a:t>
            </a:r>
            <a:r>
              <a:rPr lang="en-US" altLang="ja-JP" sz="2800" dirty="0">
                <a:latin typeface="Yu Gothic" charset="-128"/>
                <a:ea typeface="Yu Gothic" charset="-128"/>
                <a:cs typeface="Yu Gothic" charset="-128"/>
              </a:rPr>
              <a:t>2007-2017</a:t>
            </a:r>
            <a:endParaRPr lang="ja-JP" altLang="en-US" sz="2800" dirty="0">
              <a:latin typeface="Yu Gothic" charset="-128"/>
              <a:ea typeface="Yu Gothic" charset="-128"/>
              <a:cs typeface="Yu Gothic" charset="-128"/>
            </a:endParaRPr>
          </a:p>
        </p:txBody>
      </p:sp>
      <p:graphicFrame>
        <p:nvGraphicFramePr>
          <p:cNvPr id="6" name="コンテンツ プレースホルダー 5">
            <a:extLst>
              <a:ext uri="{FF2B5EF4-FFF2-40B4-BE49-F238E27FC236}">
                <a16:creationId xmlns:a16="http://schemas.microsoft.com/office/drawing/2014/main" id="{D5C10595-43CC-DB4F-B2D4-25759F5B84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3461024"/>
              </p:ext>
            </p:extLst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8566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118" y="264911"/>
            <a:ext cx="8463064" cy="831850"/>
          </a:xfrm>
        </p:spPr>
        <p:txBody>
          <a:bodyPr/>
          <a:lstStyle/>
          <a:p>
            <a:pPr>
              <a:defRPr/>
            </a:pPr>
            <a:r>
              <a:rPr lang="ja-JP" altLang="en-US" sz="2800">
                <a:latin typeface="Yu Gothic" charset="-128"/>
                <a:ea typeface="Yu Gothic" charset="-128"/>
                <a:cs typeface="Yu Gothic" charset="-128"/>
              </a:rPr>
              <a:t>移植ステージ別・年齢別の移植あたり妊娠率　</a:t>
            </a:r>
            <a:r>
              <a:rPr lang="en-US" altLang="ja-JP" sz="2800" dirty="0">
                <a:latin typeface="Yu Gothic" charset="-128"/>
                <a:ea typeface="Yu Gothic" charset="-128"/>
                <a:cs typeface="Yu Gothic" charset="-128"/>
              </a:rPr>
              <a:t>2017</a:t>
            </a:r>
            <a:endParaRPr lang="ja-JP" altLang="en-US" sz="2800" dirty="0">
              <a:latin typeface="Yu Gothic" charset="-128"/>
              <a:ea typeface="Yu Gothic" charset="-128"/>
              <a:cs typeface="Yu Gothic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6374686-3B68-3743-A045-F9F16B5C91F2}"/>
              </a:ext>
            </a:extLst>
          </p:cNvPr>
          <p:cNvSpPr txBox="1"/>
          <p:nvPr/>
        </p:nvSpPr>
        <p:spPr>
          <a:xfrm>
            <a:off x="4080681" y="624998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年齢</a:t>
            </a:r>
          </a:p>
        </p:txBody>
      </p:sp>
      <p:graphicFrame>
        <p:nvGraphicFramePr>
          <p:cNvPr id="8" name="コンテンツ プレースホルダー 7">
            <a:extLst>
              <a:ext uri="{FF2B5EF4-FFF2-40B4-BE49-F238E27FC236}">
                <a16:creationId xmlns:a16="http://schemas.microsoft.com/office/drawing/2014/main" id="{8E736AC8-998E-4945-B7FA-F6B326FD13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167684"/>
              </p:ext>
            </p:extLst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385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1285" y="274638"/>
            <a:ext cx="8472791" cy="629488"/>
          </a:xfrm>
        </p:spPr>
        <p:txBody>
          <a:bodyPr/>
          <a:lstStyle/>
          <a:p>
            <a:r>
              <a:rPr kumimoji="1" lang="ja-JP" altLang="en-US" sz="2800">
                <a:latin typeface="Yu Gothic" charset="-128"/>
                <a:ea typeface="Yu Gothic" charset="-128"/>
                <a:cs typeface="Yu Gothic" charset="-128"/>
              </a:rPr>
              <a:t>移植ステージ別・年齢別の移植あたり妊娠率　</a:t>
            </a:r>
            <a:r>
              <a:rPr kumimoji="1" lang="en-US" altLang="ja-JP" sz="2800" dirty="0">
                <a:latin typeface="Yu Gothic" charset="-128"/>
                <a:ea typeface="Yu Gothic" charset="-128"/>
                <a:cs typeface="Yu Gothic" charset="-128"/>
              </a:rPr>
              <a:t>2017</a:t>
            </a:r>
            <a:endParaRPr kumimoji="1" lang="ja-JP" altLang="en-US" sz="2800" dirty="0">
              <a:latin typeface="Yu Gothic" charset="-128"/>
              <a:ea typeface="Yu Gothic" charset="-128"/>
              <a:cs typeface="Yu Gothic" charset="-128"/>
            </a:endParaRPr>
          </a:p>
        </p:txBody>
      </p:sp>
      <p:graphicFrame>
        <p:nvGraphicFramePr>
          <p:cNvPr id="6" name="コンテンツ プレースホルダー 5">
            <a:extLst>
              <a:ext uri="{FF2B5EF4-FFF2-40B4-BE49-F238E27FC236}">
                <a16:creationId xmlns:a16="http://schemas.microsoft.com/office/drawing/2014/main" id="{BFCF8430-C4F9-F44C-BB75-9F20A057C1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7881058"/>
              </p:ext>
            </p:extLst>
          </p:nvPr>
        </p:nvGraphicFramePr>
        <p:xfrm>
          <a:off x="1431622" y="923035"/>
          <a:ext cx="6232115" cy="533410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46423">
                  <a:extLst>
                    <a:ext uri="{9D8B030D-6E8A-4147-A177-3AD203B41FA5}">
                      <a16:colId xmlns:a16="http://schemas.microsoft.com/office/drawing/2014/main" val="1134535992"/>
                    </a:ext>
                  </a:extLst>
                </a:gridCol>
                <a:gridCol w="1246423">
                  <a:extLst>
                    <a:ext uri="{9D8B030D-6E8A-4147-A177-3AD203B41FA5}">
                      <a16:colId xmlns:a16="http://schemas.microsoft.com/office/drawing/2014/main" val="2404127483"/>
                    </a:ext>
                  </a:extLst>
                </a:gridCol>
                <a:gridCol w="1246423">
                  <a:extLst>
                    <a:ext uri="{9D8B030D-6E8A-4147-A177-3AD203B41FA5}">
                      <a16:colId xmlns:a16="http://schemas.microsoft.com/office/drawing/2014/main" val="3926766059"/>
                    </a:ext>
                  </a:extLst>
                </a:gridCol>
                <a:gridCol w="1246423">
                  <a:extLst>
                    <a:ext uri="{9D8B030D-6E8A-4147-A177-3AD203B41FA5}">
                      <a16:colId xmlns:a16="http://schemas.microsoft.com/office/drawing/2014/main" val="3176570048"/>
                    </a:ext>
                  </a:extLst>
                </a:gridCol>
                <a:gridCol w="1246423">
                  <a:extLst>
                    <a:ext uri="{9D8B030D-6E8A-4147-A177-3AD203B41FA5}">
                      <a16:colId xmlns:a16="http://schemas.microsoft.com/office/drawing/2014/main" val="3950323637"/>
                    </a:ext>
                  </a:extLst>
                </a:gridCol>
              </a:tblGrid>
              <a:tr h="255703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年齢別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新鮮初期胚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SET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新鮮胚盤胞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SET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凍結初期胚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SET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凍結胚盤胞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SET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56346630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24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38%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33%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43%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50%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121494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25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32%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48%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25%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52%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39346308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26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31%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35%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35%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54%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48538983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35%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48%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33%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52%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9817540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28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37%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43%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32%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52%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90426273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29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31%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40%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29%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52%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2812512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33%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35%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28%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51%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25050460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35%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39%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32%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50%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18519755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32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33%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37%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30%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49%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26354025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30%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39%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29%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48%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12336742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34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29%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41%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28%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47%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92964614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35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28%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35%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27%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46%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20631086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36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27%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36%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26%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44%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83660534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37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24%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35%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23%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42%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67878827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38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22%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31%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24%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39%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29314376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39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19%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27%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22%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37%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46711511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16%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25%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19%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33%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15811615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41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13%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20%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14%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30%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7238784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42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17%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12%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26%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46767185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43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14%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7%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20%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17442879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12%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16%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27509235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45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14%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37749850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46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6%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2%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13%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38193068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1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47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3%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4%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34" charset="-128"/>
                          <a:ea typeface="ＭＳ Ｐゴシック" panose="020B0600070205080204" pitchFamily="34" charset="-128"/>
                        </a:rPr>
                        <a:t>8%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73420303"/>
                  </a:ext>
                </a:extLst>
              </a:tr>
              <a:tr h="203136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合計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19.8%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29.5%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20.1%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39.3%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29534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204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B4F3D184-016F-8D4C-92C3-F91B3F260A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288932"/>
              </p:ext>
            </p:extLst>
          </p:nvPr>
        </p:nvGraphicFramePr>
        <p:xfrm>
          <a:off x="1531087" y="869950"/>
          <a:ext cx="6751669" cy="50577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7157">
                  <a:extLst>
                    <a:ext uri="{9D8B030D-6E8A-4147-A177-3AD203B41FA5}">
                      <a16:colId xmlns:a16="http://schemas.microsoft.com/office/drawing/2014/main" val="1394779320"/>
                    </a:ext>
                  </a:extLst>
                </a:gridCol>
                <a:gridCol w="397157">
                  <a:extLst>
                    <a:ext uri="{9D8B030D-6E8A-4147-A177-3AD203B41FA5}">
                      <a16:colId xmlns:a16="http://schemas.microsoft.com/office/drawing/2014/main" val="3088015652"/>
                    </a:ext>
                  </a:extLst>
                </a:gridCol>
                <a:gridCol w="397157">
                  <a:extLst>
                    <a:ext uri="{9D8B030D-6E8A-4147-A177-3AD203B41FA5}">
                      <a16:colId xmlns:a16="http://schemas.microsoft.com/office/drawing/2014/main" val="1731422947"/>
                    </a:ext>
                  </a:extLst>
                </a:gridCol>
                <a:gridCol w="397157">
                  <a:extLst>
                    <a:ext uri="{9D8B030D-6E8A-4147-A177-3AD203B41FA5}">
                      <a16:colId xmlns:a16="http://schemas.microsoft.com/office/drawing/2014/main" val="341821666"/>
                    </a:ext>
                  </a:extLst>
                </a:gridCol>
                <a:gridCol w="397157">
                  <a:extLst>
                    <a:ext uri="{9D8B030D-6E8A-4147-A177-3AD203B41FA5}">
                      <a16:colId xmlns:a16="http://schemas.microsoft.com/office/drawing/2014/main" val="1229417155"/>
                    </a:ext>
                  </a:extLst>
                </a:gridCol>
                <a:gridCol w="397157">
                  <a:extLst>
                    <a:ext uri="{9D8B030D-6E8A-4147-A177-3AD203B41FA5}">
                      <a16:colId xmlns:a16="http://schemas.microsoft.com/office/drawing/2014/main" val="2886192268"/>
                    </a:ext>
                  </a:extLst>
                </a:gridCol>
                <a:gridCol w="397157">
                  <a:extLst>
                    <a:ext uri="{9D8B030D-6E8A-4147-A177-3AD203B41FA5}">
                      <a16:colId xmlns:a16="http://schemas.microsoft.com/office/drawing/2014/main" val="151863080"/>
                    </a:ext>
                  </a:extLst>
                </a:gridCol>
                <a:gridCol w="397157">
                  <a:extLst>
                    <a:ext uri="{9D8B030D-6E8A-4147-A177-3AD203B41FA5}">
                      <a16:colId xmlns:a16="http://schemas.microsoft.com/office/drawing/2014/main" val="3949295763"/>
                    </a:ext>
                  </a:extLst>
                </a:gridCol>
                <a:gridCol w="397157">
                  <a:extLst>
                    <a:ext uri="{9D8B030D-6E8A-4147-A177-3AD203B41FA5}">
                      <a16:colId xmlns:a16="http://schemas.microsoft.com/office/drawing/2014/main" val="371539462"/>
                    </a:ext>
                  </a:extLst>
                </a:gridCol>
                <a:gridCol w="397157">
                  <a:extLst>
                    <a:ext uri="{9D8B030D-6E8A-4147-A177-3AD203B41FA5}">
                      <a16:colId xmlns:a16="http://schemas.microsoft.com/office/drawing/2014/main" val="3836441947"/>
                    </a:ext>
                  </a:extLst>
                </a:gridCol>
                <a:gridCol w="397157">
                  <a:extLst>
                    <a:ext uri="{9D8B030D-6E8A-4147-A177-3AD203B41FA5}">
                      <a16:colId xmlns:a16="http://schemas.microsoft.com/office/drawing/2014/main" val="453417188"/>
                    </a:ext>
                  </a:extLst>
                </a:gridCol>
                <a:gridCol w="397157">
                  <a:extLst>
                    <a:ext uri="{9D8B030D-6E8A-4147-A177-3AD203B41FA5}">
                      <a16:colId xmlns:a16="http://schemas.microsoft.com/office/drawing/2014/main" val="2026724836"/>
                    </a:ext>
                  </a:extLst>
                </a:gridCol>
                <a:gridCol w="397157">
                  <a:extLst>
                    <a:ext uri="{9D8B030D-6E8A-4147-A177-3AD203B41FA5}">
                      <a16:colId xmlns:a16="http://schemas.microsoft.com/office/drawing/2014/main" val="4265323703"/>
                    </a:ext>
                  </a:extLst>
                </a:gridCol>
                <a:gridCol w="397157">
                  <a:extLst>
                    <a:ext uri="{9D8B030D-6E8A-4147-A177-3AD203B41FA5}">
                      <a16:colId xmlns:a16="http://schemas.microsoft.com/office/drawing/2014/main" val="486834024"/>
                    </a:ext>
                  </a:extLst>
                </a:gridCol>
                <a:gridCol w="397157">
                  <a:extLst>
                    <a:ext uri="{9D8B030D-6E8A-4147-A177-3AD203B41FA5}">
                      <a16:colId xmlns:a16="http://schemas.microsoft.com/office/drawing/2014/main" val="946989548"/>
                    </a:ext>
                  </a:extLst>
                </a:gridCol>
                <a:gridCol w="397157">
                  <a:extLst>
                    <a:ext uri="{9D8B030D-6E8A-4147-A177-3AD203B41FA5}">
                      <a16:colId xmlns:a16="http://schemas.microsoft.com/office/drawing/2014/main" val="3526553913"/>
                    </a:ext>
                  </a:extLst>
                </a:gridCol>
                <a:gridCol w="397157">
                  <a:extLst>
                    <a:ext uri="{9D8B030D-6E8A-4147-A177-3AD203B41FA5}">
                      <a16:colId xmlns:a16="http://schemas.microsoft.com/office/drawing/2014/main" val="2243306641"/>
                    </a:ext>
                  </a:extLst>
                </a:gridCol>
              </a:tblGrid>
              <a:tr h="289705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移植ステージ別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61326961"/>
                  </a:ext>
                </a:extLst>
              </a:tr>
              <a:tr h="159338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新鮮移植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新鮮妊娠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凍結移植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凍結妊娠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17247071"/>
                  </a:ext>
                </a:extLst>
              </a:tr>
              <a:tr h="239007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初期</a:t>
                      </a:r>
                      <a:r>
                        <a:rPr lang="en" sz="500" u="none" strike="noStrike">
                          <a:effectLst/>
                        </a:rPr>
                        <a:t>ET</a:t>
                      </a:r>
                      <a:endParaRPr lang="en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初期</a:t>
                      </a:r>
                      <a:r>
                        <a:rPr lang="en" sz="500" u="none" strike="noStrike">
                          <a:effectLst/>
                        </a:rPr>
                        <a:t>SET</a:t>
                      </a:r>
                      <a:endParaRPr lang="en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" sz="500" u="none" strike="noStrike">
                          <a:effectLst/>
                        </a:rPr>
                        <a:t>BlastET</a:t>
                      </a:r>
                      <a:endParaRPr lang="en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" sz="500" u="none" strike="noStrike">
                          <a:effectLst/>
                        </a:rPr>
                        <a:t>BlastSET</a:t>
                      </a:r>
                      <a:endParaRPr lang="en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初期</a:t>
                      </a:r>
                      <a:r>
                        <a:rPr lang="en" sz="500" u="none" strike="noStrike">
                          <a:effectLst/>
                        </a:rPr>
                        <a:t>ET</a:t>
                      </a:r>
                      <a:endParaRPr lang="en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初期</a:t>
                      </a:r>
                      <a:r>
                        <a:rPr lang="en" sz="500" u="none" strike="noStrike">
                          <a:effectLst/>
                        </a:rPr>
                        <a:t>SET</a:t>
                      </a:r>
                      <a:endParaRPr lang="en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" sz="500" u="none" strike="noStrike">
                          <a:effectLst/>
                        </a:rPr>
                        <a:t>BlastET</a:t>
                      </a:r>
                      <a:endParaRPr lang="en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" sz="500" u="none" strike="noStrike">
                          <a:effectLst/>
                        </a:rPr>
                        <a:t>BlastSET</a:t>
                      </a:r>
                      <a:endParaRPr lang="en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初期</a:t>
                      </a:r>
                      <a:r>
                        <a:rPr lang="en" sz="500" u="none" strike="noStrike">
                          <a:effectLst/>
                        </a:rPr>
                        <a:t>ET</a:t>
                      </a:r>
                      <a:endParaRPr lang="en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初期</a:t>
                      </a:r>
                      <a:r>
                        <a:rPr lang="en" sz="500" u="none" strike="noStrike">
                          <a:effectLst/>
                        </a:rPr>
                        <a:t>SET</a:t>
                      </a:r>
                      <a:endParaRPr lang="en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" sz="500" u="none" strike="noStrike">
                          <a:effectLst/>
                        </a:rPr>
                        <a:t>BlastET</a:t>
                      </a:r>
                      <a:endParaRPr lang="en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" sz="500" u="none" strike="noStrike">
                          <a:effectLst/>
                        </a:rPr>
                        <a:t>BlastSET</a:t>
                      </a:r>
                      <a:endParaRPr lang="en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初期</a:t>
                      </a:r>
                      <a:r>
                        <a:rPr lang="en" sz="500" u="none" strike="noStrike">
                          <a:effectLst/>
                        </a:rPr>
                        <a:t>ET</a:t>
                      </a:r>
                      <a:endParaRPr lang="en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500" u="none" strike="noStrike">
                          <a:effectLst/>
                        </a:rPr>
                        <a:t>初期</a:t>
                      </a:r>
                      <a:r>
                        <a:rPr lang="en" sz="500" u="none" strike="noStrike">
                          <a:effectLst/>
                        </a:rPr>
                        <a:t>SET</a:t>
                      </a:r>
                      <a:endParaRPr lang="en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" sz="500" u="none" strike="noStrike">
                          <a:effectLst/>
                        </a:rPr>
                        <a:t>BlastET</a:t>
                      </a:r>
                      <a:endParaRPr lang="en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" sz="500" u="none" strike="noStrike">
                          <a:effectLst/>
                        </a:rPr>
                        <a:t>BlastSET</a:t>
                      </a:r>
                      <a:endParaRPr lang="en" sz="5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74147773"/>
                  </a:ext>
                </a:extLst>
              </a:tr>
              <a:tr h="34764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600" u="none" strike="noStrike">
                          <a:effectLst/>
                        </a:rPr>
                        <a:t>20</a:t>
                      </a:r>
                      <a:r>
                        <a:rPr lang="ja-JP" altLang="en-US" sz="600" u="none" strike="noStrike">
                          <a:effectLst/>
                        </a:rPr>
                        <a:t>歳以下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21267965"/>
                  </a:ext>
                </a:extLst>
              </a:tr>
              <a:tr h="12071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21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32293479"/>
                  </a:ext>
                </a:extLst>
              </a:tr>
              <a:tr h="12071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22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26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59420497"/>
                  </a:ext>
                </a:extLst>
              </a:tr>
              <a:tr h="12071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23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91433074"/>
                  </a:ext>
                </a:extLst>
              </a:tr>
              <a:tr h="12071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24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133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124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66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62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88146525"/>
                  </a:ext>
                </a:extLst>
              </a:tr>
              <a:tr h="12071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25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65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56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66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61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298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283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158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146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74596382"/>
                  </a:ext>
                </a:extLst>
              </a:tr>
              <a:tr h="12071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26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129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120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60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143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127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567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532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307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285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471536"/>
                  </a:ext>
                </a:extLst>
              </a:tr>
              <a:tr h="12071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27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270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249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87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81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94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87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285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243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1092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1025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99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81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562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530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12720042"/>
                  </a:ext>
                </a:extLst>
              </a:tr>
              <a:tr h="12071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28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431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389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147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137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155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143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61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444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359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1944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1813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139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115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1009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945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43503392"/>
                  </a:ext>
                </a:extLst>
              </a:tr>
              <a:tr h="12071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29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660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606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216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203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202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188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89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82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688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596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3113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2893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207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173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1608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1505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5477524"/>
                  </a:ext>
                </a:extLst>
              </a:tr>
              <a:tr h="12071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30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947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873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277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261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310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291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99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92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1009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866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4362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4081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297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246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2210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2087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46900406"/>
                  </a:ext>
                </a:extLst>
              </a:tr>
              <a:tr h="12071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31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1256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1159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365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331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420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403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139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128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1330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1100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5702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5311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439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357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2832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2649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1743005"/>
                  </a:ext>
                </a:extLst>
              </a:tr>
              <a:tr h="12071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32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1485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1369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472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427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483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447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178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160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1577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1315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6913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6387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485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393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3369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3138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54757123"/>
                  </a:ext>
                </a:extLst>
              </a:tr>
              <a:tr h="12071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33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1817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1666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561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520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537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500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216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202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1949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1621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8084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7499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562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466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3828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3573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52858120"/>
                  </a:ext>
                </a:extLst>
              </a:tr>
              <a:tr h="12071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34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2227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2008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698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640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651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588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279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260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2251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1849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9268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8603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636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522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4352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4058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69664068"/>
                  </a:ext>
                </a:extLst>
              </a:tr>
              <a:tr h="12071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35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2461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2054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676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591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701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580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235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205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2558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1971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400" u="none" strike="noStrike">
                          <a:effectLst/>
                        </a:rPr>
                        <a:t>###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9168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716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539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4653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4248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71455716"/>
                  </a:ext>
                </a:extLst>
              </a:tr>
              <a:tr h="12071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36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2581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2175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794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690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691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587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280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249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2846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2208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400" u="none" strike="noStrike">
                          <a:effectLst/>
                        </a:rPr>
                        <a:t>###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9608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768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571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4679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4254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1411255"/>
                  </a:ext>
                </a:extLst>
              </a:tr>
              <a:tr h="12071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37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2969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2395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891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752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727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580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318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261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3232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2418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400" u="none" strike="noStrike">
                          <a:effectLst/>
                        </a:rPr>
                        <a:t>###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400" u="none" strike="noStrike">
                          <a:effectLst/>
                        </a:rPr>
                        <a:t>###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800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565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4893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4400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78356858"/>
                  </a:ext>
                </a:extLst>
              </a:tr>
              <a:tr h="12071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38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3301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2673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923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774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723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588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292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237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3611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2666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400" u="none" strike="noStrike">
                          <a:effectLst/>
                        </a:rPr>
                        <a:t>###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400" u="none" strike="noStrike">
                          <a:effectLst/>
                        </a:rPr>
                        <a:t>###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910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630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4740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4272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92325914"/>
                  </a:ext>
                </a:extLst>
              </a:tr>
              <a:tr h="12071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39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3934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3185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1103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902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754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595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318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245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4182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3031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400" u="none" strike="noStrike">
                          <a:effectLst/>
                        </a:rPr>
                        <a:t>###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400" u="none" strike="noStrike">
                          <a:effectLst/>
                        </a:rPr>
                        <a:t>###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960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655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4646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4118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9765903"/>
                  </a:ext>
                </a:extLst>
              </a:tr>
              <a:tr h="12071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40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3787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3011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1035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851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611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467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259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209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4290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2893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400" u="none" strike="noStrike">
                          <a:effectLst/>
                        </a:rPr>
                        <a:t>###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400" u="none" strike="noStrike">
                          <a:effectLst/>
                        </a:rPr>
                        <a:t>###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868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552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3924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3475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82938417"/>
                  </a:ext>
                </a:extLst>
              </a:tr>
              <a:tr h="12071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41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3628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2819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974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786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491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358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210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157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4241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2794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400" u="none" strike="noStrike">
                          <a:effectLst/>
                        </a:rPr>
                        <a:t>###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8864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724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397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3036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2621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82596202"/>
                  </a:ext>
                </a:extLst>
              </a:tr>
              <a:tr h="12071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42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3563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2715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849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669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333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224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147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115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4199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2729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8655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7584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559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317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2203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1939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16814468"/>
                  </a:ext>
                </a:extLst>
              </a:tr>
              <a:tr h="12071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43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2639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2013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545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419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208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141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81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3482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2152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5921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5165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335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161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1207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1050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53437895"/>
                  </a:ext>
                </a:extLst>
              </a:tr>
              <a:tr h="12071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44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1993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1587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357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278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114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80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2410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1548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3518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3056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178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94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577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478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157867"/>
                  </a:ext>
                </a:extLst>
              </a:tr>
              <a:tr h="12071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45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1251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960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168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131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36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1568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925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1781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1545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66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250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219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49067082"/>
                  </a:ext>
                </a:extLst>
              </a:tr>
              <a:tr h="12071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46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666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504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92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71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6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6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943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581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826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719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103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90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92453301"/>
                  </a:ext>
                </a:extLst>
              </a:tr>
              <a:tr h="12071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47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352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271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404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241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276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237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51294439"/>
                  </a:ext>
                </a:extLst>
              </a:tr>
              <a:tr h="12071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48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169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135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248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158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112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96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69995161"/>
                  </a:ext>
                </a:extLst>
              </a:tr>
              <a:tr h="120711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u="none" strike="noStrike">
                          <a:effectLst/>
                        </a:rPr>
                        <a:t>49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105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89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130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105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56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2800307"/>
                  </a:ext>
                </a:extLst>
              </a:tr>
              <a:tr h="34764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600" u="none" strike="noStrike">
                          <a:effectLst/>
                        </a:rPr>
                        <a:t>50</a:t>
                      </a:r>
                      <a:r>
                        <a:rPr lang="ja-JP" altLang="en-US" sz="600" u="none" strike="noStrike">
                          <a:effectLst/>
                        </a:rPr>
                        <a:t>歳以上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56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48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92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63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40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1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16504941"/>
                  </a:ext>
                </a:extLst>
              </a:tr>
              <a:tr h="17382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u="none" strike="noStrike">
                          <a:effectLst/>
                        </a:rPr>
                        <a:t>合計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400" u="none" strike="noStrike">
                          <a:effectLst/>
                        </a:rPr>
                        <a:t>###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400" u="none" strike="noStrike">
                          <a:effectLst/>
                        </a:rPr>
                        <a:t>###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400" u="none" strike="noStrike">
                          <a:effectLst/>
                        </a:rPr>
                        <a:t>###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9657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8343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6963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3350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2849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400" u="none" strike="noStrike">
                          <a:effectLst/>
                        </a:rPr>
                        <a:t>###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400" u="none" strike="noStrike">
                          <a:effectLst/>
                        </a:rPr>
                        <a:t>###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400" u="none" strike="noStrike">
                          <a:effectLst/>
                        </a:rPr>
                        <a:t>###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400" u="none" strike="noStrike">
                          <a:effectLst/>
                        </a:rPr>
                        <a:t>###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9894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400" u="none" strike="noStrike">
                          <a:effectLst/>
                        </a:rPr>
                        <a:t>6970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400" u="none" strike="noStrike">
                          <a:effectLst/>
                        </a:rPr>
                        <a:t>###</a:t>
                      </a:r>
                      <a:endParaRPr lang="en-US" altLang="ja-JP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400" u="none" strike="noStrike" dirty="0">
                          <a:effectLst/>
                        </a:rPr>
                        <a:t>###</a:t>
                      </a:r>
                      <a:endParaRPr lang="en-US" altLang="ja-JP" sz="4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49359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40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55A2C348-218D-3840-ABE6-CB4921CC82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6077134"/>
              </p:ext>
            </p:extLst>
          </p:nvPr>
        </p:nvGraphicFramePr>
        <p:xfrm>
          <a:off x="202635" y="414407"/>
          <a:ext cx="4369365" cy="6120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BF207DE1-9394-714D-A795-BBF940ADC5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9966995"/>
              </p:ext>
            </p:extLst>
          </p:nvPr>
        </p:nvGraphicFramePr>
        <p:xfrm>
          <a:off x="4675752" y="414407"/>
          <a:ext cx="4369365" cy="6120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0320B79-63FB-9347-8866-A8A92E250D56}"/>
              </a:ext>
            </a:extLst>
          </p:cNvPr>
          <p:cNvSpPr txBox="1"/>
          <p:nvPr/>
        </p:nvSpPr>
        <p:spPr>
          <a:xfrm>
            <a:off x="430038" y="30222"/>
            <a:ext cx="8491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/>
              <a:t>新鮮周期における　周期管理</a:t>
            </a:r>
            <a:r>
              <a:rPr kumimoji="1" lang="ja-JP" altLang="en-US" sz="3200"/>
              <a:t>方法の内訳　</a:t>
            </a:r>
            <a:r>
              <a:rPr kumimoji="1" lang="en-US" altLang="ja-JP" sz="3200" dirty="0"/>
              <a:t>2017</a:t>
            </a:r>
            <a:endParaRPr kumimoji="1" lang="ja-JP" altLang="en-US" sz="320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D818C43-BA5F-4142-887F-30B3ACB4288E}"/>
              </a:ext>
            </a:extLst>
          </p:cNvPr>
          <p:cNvSpPr txBox="1"/>
          <p:nvPr/>
        </p:nvSpPr>
        <p:spPr>
          <a:xfrm>
            <a:off x="4572000" y="6443593"/>
            <a:ext cx="38250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err="1"/>
              <a:t>AI:Aromatase</a:t>
            </a:r>
            <a:r>
              <a:rPr kumimoji="1" lang="en-US" altLang="ja-JP" sz="1600" dirty="0"/>
              <a:t> Inhibitor</a:t>
            </a:r>
            <a:r>
              <a:rPr kumimoji="1" lang="ja-JP" altLang="en-US" sz="1600"/>
              <a:t>を含む管理周期法</a:t>
            </a:r>
          </a:p>
        </p:txBody>
      </p:sp>
    </p:spTree>
    <p:extLst>
      <p:ext uri="{BB962C8B-B14F-4D97-AF65-F5344CB8AC3E}">
        <p14:creationId xmlns:p14="http://schemas.microsoft.com/office/powerpoint/2010/main" val="971136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1149B5B4-51D9-CB40-B5CA-FBDD60D5DD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8145819"/>
              </p:ext>
            </p:extLst>
          </p:nvPr>
        </p:nvGraphicFramePr>
        <p:xfrm>
          <a:off x="155633" y="1233378"/>
          <a:ext cx="8832734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920AF63-76DB-8844-B856-84158CA0D9BA}"/>
              </a:ext>
            </a:extLst>
          </p:cNvPr>
          <p:cNvSpPr txBox="1"/>
          <p:nvPr/>
        </p:nvSpPr>
        <p:spPr>
          <a:xfrm>
            <a:off x="862490" y="402381"/>
            <a:ext cx="74190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/>
              <a:t>新鮮周期*における</a:t>
            </a:r>
            <a:endParaRPr kumimoji="1" lang="en-US" altLang="ja-JP" sz="2400" dirty="0"/>
          </a:p>
          <a:p>
            <a:pPr algn="ctr"/>
            <a:r>
              <a:rPr kumimoji="1" lang="ja-JP" altLang="en-US" sz="2400"/>
              <a:t>刺激方法別　年齢別　妊娠率（刺激開始あたり）　</a:t>
            </a:r>
            <a:r>
              <a:rPr kumimoji="1" lang="en-US" altLang="ja-JP" sz="2400" dirty="0"/>
              <a:t>2017</a:t>
            </a:r>
            <a:endParaRPr kumimoji="1" lang="ja-JP" altLang="en-US" sz="240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3FFFB44-8AA9-5B45-87F3-65312A148C64}"/>
              </a:ext>
            </a:extLst>
          </p:cNvPr>
          <p:cNvSpPr txBox="1"/>
          <p:nvPr/>
        </p:nvSpPr>
        <p:spPr>
          <a:xfrm>
            <a:off x="2712227" y="1233378"/>
            <a:ext cx="6276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/>
              <a:t>*　全凍結周期は含まれない、その後の融解胚移植周期の成績も含まれていない。</a:t>
            </a:r>
          </a:p>
        </p:txBody>
      </p:sp>
    </p:spTree>
    <p:extLst>
      <p:ext uri="{BB962C8B-B14F-4D97-AF65-F5344CB8AC3E}">
        <p14:creationId xmlns:p14="http://schemas.microsoft.com/office/powerpoint/2010/main" val="2884858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78EDA04F-F18D-C24B-B491-991A50DDE4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9826335"/>
              </p:ext>
            </p:extLst>
          </p:nvPr>
        </p:nvGraphicFramePr>
        <p:xfrm>
          <a:off x="0" y="1468950"/>
          <a:ext cx="9028264" cy="4921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0C62185-ED4A-8045-A509-894F758B285D}"/>
              </a:ext>
            </a:extLst>
          </p:cNvPr>
          <p:cNvSpPr txBox="1"/>
          <p:nvPr/>
        </p:nvSpPr>
        <p:spPr>
          <a:xfrm>
            <a:off x="1170267" y="467211"/>
            <a:ext cx="68034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/>
              <a:t>新鮮周期*における</a:t>
            </a:r>
            <a:endParaRPr kumimoji="1" lang="en-US" altLang="ja-JP" sz="2400" dirty="0"/>
          </a:p>
          <a:p>
            <a:pPr algn="ctr"/>
            <a:r>
              <a:rPr kumimoji="1" lang="ja-JP" altLang="en-US" sz="2400"/>
              <a:t>　刺激方法別　年齢別　妊娠率（移植あたり）　</a:t>
            </a:r>
            <a:r>
              <a:rPr kumimoji="1" lang="en-US" altLang="ja-JP" sz="2400" dirty="0"/>
              <a:t>2017</a:t>
            </a:r>
            <a:endParaRPr kumimoji="1" lang="ja-JP" altLang="en-US" sz="240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A98C0DC-4726-B949-9473-15D1BC69C849}"/>
              </a:ext>
            </a:extLst>
          </p:cNvPr>
          <p:cNvSpPr txBox="1"/>
          <p:nvPr/>
        </p:nvSpPr>
        <p:spPr>
          <a:xfrm>
            <a:off x="2680328" y="1445134"/>
            <a:ext cx="65453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/>
              <a:t>*　全凍結周期は含まれない、その後の融解胚移植周期の成績も含まれていない。</a:t>
            </a:r>
          </a:p>
        </p:txBody>
      </p:sp>
      <p:sp>
        <p:nvSpPr>
          <p:cNvPr id="5" name="テキスト ボックス 1">
            <a:extLst>
              <a:ext uri="{FF2B5EF4-FFF2-40B4-BE49-F238E27FC236}">
                <a16:creationId xmlns:a16="http://schemas.microsoft.com/office/drawing/2014/main" id="{9548BF55-28FF-A54C-BF04-C78DA39E281C}"/>
              </a:ext>
            </a:extLst>
          </p:cNvPr>
          <p:cNvSpPr txBox="1"/>
          <p:nvPr/>
        </p:nvSpPr>
        <p:spPr>
          <a:xfrm>
            <a:off x="5623410" y="6373935"/>
            <a:ext cx="29097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200" dirty="0" err="1"/>
              <a:t>AI:Aromatase</a:t>
            </a:r>
            <a:r>
              <a:rPr kumimoji="1" lang="en-US" altLang="ja-JP" sz="1200" dirty="0"/>
              <a:t> Inhibitor</a:t>
            </a:r>
            <a:r>
              <a:rPr kumimoji="1" lang="ja-JP" altLang="en-US" sz="1200"/>
              <a:t>を含む管理周期法</a:t>
            </a:r>
          </a:p>
        </p:txBody>
      </p:sp>
    </p:spTree>
    <p:extLst>
      <p:ext uri="{BB962C8B-B14F-4D97-AF65-F5344CB8AC3E}">
        <p14:creationId xmlns:p14="http://schemas.microsoft.com/office/powerpoint/2010/main" val="34114733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26506230-F1C7-9A41-82A0-70966CABB1BC}"/>
              </a:ext>
            </a:extLst>
          </p:cNvPr>
          <p:cNvGraphicFramePr>
            <a:graphicFrameLocks noGrp="1"/>
          </p:cNvGraphicFramePr>
          <p:nvPr/>
        </p:nvGraphicFramePr>
        <p:xfrm>
          <a:off x="307975" y="2441575"/>
          <a:ext cx="8528064" cy="19758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246">
                  <a:extLst>
                    <a:ext uri="{9D8B030D-6E8A-4147-A177-3AD203B41FA5}">
                      <a16:colId xmlns:a16="http://schemas.microsoft.com/office/drawing/2014/main" val="115435823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3652473146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2575117919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3229079912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2204576259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2952746043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2389525359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427756531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2325356274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1263945272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1203860745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64648763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546682768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4093363360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961708388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1695518998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155437858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2386170182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1534768829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1505579772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3087669939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3857934423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2496501396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983669980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2283953843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1712078386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2494402715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2318914289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3368823235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2128289338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2000137511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156283929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1027719740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3326941532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4081917424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596594091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3731234789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3436409441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2555681566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1407547688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3642368105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2396621058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3993180238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937872763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4015337854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3191373088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2460800282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589094800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3156924389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1848305109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2913791868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2107429668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3654511436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1214228829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4156260255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2664117804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798660101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139593788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155764867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2227733190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2238315202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3325395681"/>
                    </a:ext>
                  </a:extLst>
                </a:gridCol>
                <a:gridCol w="135739">
                  <a:extLst>
                    <a:ext uri="{9D8B030D-6E8A-4147-A177-3AD203B41FA5}">
                      <a16:colId xmlns:a16="http://schemas.microsoft.com/office/drawing/2014/main" val="585787543"/>
                    </a:ext>
                  </a:extLst>
                </a:gridCol>
              </a:tblGrid>
              <a:tr h="102859"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自然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" sz="300" u="none" strike="noStrike">
                          <a:effectLst/>
                        </a:rPr>
                        <a:t>CC</a:t>
                      </a:r>
                      <a:endParaRPr lang="en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" sz="300" u="none" strike="noStrike">
                          <a:effectLst/>
                        </a:rPr>
                        <a:t>CC+FSH</a:t>
                      </a:r>
                      <a:endParaRPr lang="en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" sz="300" u="none" strike="noStrike">
                          <a:effectLst/>
                        </a:rPr>
                        <a:t>FSH</a:t>
                      </a:r>
                      <a:endParaRPr lang="en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" sz="300" u="none" strike="noStrike">
                          <a:effectLst/>
                        </a:rPr>
                        <a:t>agonist</a:t>
                      </a:r>
                      <a:endParaRPr lang="en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" sz="300" u="none" strike="noStrike">
                          <a:effectLst/>
                        </a:rPr>
                        <a:t>antago</a:t>
                      </a:r>
                      <a:endParaRPr lang="en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" sz="300" u="none" strike="noStrike">
                          <a:effectLst/>
                        </a:rPr>
                        <a:t>CC+FSH+ant.</a:t>
                      </a:r>
                      <a:endParaRPr lang="en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" sz="300" u="none" strike="noStrike">
                          <a:effectLst/>
                        </a:rPr>
                        <a:t>AI</a:t>
                      </a:r>
                      <a:endParaRPr lang="en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その他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extLst>
                  <a:ext uri="{0D108BD9-81ED-4DB2-BD59-A6C34878D82A}">
                    <a16:rowId xmlns:a16="http://schemas.microsoft.com/office/drawing/2014/main" val="1257155907"/>
                  </a:ext>
                </a:extLst>
              </a:tr>
              <a:tr h="52735"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採卵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移植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全凍結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妊娠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流産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生産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採卵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移植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全凍結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妊娠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流産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生産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採卵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移植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全凍結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妊娠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流産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生産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採卵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移植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全凍結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妊娠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流産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生産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採卵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移植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全凍結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妊娠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流産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生産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採卵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移植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全凍結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妊娠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流産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生産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採卵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移植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全凍結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妊娠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流産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生産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採卵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移植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全凍結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妊娠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流産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生産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採卵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移植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全凍結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妊娠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流産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生産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extLst>
                  <a:ext uri="{0D108BD9-81ED-4DB2-BD59-A6C34878D82A}">
                    <a16:rowId xmlns:a16="http://schemas.microsoft.com/office/drawing/2014/main" val="2905549829"/>
                  </a:ext>
                </a:extLst>
              </a:tr>
              <a:tr h="86151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300" u="none" strike="noStrike">
                          <a:effectLst/>
                        </a:rPr>
                        <a:t>20</a:t>
                      </a:r>
                      <a:r>
                        <a:rPr lang="ja-JP" altLang="en-US" sz="300" u="none" strike="noStrike">
                          <a:effectLst/>
                        </a:rPr>
                        <a:t>歳以下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extLst>
                  <a:ext uri="{0D108BD9-81ED-4DB2-BD59-A6C34878D82A}">
                    <a16:rowId xmlns:a16="http://schemas.microsoft.com/office/drawing/2014/main" val="2980767176"/>
                  </a:ext>
                </a:extLst>
              </a:tr>
              <a:tr h="5273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extLst>
                  <a:ext uri="{0D108BD9-81ED-4DB2-BD59-A6C34878D82A}">
                    <a16:rowId xmlns:a16="http://schemas.microsoft.com/office/drawing/2014/main" val="909222237"/>
                  </a:ext>
                </a:extLst>
              </a:tr>
              <a:tr h="5273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extLst>
                  <a:ext uri="{0D108BD9-81ED-4DB2-BD59-A6C34878D82A}">
                    <a16:rowId xmlns:a16="http://schemas.microsoft.com/office/drawing/2014/main" val="2340395091"/>
                  </a:ext>
                </a:extLst>
              </a:tr>
              <a:tr h="5273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extLst>
                  <a:ext uri="{0D108BD9-81ED-4DB2-BD59-A6C34878D82A}">
                    <a16:rowId xmlns:a16="http://schemas.microsoft.com/office/drawing/2014/main" val="170749166"/>
                  </a:ext>
                </a:extLst>
              </a:tr>
              <a:tr h="5273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extLst>
                  <a:ext uri="{0D108BD9-81ED-4DB2-BD59-A6C34878D82A}">
                    <a16:rowId xmlns:a16="http://schemas.microsoft.com/office/drawing/2014/main" val="1216374228"/>
                  </a:ext>
                </a:extLst>
              </a:tr>
              <a:tr h="5273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118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153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extLst>
                  <a:ext uri="{0D108BD9-81ED-4DB2-BD59-A6C34878D82A}">
                    <a16:rowId xmlns:a16="http://schemas.microsoft.com/office/drawing/2014/main" val="1995176074"/>
                  </a:ext>
                </a:extLst>
              </a:tr>
              <a:tr h="5273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215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140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291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208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23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extLst>
                  <a:ext uri="{0D108BD9-81ED-4DB2-BD59-A6C34878D82A}">
                    <a16:rowId xmlns:a16="http://schemas.microsoft.com/office/drawing/2014/main" val="2902199650"/>
                  </a:ext>
                </a:extLst>
              </a:tr>
              <a:tr h="5273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241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145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382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117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229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484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336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46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27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extLst>
                  <a:ext uri="{0D108BD9-81ED-4DB2-BD59-A6C34878D82A}">
                    <a16:rowId xmlns:a16="http://schemas.microsoft.com/office/drawing/2014/main" val="4105261404"/>
                  </a:ext>
                </a:extLst>
              </a:tr>
              <a:tr h="5273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374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209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655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180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413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791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573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54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31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extLst>
                  <a:ext uri="{0D108BD9-81ED-4DB2-BD59-A6C34878D82A}">
                    <a16:rowId xmlns:a16="http://schemas.microsoft.com/office/drawing/2014/main" val="3288875675"/>
                  </a:ext>
                </a:extLst>
              </a:tr>
              <a:tr h="5273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169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202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643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169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353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988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277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641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1,166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182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870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72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44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141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extLst>
                  <a:ext uri="{0D108BD9-81ED-4DB2-BD59-A6C34878D82A}">
                    <a16:rowId xmlns:a16="http://schemas.microsoft.com/office/drawing/2014/main" val="3485708194"/>
                  </a:ext>
                </a:extLst>
              </a:tr>
              <a:tr h="5273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256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261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114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827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195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452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135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1,338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368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846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1,548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282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1,106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126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38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72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188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170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extLst>
                  <a:ext uri="{0D108BD9-81ED-4DB2-BD59-A6C34878D82A}">
                    <a16:rowId xmlns:a16="http://schemas.microsoft.com/office/drawing/2014/main" val="1332216028"/>
                  </a:ext>
                </a:extLst>
              </a:tr>
              <a:tr h="5273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373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148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454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188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1,058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274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556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172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1,562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484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930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161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1,917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370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1,349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117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167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43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101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264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218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153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extLst>
                  <a:ext uri="{0D108BD9-81ED-4DB2-BD59-A6C34878D82A}">
                    <a16:rowId xmlns:a16="http://schemas.microsoft.com/office/drawing/2014/main" val="1072647668"/>
                  </a:ext>
                </a:extLst>
              </a:tr>
              <a:tr h="5273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458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145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593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159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245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1,314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310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737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184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1,909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585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1,148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208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161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2,241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450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1,540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152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192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47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116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24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21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343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139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253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182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extLst>
                  <a:ext uri="{0D108BD9-81ED-4DB2-BD59-A6C34878D82A}">
                    <a16:rowId xmlns:a16="http://schemas.microsoft.com/office/drawing/2014/main" val="395496922"/>
                  </a:ext>
                </a:extLst>
              </a:tr>
              <a:tr h="102859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617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209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135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732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171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299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1,617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338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892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195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113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2,272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" sz="300" u="none" strike="noStrike">
                          <a:effectLst/>
                        </a:rPr>
                        <a:t>766+BK17</a:t>
                      </a:r>
                      <a:endParaRPr lang="en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1,307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236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179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2,642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528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1,790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137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220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56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118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21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413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168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112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313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198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extLst>
                  <a:ext uri="{0D108BD9-81ED-4DB2-BD59-A6C34878D82A}">
                    <a16:rowId xmlns:a16="http://schemas.microsoft.com/office/drawing/2014/main" val="938916347"/>
                  </a:ext>
                </a:extLst>
              </a:tr>
              <a:tr h="5273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771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261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177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1,025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264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427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1,926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453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1,048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116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250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2,722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879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1,543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264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207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3,018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665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1,978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213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155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242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46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146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477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191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148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386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224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extLst>
                  <a:ext uri="{0D108BD9-81ED-4DB2-BD59-A6C34878D82A}">
                    <a16:rowId xmlns:a16="http://schemas.microsoft.com/office/drawing/2014/main" val="1088363002"/>
                  </a:ext>
                </a:extLst>
              </a:tr>
              <a:tr h="5273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829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258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172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1,273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302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478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2,181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535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1,098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135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307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149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2,909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934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1,632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270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216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3,191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681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2,093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195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154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262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63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145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497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173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173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399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237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extLst>
                  <a:ext uri="{0D108BD9-81ED-4DB2-BD59-A6C34878D82A}">
                    <a16:rowId xmlns:a16="http://schemas.microsoft.com/office/drawing/2014/main" val="4059847317"/>
                  </a:ext>
                </a:extLst>
              </a:tr>
              <a:tr h="5273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802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210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217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1,517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363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593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2,349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479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1,261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299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142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3,109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1,070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1,706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314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236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3,356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767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2,116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200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143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342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75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185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23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576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190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204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469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283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extLst>
                  <a:ext uri="{0D108BD9-81ED-4DB2-BD59-A6C34878D82A}">
                    <a16:rowId xmlns:a16="http://schemas.microsoft.com/office/drawing/2014/main" val="3255071024"/>
                  </a:ext>
                </a:extLst>
              </a:tr>
              <a:tr h="5273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950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193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268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1,807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397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726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2,727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583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1,375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144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118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402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205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3,526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1,250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1,816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332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238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3,766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886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2,294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245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172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367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64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217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20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719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217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270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516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286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extLst>
                  <a:ext uri="{0D108BD9-81ED-4DB2-BD59-A6C34878D82A}">
                    <a16:rowId xmlns:a16="http://schemas.microsoft.com/office/drawing/2014/main" val="1813846754"/>
                  </a:ext>
                </a:extLst>
              </a:tr>
              <a:tr h="5273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1,112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254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274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2,307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485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870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3,066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599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1,585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389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180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3,817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1,354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1,930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343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240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4,031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898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2,365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209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134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443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110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220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23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824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248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317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566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309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extLst>
                  <a:ext uri="{0D108BD9-81ED-4DB2-BD59-A6C34878D82A}">
                    <a16:rowId xmlns:a16="http://schemas.microsoft.com/office/drawing/2014/main" val="1765919341"/>
                  </a:ext>
                </a:extLst>
              </a:tr>
              <a:tr h="5273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1,558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318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395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2,931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530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1,177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3,681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721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1,851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445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115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193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4,304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1,557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2,096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342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206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4,552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1,149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2,448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243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156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534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123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269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26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1,163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326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434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689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341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extLst>
                  <a:ext uri="{0D108BD9-81ED-4DB2-BD59-A6C34878D82A}">
                    <a16:rowId xmlns:a16="http://schemas.microsoft.com/office/drawing/2014/main" val="1230929549"/>
                  </a:ext>
                </a:extLst>
              </a:tr>
              <a:tr h="5273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1,803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325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423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3,321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511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1,268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110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3,765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705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1,864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497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190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4,036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1,471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1,912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263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165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4,416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1,014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2,379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187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592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126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300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20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1,199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334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377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772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390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extLst>
                  <a:ext uri="{0D108BD9-81ED-4DB2-BD59-A6C34878D82A}">
                    <a16:rowId xmlns:a16="http://schemas.microsoft.com/office/drawing/2014/main" val="106142180"/>
                  </a:ext>
                </a:extLst>
              </a:tr>
              <a:tr h="5273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2,036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352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423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3,574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444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1,328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4,022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664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1,921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536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143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175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3,667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1,306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1,652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209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4,248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1,021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2,103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136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588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113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268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1,284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347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413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822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111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367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extLst>
                  <a:ext uri="{0D108BD9-81ED-4DB2-BD59-A6C34878D82A}">
                    <a16:rowId xmlns:a16="http://schemas.microsoft.com/office/drawing/2014/main" val="178110029"/>
                  </a:ext>
                </a:extLst>
              </a:tr>
              <a:tr h="5273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2,465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376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505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4,071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446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1,418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3,942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628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1,859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535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137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164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3,293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1,248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1,332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153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4,348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963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2,034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659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125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301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1,410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345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442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851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352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extLst>
                  <a:ext uri="{0D108BD9-81ED-4DB2-BD59-A6C34878D82A}">
                    <a16:rowId xmlns:a16="http://schemas.microsoft.com/office/drawing/2014/main" val="2407015461"/>
                  </a:ext>
                </a:extLst>
              </a:tr>
              <a:tr h="5273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2,368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427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412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3,676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356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1,101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3,047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415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1,390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521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130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143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2,023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749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785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2,945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604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1,365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463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64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223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1,233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303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292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752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290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extLst>
                  <a:ext uri="{0D108BD9-81ED-4DB2-BD59-A6C34878D82A}">
                    <a16:rowId xmlns:a16="http://schemas.microsoft.com/office/drawing/2014/main" val="345909837"/>
                  </a:ext>
                </a:extLst>
              </a:tr>
              <a:tr h="5273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2,033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367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316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2,958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264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829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2,329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301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1,020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301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1,272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462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490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2,064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430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899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371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57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168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1,055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296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250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562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193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extLst>
                  <a:ext uri="{0D108BD9-81ED-4DB2-BD59-A6C34878D82A}">
                    <a16:rowId xmlns:a16="http://schemas.microsoft.com/office/drawing/2014/main" val="3994511113"/>
                  </a:ext>
                </a:extLst>
              </a:tr>
              <a:tr h="5273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1,584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248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206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2,031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155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512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1,367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185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598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257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652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236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197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1,481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277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565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225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24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105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689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171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148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372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113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extLst>
                  <a:ext uri="{0D108BD9-81ED-4DB2-BD59-A6C34878D82A}">
                    <a16:rowId xmlns:a16="http://schemas.microsoft.com/office/drawing/2014/main" val="236674017"/>
                  </a:ext>
                </a:extLst>
              </a:tr>
              <a:tr h="5273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1,140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157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118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1,249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216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700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314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344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110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724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157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271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105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48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368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198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extLst>
                  <a:ext uri="{0D108BD9-81ED-4DB2-BD59-A6C34878D82A}">
                    <a16:rowId xmlns:a16="http://schemas.microsoft.com/office/drawing/2014/main" val="2699801180"/>
                  </a:ext>
                </a:extLst>
              </a:tr>
              <a:tr h="5273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651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567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302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114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134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357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60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20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144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extLst>
                  <a:ext uri="{0D108BD9-81ED-4DB2-BD59-A6C34878D82A}">
                    <a16:rowId xmlns:a16="http://schemas.microsoft.com/office/drawing/2014/main" val="1390423965"/>
                  </a:ext>
                </a:extLst>
              </a:tr>
              <a:tr h="5273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388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319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144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158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25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extLst>
                  <a:ext uri="{0D108BD9-81ED-4DB2-BD59-A6C34878D82A}">
                    <a16:rowId xmlns:a16="http://schemas.microsoft.com/office/drawing/2014/main" val="3868522539"/>
                  </a:ext>
                </a:extLst>
              </a:tr>
              <a:tr h="52735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221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146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101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extLst>
                  <a:ext uri="{0D108BD9-81ED-4DB2-BD59-A6C34878D82A}">
                    <a16:rowId xmlns:a16="http://schemas.microsoft.com/office/drawing/2014/main" val="519555429"/>
                  </a:ext>
                </a:extLst>
              </a:tr>
              <a:tr h="86151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300" u="none" strike="noStrike">
                          <a:effectLst/>
                        </a:rPr>
                        <a:t>50</a:t>
                      </a:r>
                      <a:r>
                        <a:rPr lang="ja-JP" altLang="en-US" sz="300" u="none" strike="noStrike">
                          <a:effectLst/>
                        </a:rPr>
                        <a:t>歳以上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118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extLst>
                  <a:ext uri="{0D108BD9-81ED-4DB2-BD59-A6C34878D82A}">
                    <a16:rowId xmlns:a16="http://schemas.microsoft.com/office/drawing/2014/main" val="855856225"/>
                  </a:ext>
                </a:extLst>
              </a:tr>
              <a:tr h="52735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300" u="none" strike="noStrike">
                          <a:effectLst/>
                        </a:rPr>
                        <a:t>合計</a:t>
                      </a:r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22,871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4,692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4,475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1,138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299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809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35,298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5,366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12,076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1,087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274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775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41,982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7,901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20,870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1,471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336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1,057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5,982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1,453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2,435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240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150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45,457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15,585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23,064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3,555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884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2,473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54,179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11,793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31,077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2,479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665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1,689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6206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1253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3157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270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61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00" u="none" strike="noStrike">
                          <a:effectLst/>
                        </a:rPr>
                        <a:t>199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13,331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3,925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4,049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960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228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687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8,821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1,256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4,340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301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>
                          <a:effectLst/>
                        </a:rPr>
                        <a:t>73</a:t>
                      </a:r>
                      <a:endParaRPr lang="en-US" altLang="ja-JP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300" u="none" strike="noStrike" dirty="0">
                          <a:effectLst/>
                        </a:rPr>
                        <a:t>215</a:t>
                      </a:r>
                      <a:endParaRPr lang="en-US" altLang="ja-JP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2611" marR="2611" marT="2611" marB="0" anchor="b"/>
                </a:tc>
                <a:extLst>
                  <a:ext uri="{0D108BD9-81ED-4DB2-BD59-A6C34878D82A}">
                    <a16:rowId xmlns:a16="http://schemas.microsoft.com/office/drawing/2014/main" val="3192915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6952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0850" y="226000"/>
            <a:ext cx="8229600" cy="831850"/>
          </a:xfrm>
        </p:spPr>
        <p:txBody>
          <a:bodyPr/>
          <a:lstStyle/>
          <a:p>
            <a:r>
              <a:rPr kumimoji="1" lang="ja-JP" altLang="en-US" dirty="0">
                <a:latin typeface="Yu Gothic" charset="-128"/>
                <a:ea typeface="Yu Gothic" charset="-128"/>
                <a:cs typeface="Yu Gothic" charset="-128"/>
              </a:rPr>
              <a:t>年別　出生児数</a:t>
            </a:r>
          </a:p>
        </p:txBody>
      </p:sp>
      <p:graphicFrame>
        <p:nvGraphicFramePr>
          <p:cNvPr id="7" name="コンテンツ プレースホルダー 6">
            <a:extLst>
              <a:ext uri="{FF2B5EF4-FFF2-40B4-BE49-F238E27FC236}">
                <a16:creationId xmlns:a16="http://schemas.microsoft.com/office/drawing/2014/main" id="{00000000-0008-0000-0200-000006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7298485"/>
              </p:ext>
            </p:extLst>
          </p:nvPr>
        </p:nvGraphicFramePr>
        <p:xfrm>
          <a:off x="301625" y="1192213"/>
          <a:ext cx="8528050" cy="5531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24938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1C3ADF4-BCFC-E747-B9B9-5D77CF7626FE}"/>
              </a:ext>
            </a:extLst>
          </p:cNvPr>
          <p:cNvSpPr txBox="1"/>
          <p:nvPr/>
        </p:nvSpPr>
        <p:spPr>
          <a:xfrm>
            <a:off x="2147777" y="2753833"/>
            <a:ext cx="5474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付録　</a:t>
            </a:r>
            <a:r>
              <a:rPr kumimoji="1" lang="en-US" altLang="ja-JP" dirty="0"/>
              <a:t>2007</a:t>
            </a:r>
            <a:r>
              <a:rPr kumimoji="1" lang="ja-JP" altLang="en-US"/>
              <a:t>年から</a:t>
            </a:r>
            <a:r>
              <a:rPr kumimoji="1" lang="en-US" altLang="ja-JP" dirty="0"/>
              <a:t>2016</a:t>
            </a:r>
            <a:r>
              <a:rPr kumimoji="1" lang="ja-JP" altLang="en-US"/>
              <a:t>年の　年齢別　治療法別　詳細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515276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F463B829-2223-FE44-BD32-FC1C5C688020}"/>
              </a:ext>
            </a:extLst>
          </p:cNvPr>
          <p:cNvGraphicFramePr>
            <a:graphicFrameLocks noGrp="1"/>
          </p:cNvGraphicFramePr>
          <p:nvPr/>
        </p:nvGraphicFramePr>
        <p:xfrm>
          <a:off x="795338" y="900113"/>
          <a:ext cx="7552336" cy="5057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138">
                  <a:extLst>
                    <a:ext uri="{9D8B030D-6E8A-4147-A177-3AD203B41FA5}">
                      <a16:colId xmlns:a16="http://schemas.microsoft.com/office/drawing/2014/main" val="994394300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266579906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483398290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654682132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599782193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582674580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046539268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4236262371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4001897633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4267338724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261621111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345625573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551355259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000443154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061348918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918241833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071690000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138179715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760691874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352030030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924855236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963547495"/>
                    </a:ext>
                  </a:extLst>
                </a:gridCol>
                <a:gridCol w="333107">
                  <a:extLst>
                    <a:ext uri="{9D8B030D-6E8A-4147-A177-3AD203B41FA5}">
                      <a16:colId xmlns:a16="http://schemas.microsoft.com/office/drawing/2014/main" val="1433941977"/>
                    </a:ext>
                  </a:extLst>
                </a:gridCol>
              </a:tblGrid>
              <a:tr h="9726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u="none" strike="noStrike">
                          <a:effectLst/>
                        </a:rPr>
                        <a:t>2007</a:t>
                      </a:r>
                      <a:r>
                        <a:rPr lang="ja-JP" altLang="en-US" sz="500" u="none" strike="noStrike">
                          <a:effectLst/>
                        </a:rPr>
                        <a:t>年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新鮮周期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凍結周期（凍結胚、凍結卵を含む）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530809828"/>
                  </a:ext>
                </a:extLst>
              </a:tr>
              <a:tr h="972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全新鮮周期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" sz="500" u="none" strike="noStrike">
                          <a:effectLst/>
                        </a:rPr>
                        <a:t>ICSI</a:t>
                      </a:r>
                      <a:r>
                        <a:rPr lang="ja-JP" altLang="en-US" sz="500" u="none" strike="noStrike">
                          <a:effectLst/>
                        </a:rPr>
                        <a:t>周期</a:t>
                      </a:r>
                      <a:r>
                        <a:rPr lang="en-US" altLang="ja-JP" sz="500" u="none" strike="noStrike">
                          <a:effectLst/>
                        </a:rPr>
                        <a:t>(</a:t>
                      </a:r>
                      <a:r>
                        <a:rPr lang="ja-JP" altLang="en-US" sz="500" u="none" strike="noStrike">
                          <a:effectLst/>
                        </a:rPr>
                        <a:t>新鮮周期に含まれる）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" sz="500" u="none" strike="noStrike">
                          <a:effectLst/>
                        </a:rPr>
                        <a:t>FET</a:t>
                      </a:r>
                      <a:endParaRPr lang="en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41462290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年齢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採卵数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移植数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妊娠数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流産数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出生児数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採卵数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移植数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妊娠数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流産数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出生児数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移植数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妊娠数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流産数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出生児数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合計登録数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58756525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98307951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77891669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03665620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00494271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28758889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33955102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33426116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28382107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86322700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8418063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6144154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25795589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74530600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02586914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84165776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5942710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3,917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63523473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3,357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3,279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2,120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5,272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16932680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4,201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4,098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2,158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2,116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2,352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6,655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15454596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5,394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5,299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2,762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2,726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1,778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2,944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2,840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8,363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89760523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6,508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6,385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4,125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3,332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3,285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2,149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3,526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10,062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66655935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7,428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7,282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4,668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3,835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3,773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3,797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3,655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11,254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51738864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7,762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7,611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4,858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4,105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4,041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3,932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3,788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11,730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20127377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8,119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7,940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4,946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4,203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4,116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3,844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3,695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12,003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12930920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8,377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8,162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4,869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4,402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4,307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3,571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12,008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80281865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8,523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8,309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4,867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4,364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4,268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3,281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12,001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38189826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8,799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8,528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4,854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4,643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4,517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3,127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2,963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11,989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34685702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8,139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7,886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4,180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4,464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4,353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2,359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10,894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86977967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6,946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6,695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3,339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3,830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3,693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2,004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9,005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38938135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7,168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6,939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3,234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4,023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3,913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8,948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74912447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6,054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5,816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3,314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7,314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99417711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4,993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4,781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2,784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5,851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0799835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3,290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3,983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97799030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1007888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7814428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61791139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36797962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03804623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37443068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38546536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17904679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70254816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03525932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80219794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6430491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97410643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49073720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58640529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>
                          <a:effectLst/>
                        </a:rPr>
                        <a:t>合計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115,686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112,459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62,259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15,199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9,210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3,610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10,254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61,813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60,294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34,031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7,783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4,676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5,155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45,478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43,589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13,965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8,431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3,501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9,198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 dirty="0">
                          <a:effectLst/>
                        </a:rPr>
                        <a:t>161,992</a:t>
                      </a:r>
                      <a:endParaRPr lang="en-US" altLang="ja-JP" sz="5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904559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28565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8879D0E8-C2A6-EE4B-A7EC-0F23150FBD9D}"/>
              </a:ext>
            </a:extLst>
          </p:cNvPr>
          <p:cNvGraphicFramePr>
            <a:graphicFrameLocks noGrp="1"/>
          </p:cNvGraphicFramePr>
          <p:nvPr/>
        </p:nvGraphicFramePr>
        <p:xfrm>
          <a:off x="795338" y="900113"/>
          <a:ext cx="7552336" cy="5057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138">
                  <a:extLst>
                    <a:ext uri="{9D8B030D-6E8A-4147-A177-3AD203B41FA5}">
                      <a16:colId xmlns:a16="http://schemas.microsoft.com/office/drawing/2014/main" val="1666283122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4150720135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678435665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934006996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50074969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735534329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596612877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699999157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688041782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859957038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696221345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690043962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324094888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4029479702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923643680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401426750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316129733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148758923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864396255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212483542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45379877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973037538"/>
                    </a:ext>
                  </a:extLst>
                </a:gridCol>
                <a:gridCol w="333107">
                  <a:extLst>
                    <a:ext uri="{9D8B030D-6E8A-4147-A177-3AD203B41FA5}">
                      <a16:colId xmlns:a16="http://schemas.microsoft.com/office/drawing/2014/main" val="7915758"/>
                    </a:ext>
                  </a:extLst>
                </a:gridCol>
              </a:tblGrid>
              <a:tr h="9726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u="none" strike="noStrike">
                          <a:effectLst/>
                        </a:rPr>
                        <a:t>2008</a:t>
                      </a:r>
                      <a:r>
                        <a:rPr lang="ja-JP" altLang="en-US" sz="500" u="none" strike="noStrike">
                          <a:effectLst/>
                        </a:rPr>
                        <a:t>年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新鮮周期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凍結周期（凍結胚、凍結卵を含む）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610197213"/>
                  </a:ext>
                </a:extLst>
              </a:tr>
              <a:tr h="972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全新鮮周期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" sz="500" u="none" strike="noStrike">
                          <a:effectLst/>
                        </a:rPr>
                        <a:t>ICSI</a:t>
                      </a:r>
                      <a:r>
                        <a:rPr lang="ja-JP" altLang="en-US" sz="500" u="none" strike="noStrike">
                          <a:effectLst/>
                        </a:rPr>
                        <a:t>周期</a:t>
                      </a:r>
                      <a:r>
                        <a:rPr lang="en-US" altLang="ja-JP" sz="500" u="none" strike="noStrike">
                          <a:effectLst/>
                        </a:rPr>
                        <a:t>(</a:t>
                      </a:r>
                      <a:r>
                        <a:rPr lang="ja-JP" altLang="en-US" sz="500" u="none" strike="noStrike">
                          <a:effectLst/>
                        </a:rPr>
                        <a:t>新鮮周期に含まれる）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" sz="500" u="none" strike="noStrike">
                          <a:effectLst/>
                        </a:rPr>
                        <a:t>FET</a:t>
                      </a:r>
                      <a:endParaRPr lang="en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84158712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年齢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採卵数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移植数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妊娠数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流産数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出生児数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採卵数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移植数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妊娠数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流産数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出生児数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移植数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妊娠数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流産数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出生児数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合計登録数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8554333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58260606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62649139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90574851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87298319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09645334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98203713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39782133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934432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90343756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01207024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67239616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76399609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98572181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57466945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19441446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2,828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82356605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4,180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72861613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3,529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2,032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2,169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5,782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0359685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4,501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4,444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2,962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2,878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7,463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85715560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5,376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5,296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3,090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2,807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2,778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3,571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8,947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00834094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6,688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6,572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3,771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3,371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4,288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4,154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10,976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20770732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8,072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7,918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4,533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4,108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4,054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2,352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5,019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4,823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1,728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13,091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4535473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9,159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8,973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5,141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4,682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4,623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5,479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5,283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14,638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99962632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9,160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8,977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5,126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4,758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4,693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2,712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5,248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5,051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1,719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14,408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31222467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9,339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9,146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5,055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4,849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4,778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4,899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4,738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14,238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10585053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9,836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9,569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5,099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5,134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5,027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4,707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4,540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14,543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57675706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10,124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9,874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5,129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5,313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5,215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4,314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4,119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14,438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51936517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9,811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9,533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4,679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5,459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5,362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3,937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3,757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13,748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68565709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8,871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8,597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3,801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5,161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5,017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2,166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3,015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2,878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11,886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17263753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7,149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6,919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2,902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4,093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3,988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2,089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9,238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35682825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7,265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6,994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4,340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4,202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1,734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8,999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08682987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5,835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5,620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3,541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6,922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6022947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4,153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3,956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4,776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79682648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2,367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92002419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81058154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0162503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87448322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01136409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0830090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62919413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72899506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82422063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42608963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21016200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81372588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24419929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92521168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6946859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>
                          <a:effectLst/>
                        </a:rPr>
                        <a:t>合計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130,315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126,898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63,396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13,854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8,614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3,363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9,226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71,272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69,786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34,360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6,995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4,306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1,762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4,595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60,049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57,775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18,568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11,737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4,596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12,330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 dirty="0">
                          <a:effectLst/>
                        </a:rPr>
                        <a:t>190,364</a:t>
                      </a:r>
                      <a:endParaRPr lang="en-US" altLang="ja-JP" sz="5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530458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8624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221B33E2-03CD-974D-BB78-3A104FDC9898}"/>
              </a:ext>
            </a:extLst>
          </p:cNvPr>
          <p:cNvGraphicFramePr>
            <a:graphicFrameLocks noGrp="1"/>
          </p:cNvGraphicFramePr>
          <p:nvPr/>
        </p:nvGraphicFramePr>
        <p:xfrm>
          <a:off x="795338" y="900113"/>
          <a:ext cx="7552336" cy="5057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138">
                  <a:extLst>
                    <a:ext uri="{9D8B030D-6E8A-4147-A177-3AD203B41FA5}">
                      <a16:colId xmlns:a16="http://schemas.microsoft.com/office/drawing/2014/main" val="1894204951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269414389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79036849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989537304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325549461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001004022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632990075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895860280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203393888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410887825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861189653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4074572209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4034818083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063080065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480099680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107852010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651821933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58666275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48723367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580571682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47111496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70826351"/>
                    </a:ext>
                  </a:extLst>
                </a:gridCol>
                <a:gridCol w="333107">
                  <a:extLst>
                    <a:ext uri="{9D8B030D-6E8A-4147-A177-3AD203B41FA5}">
                      <a16:colId xmlns:a16="http://schemas.microsoft.com/office/drawing/2014/main" val="3704376106"/>
                    </a:ext>
                  </a:extLst>
                </a:gridCol>
              </a:tblGrid>
              <a:tr h="9726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u="none" strike="noStrike">
                          <a:effectLst/>
                        </a:rPr>
                        <a:t>2009</a:t>
                      </a:r>
                      <a:r>
                        <a:rPr lang="ja-JP" altLang="en-US" sz="500" u="none" strike="noStrike">
                          <a:effectLst/>
                        </a:rPr>
                        <a:t>年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新鮮周期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凍結周期（凍結胚、凍結卵を含む）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53665034"/>
                  </a:ext>
                </a:extLst>
              </a:tr>
              <a:tr h="972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全新鮮周期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" sz="500" u="none" strike="noStrike">
                          <a:effectLst/>
                        </a:rPr>
                        <a:t>ICSI</a:t>
                      </a:r>
                      <a:r>
                        <a:rPr lang="ja-JP" altLang="en-US" sz="500" u="none" strike="noStrike">
                          <a:effectLst/>
                        </a:rPr>
                        <a:t>周期</a:t>
                      </a:r>
                      <a:r>
                        <a:rPr lang="en-US" altLang="ja-JP" sz="500" u="none" strike="noStrike">
                          <a:effectLst/>
                        </a:rPr>
                        <a:t>(</a:t>
                      </a:r>
                      <a:r>
                        <a:rPr lang="ja-JP" altLang="en-US" sz="500" u="none" strike="noStrike">
                          <a:effectLst/>
                        </a:rPr>
                        <a:t>新鮮周期に含まれる）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" sz="500" u="none" strike="noStrike">
                          <a:effectLst/>
                        </a:rPr>
                        <a:t>FET</a:t>
                      </a:r>
                      <a:endParaRPr lang="en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4221183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年齢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採卵数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移植数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妊娠数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流産数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出生児数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採卵数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移植数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妊娠数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流産数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出生児数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移植数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妊娠数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流産数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出生児数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合計登録数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48762939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83191715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21957894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25801200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42076561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91091755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54678654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56252424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19992983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16874023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52785362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76773761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06950087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402692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86560037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42352087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2,914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5087262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4,383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39467702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3,336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3,278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1,737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1,777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1,757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5,921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9805250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4,423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4,350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2,319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2,375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2,355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3,510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7,933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10374090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5,438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5,350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2,883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2,843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2,815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4,155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4,017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9,593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21498752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6,754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6,608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3,534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4,989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4,815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11,743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72971383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8,168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8,007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4,359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4,256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4,210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5,899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5,703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2,123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14,067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77533031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9,554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9,359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5,010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4,974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4,910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2,712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6,384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6,173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15,938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60593466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9,984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9,805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5,288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5,336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5,267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2,915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6,498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6,301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2,318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16,482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77387096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9,935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9,721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5,125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5,291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5,225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2,793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6,104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5,922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16,039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82323705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10,604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10,358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5,381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5,665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5,586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2,928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6,023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5,811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16,627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20018696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11,229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10,919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5,346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6,058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5,943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2,909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5,490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5,303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16,719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0617165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11,052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10,731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5,019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6,042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5,916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2,774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5,090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4,916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16,142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90109082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10,610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10,282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4,396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5,932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5,797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4,133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3,952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14,743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19375626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9,027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8,720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3,365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5,034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4,912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3,102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2,964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12,129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12618338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6,991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6,723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4,073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3,975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2,011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9,002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61826587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6,555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6,248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3,831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3,687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8,119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4285607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4,433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4,242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2,735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5,252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50578208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2,949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93050996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95970977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95143631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91850477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77871466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71348677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86578653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34424380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86473456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26266864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28051345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74420483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42882839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74921520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87265319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>
                          <a:effectLst/>
                        </a:rPr>
                        <a:t>合計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139,870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136,091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63,732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14,220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9,730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3,504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10,213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76,788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75,338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35,175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7,331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4,938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5,176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73,923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71,364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23,208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15,871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5,872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16,405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 dirty="0">
                          <a:effectLst/>
                        </a:rPr>
                        <a:t>213,793</a:t>
                      </a:r>
                      <a:endParaRPr lang="en-US" altLang="ja-JP" sz="5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628419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52724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187A215F-7F68-094A-847C-BF21D5B28E03}"/>
              </a:ext>
            </a:extLst>
          </p:cNvPr>
          <p:cNvGraphicFramePr>
            <a:graphicFrameLocks noGrp="1"/>
          </p:cNvGraphicFramePr>
          <p:nvPr/>
        </p:nvGraphicFramePr>
        <p:xfrm>
          <a:off x="795338" y="900113"/>
          <a:ext cx="7552336" cy="5057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138">
                  <a:extLst>
                    <a:ext uri="{9D8B030D-6E8A-4147-A177-3AD203B41FA5}">
                      <a16:colId xmlns:a16="http://schemas.microsoft.com/office/drawing/2014/main" val="4017965700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920337907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598535519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757361377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651301744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83734844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397745275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199620493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445926647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289781821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500675129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371264745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41362042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715843014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746897395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378538399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747607952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144451314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361898095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91243542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742896405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851574896"/>
                    </a:ext>
                  </a:extLst>
                </a:gridCol>
                <a:gridCol w="333107">
                  <a:extLst>
                    <a:ext uri="{9D8B030D-6E8A-4147-A177-3AD203B41FA5}">
                      <a16:colId xmlns:a16="http://schemas.microsoft.com/office/drawing/2014/main" val="4125769735"/>
                    </a:ext>
                  </a:extLst>
                </a:gridCol>
              </a:tblGrid>
              <a:tr h="9726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u="none" strike="noStrike">
                          <a:effectLst/>
                        </a:rPr>
                        <a:t>2010</a:t>
                      </a:r>
                      <a:r>
                        <a:rPr lang="ja-JP" altLang="en-US" sz="500" u="none" strike="noStrike">
                          <a:effectLst/>
                        </a:rPr>
                        <a:t>年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新鮮周期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凍結周期（凍結胚、凍結卵を含む）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6962595"/>
                  </a:ext>
                </a:extLst>
              </a:tr>
              <a:tr h="972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全新鮮周期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" sz="500" u="none" strike="noStrike">
                          <a:effectLst/>
                        </a:rPr>
                        <a:t>ICSI</a:t>
                      </a:r>
                      <a:r>
                        <a:rPr lang="ja-JP" altLang="en-US" sz="500" u="none" strike="noStrike">
                          <a:effectLst/>
                        </a:rPr>
                        <a:t>周期</a:t>
                      </a:r>
                      <a:r>
                        <a:rPr lang="en-US" altLang="ja-JP" sz="500" u="none" strike="noStrike">
                          <a:effectLst/>
                        </a:rPr>
                        <a:t>(</a:t>
                      </a:r>
                      <a:r>
                        <a:rPr lang="ja-JP" altLang="en-US" sz="500" u="none" strike="noStrike">
                          <a:effectLst/>
                        </a:rPr>
                        <a:t>新鮮周期に含まれる）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" sz="500" u="none" strike="noStrike">
                          <a:effectLst/>
                        </a:rPr>
                        <a:t>FET</a:t>
                      </a:r>
                      <a:endParaRPr lang="en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18953415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年齢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採卵数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移植数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妊娠数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流産数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出生児数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採卵数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移植数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妊娠数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流産数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出生児数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移植数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妊娠数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流産数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出生児数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合計登録数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29064701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07031345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09135148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04623729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12403123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22567301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75657205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5654615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95311207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64251525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9079463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03994516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57504922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5783708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27724651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11297035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2,833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91093129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4,444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71334248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3,636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3,569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1,728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2,014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2,724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6,360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16603818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4,562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4,489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3,551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8,113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93000084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5,680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5,594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2,796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3,128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3,092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4,305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4,189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1,739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9,985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86499547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7,036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6,886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3,856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3,802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5,328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5,186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2,085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12,364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92133485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8,382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8,215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4,090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4,532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4,486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6,292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6,126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1,744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14,674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03378377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10,020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9,839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4,813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5,500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5,434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7,002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6,798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17,022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8597102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10,838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10,612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5,124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5,954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5,887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2,904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7,277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7,056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18,115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46654413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11,605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11,316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5,363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6,437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6,338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3,015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7,285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7,107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1,764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18,890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87437398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12,108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11,792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5,549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6,740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6,613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3,144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6,919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6,719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19,027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59595369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13,056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12,683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5,691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7,258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7,113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3,222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6,611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6,425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2,068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19,667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91337883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12,757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12,388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5,188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7,239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7,114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2,933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5,972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5,789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18,729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20847564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12,445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12,043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4,744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7,113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6,960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2,795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5,167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5,003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17,612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75076798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11,633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11,216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3,934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6,863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6,695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2,369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4,046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3,888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15,679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22165847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9,669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9,303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2,958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5,863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5,701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1,770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2,803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2,706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12,472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72060608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6,826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6,488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4,248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4,099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8,412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04329782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5,415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5,160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3,364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6,473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01931899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3,051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2,873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2,079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64371042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54489146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71077304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63172125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59285683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64581365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22784150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82994383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69067903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85824693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31979067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13943548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65946431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28554938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09127157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>
                          <a:effectLst/>
                        </a:rPr>
                        <a:t>合計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158,391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153,788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65,077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14,255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9,471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3,575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9,934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90,677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88,822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37,172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7,699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5,030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2,004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5,277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83,770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81,300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27,382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18,211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6,998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19,011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 dirty="0">
                          <a:effectLst/>
                        </a:rPr>
                        <a:t>242,161</a:t>
                      </a:r>
                      <a:endParaRPr lang="en-US" altLang="ja-JP" sz="5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642634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15602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403551EA-0323-7A4B-BBB0-EC3D5C716EA1}"/>
              </a:ext>
            </a:extLst>
          </p:cNvPr>
          <p:cNvGraphicFramePr>
            <a:graphicFrameLocks noGrp="1"/>
          </p:cNvGraphicFramePr>
          <p:nvPr/>
        </p:nvGraphicFramePr>
        <p:xfrm>
          <a:off x="795338" y="900113"/>
          <a:ext cx="7552336" cy="5057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138">
                  <a:extLst>
                    <a:ext uri="{9D8B030D-6E8A-4147-A177-3AD203B41FA5}">
                      <a16:colId xmlns:a16="http://schemas.microsoft.com/office/drawing/2014/main" val="2486103219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899184273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437049642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606034929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35347275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695898637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781397687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402537518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587857336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751999278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260710978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680136782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58630184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766419210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431473637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759242337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50229811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020450729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080719715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865444038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998331098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787075423"/>
                    </a:ext>
                  </a:extLst>
                </a:gridCol>
                <a:gridCol w="333107">
                  <a:extLst>
                    <a:ext uri="{9D8B030D-6E8A-4147-A177-3AD203B41FA5}">
                      <a16:colId xmlns:a16="http://schemas.microsoft.com/office/drawing/2014/main" val="1250909200"/>
                    </a:ext>
                  </a:extLst>
                </a:gridCol>
              </a:tblGrid>
              <a:tr h="9726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u="none" strike="noStrike">
                          <a:effectLst/>
                        </a:rPr>
                        <a:t>2011</a:t>
                      </a:r>
                      <a:r>
                        <a:rPr lang="ja-JP" altLang="en-US" sz="500" u="none" strike="noStrike">
                          <a:effectLst/>
                        </a:rPr>
                        <a:t>年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新鮮周期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凍結周期（凍結胚、凍結卵を含む）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711581290"/>
                  </a:ext>
                </a:extLst>
              </a:tr>
              <a:tr h="972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全新鮮周期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" sz="500" u="none" strike="noStrike">
                          <a:effectLst/>
                        </a:rPr>
                        <a:t>ICSI</a:t>
                      </a:r>
                      <a:r>
                        <a:rPr lang="ja-JP" altLang="en-US" sz="500" u="none" strike="noStrike">
                          <a:effectLst/>
                        </a:rPr>
                        <a:t>周期</a:t>
                      </a:r>
                      <a:r>
                        <a:rPr lang="en-US" altLang="ja-JP" sz="500" u="none" strike="noStrike">
                          <a:effectLst/>
                        </a:rPr>
                        <a:t>(</a:t>
                      </a:r>
                      <a:r>
                        <a:rPr lang="ja-JP" altLang="en-US" sz="500" u="none" strike="noStrike">
                          <a:effectLst/>
                        </a:rPr>
                        <a:t>新鮮周期に含まれる）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" sz="500" u="none" strike="noStrike">
                          <a:effectLst/>
                        </a:rPr>
                        <a:t>FET</a:t>
                      </a:r>
                      <a:endParaRPr lang="en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53812131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年齢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採卵数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移植数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妊娠数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流産数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出生児数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採卵数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移植数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妊娠数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流産数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出生児数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移植数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妊娠数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流産数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出生児数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合計登録数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79658708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26748335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03676611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82185039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36450675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40650627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41153958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68510784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25328328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34944849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7252870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72513255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9919776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04085882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17410802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15005573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3,074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64973873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2,074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2,014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4,671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48622433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3,389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2,780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2,707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6,233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05278007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4,590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4,507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2,026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3,714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3,629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8,304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19970504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5,951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5,832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2,740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3,336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3,282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4,716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4,580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10,667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94066631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7,211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7,093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3,258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4,112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4,065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5,745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5,576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2,313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1,704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1,773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12,956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87572333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8,680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8,509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3,893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4,905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4,835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2,161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6,636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6,479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15,316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76525081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10,033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9,836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4,537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5,652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5,578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7,366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7,174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2,926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2,073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2,174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17,399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81741843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11,067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10,844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4,763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6,355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6,272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2,718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7,940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7,688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3,003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2,182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19,007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95677815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12,573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12,297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5,350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7,154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7,056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3,001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8,210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7,993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2,964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2,055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2,123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20,783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04077208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13,532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13,205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5,677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7,728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7,604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3,224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8,232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7,983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2,877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2,053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21,764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73307586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14,654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14,266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5,945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8,352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8,207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3,354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8,205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7,938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22,859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95536744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14,775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14,354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5,500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8,673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8,489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3,223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7,347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7,084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2,050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22,122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5316401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14,284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13,816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4,921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8,465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8,281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2,952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6,062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5,856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20,346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17963032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13,404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12,984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4,302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8,113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7,949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4,974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4,786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18,378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17412559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11,753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11,311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3,352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7,291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7,091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2,117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3,845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3,698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15,598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74533610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8,901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8,533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5,588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5,428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2,366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11,267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34565748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5,364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5,161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3,539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6,518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47833237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3,246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2,153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3,963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91553112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16178232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97804788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75909392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25637196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5197880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84833254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9989847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31745297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3880288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14329325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19572643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09258757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63880495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21026895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>
                          <a:effectLst/>
                        </a:rPr>
                        <a:t>合計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173,895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169,169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65,382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13,942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9,580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3,536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9,961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102,473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100,518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38,098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7,601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5,190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5,415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95,764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92,782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31,721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21,608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8,227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22,465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 dirty="0">
                          <a:effectLst/>
                        </a:rPr>
                        <a:t>269,659</a:t>
                      </a:r>
                      <a:endParaRPr lang="en-US" altLang="ja-JP" sz="5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57658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15524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7C14F44A-2764-574D-8842-80887B9970E5}"/>
              </a:ext>
            </a:extLst>
          </p:cNvPr>
          <p:cNvGraphicFramePr>
            <a:graphicFrameLocks noGrp="1"/>
          </p:cNvGraphicFramePr>
          <p:nvPr/>
        </p:nvGraphicFramePr>
        <p:xfrm>
          <a:off x="795338" y="900113"/>
          <a:ext cx="7552336" cy="5057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138">
                  <a:extLst>
                    <a:ext uri="{9D8B030D-6E8A-4147-A177-3AD203B41FA5}">
                      <a16:colId xmlns:a16="http://schemas.microsoft.com/office/drawing/2014/main" val="2701706418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222059174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954492084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650926124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75878971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148934336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698533926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60897317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940564470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834301685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923295157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354658081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611697424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421882151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446260282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821660471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870570566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886894573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616247888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459315995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66735329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150523374"/>
                    </a:ext>
                  </a:extLst>
                </a:gridCol>
                <a:gridCol w="333107">
                  <a:extLst>
                    <a:ext uri="{9D8B030D-6E8A-4147-A177-3AD203B41FA5}">
                      <a16:colId xmlns:a16="http://schemas.microsoft.com/office/drawing/2014/main" val="1463848309"/>
                    </a:ext>
                  </a:extLst>
                </a:gridCol>
              </a:tblGrid>
              <a:tr h="9726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u="none" strike="noStrike">
                          <a:effectLst/>
                        </a:rPr>
                        <a:t>2012</a:t>
                      </a:r>
                      <a:r>
                        <a:rPr lang="ja-JP" altLang="en-US" sz="500" u="none" strike="noStrike">
                          <a:effectLst/>
                        </a:rPr>
                        <a:t>年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新鮮周期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凍結周期（凍結胚、凍結卵を含む）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399604841"/>
                  </a:ext>
                </a:extLst>
              </a:tr>
              <a:tr h="972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全新鮮周期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" sz="500" u="none" strike="noStrike">
                          <a:effectLst/>
                        </a:rPr>
                        <a:t>ICSI</a:t>
                      </a:r>
                      <a:r>
                        <a:rPr lang="ja-JP" altLang="en-US" sz="500" u="none" strike="noStrike">
                          <a:effectLst/>
                        </a:rPr>
                        <a:t>周期</a:t>
                      </a:r>
                      <a:r>
                        <a:rPr lang="en-US" altLang="ja-JP" sz="500" u="none" strike="noStrike">
                          <a:effectLst/>
                        </a:rPr>
                        <a:t>(</a:t>
                      </a:r>
                      <a:r>
                        <a:rPr lang="ja-JP" altLang="en-US" sz="500" u="none" strike="noStrike">
                          <a:effectLst/>
                        </a:rPr>
                        <a:t>新鮮周期に含まれる）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" sz="500" u="none" strike="noStrike">
                          <a:effectLst/>
                        </a:rPr>
                        <a:t>FET</a:t>
                      </a:r>
                      <a:endParaRPr lang="en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66625591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年齢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採卵数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移植数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妊娠数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流産数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出生児数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採卵数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移植数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妊娠数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流産数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出生児数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移植数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妊娠数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流産数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出生児数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合計登録数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80533960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64680609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26913805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64717911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57086172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50066715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78179016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62077878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54207231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46972573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31811823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74093610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71552038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16628840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8808994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2,156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9886171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3,520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00474092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2,836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2,788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2,325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5,161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98015022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3,927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3,873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3,366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3,285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7,293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82328479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4,972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4,898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2,009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2,883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2,848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4,257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4,163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9,229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03355808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6,423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6,328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3,714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3,672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5,343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5,230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1,762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11,766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42222080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7,959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7,844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3,199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4,605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4,555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6,644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6,494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2,039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14,603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38148156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9,633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9,482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3,889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5,494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5,437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2,150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7,876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7,696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3,226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2,379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17,509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28998558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11,560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11,328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4,747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6,696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6,603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2,720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8,668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8,495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20,228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94856581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12,893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12,693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5,030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7,346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7,263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2,713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9,264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9,044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22,157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50302711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14,535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14,237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5,679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8,414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8,282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3,183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10,090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9,854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3,621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24,625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71999336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16,377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16,053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6,176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9,647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9,519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10,724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10,460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3,578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27,101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10093442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18,260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17,850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6,688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10,796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10,626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3,767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10,637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10,406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3,379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2,189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28,897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6397264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18,492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18,008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6,444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10,850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10,654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3,693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9,824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9,601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2,729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1,723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28,316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75188994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18,098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17,655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5,660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11,049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10,858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3,359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8,253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8,033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2,046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26,351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44956724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16,372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15,863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4,757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10,269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10,026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2,941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6,748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6,533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23,120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94478088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14,474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14,022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3,741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9,256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9,040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2,349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4,915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4,746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19,389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20718753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10,852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10,480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7,045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6,859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3,199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3,100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14,051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54331011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7,254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6,955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4,797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4,649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1,791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1,737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9,045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51825890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3,659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3,524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4,410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21266255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2,304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2,194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52616441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55748742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33446935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31068771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18465305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51784803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67594946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5863459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09985485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02001043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47913239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13787797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61329953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57715768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>
                          <a:effectLst/>
                        </a:rPr>
                        <a:t>合計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207,337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202,396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70,522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14,650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9,865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3,824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10,238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125,229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122,962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40,829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7,947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5,299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2,162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5,498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119,089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116,176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39,106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26,639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10,109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27,715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 dirty="0">
                          <a:effectLst/>
                        </a:rPr>
                        <a:t>326,426</a:t>
                      </a:r>
                      <a:endParaRPr lang="en-US" altLang="ja-JP" sz="5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183053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543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FB193CE4-BC52-E047-A541-D0FC191DCC0E}"/>
              </a:ext>
            </a:extLst>
          </p:cNvPr>
          <p:cNvGraphicFramePr>
            <a:graphicFrameLocks noGrp="1"/>
          </p:cNvGraphicFramePr>
          <p:nvPr/>
        </p:nvGraphicFramePr>
        <p:xfrm>
          <a:off x="795338" y="900113"/>
          <a:ext cx="7552336" cy="5057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138">
                  <a:extLst>
                    <a:ext uri="{9D8B030D-6E8A-4147-A177-3AD203B41FA5}">
                      <a16:colId xmlns:a16="http://schemas.microsoft.com/office/drawing/2014/main" val="3776699550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4292520691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91342167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948777892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688336307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052431585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843083711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866392580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196279315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67377247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4123427523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355241616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327790593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144631928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604166694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722117095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892292336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04225422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677586989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758999847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769756792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671330698"/>
                    </a:ext>
                  </a:extLst>
                </a:gridCol>
                <a:gridCol w="333107">
                  <a:extLst>
                    <a:ext uri="{9D8B030D-6E8A-4147-A177-3AD203B41FA5}">
                      <a16:colId xmlns:a16="http://schemas.microsoft.com/office/drawing/2014/main" val="3197560307"/>
                    </a:ext>
                  </a:extLst>
                </a:gridCol>
              </a:tblGrid>
              <a:tr h="9726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u="none" strike="noStrike">
                          <a:effectLst/>
                        </a:rPr>
                        <a:t>2013</a:t>
                      </a:r>
                      <a:r>
                        <a:rPr lang="ja-JP" altLang="en-US" sz="500" u="none" strike="noStrike">
                          <a:effectLst/>
                        </a:rPr>
                        <a:t>年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新鮮周期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凍結周期（凍結胚、凍結卵を含む）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257763279"/>
                  </a:ext>
                </a:extLst>
              </a:tr>
              <a:tr h="972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全新鮮周期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" sz="500" u="none" strike="noStrike">
                          <a:effectLst/>
                        </a:rPr>
                        <a:t>ICSI</a:t>
                      </a:r>
                      <a:r>
                        <a:rPr lang="ja-JP" altLang="en-US" sz="500" u="none" strike="noStrike">
                          <a:effectLst/>
                        </a:rPr>
                        <a:t>周期</a:t>
                      </a:r>
                      <a:r>
                        <a:rPr lang="en-US" altLang="ja-JP" sz="500" u="none" strike="noStrike">
                          <a:effectLst/>
                        </a:rPr>
                        <a:t>(</a:t>
                      </a:r>
                      <a:r>
                        <a:rPr lang="ja-JP" altLang="en-US" sz="500" u="none" strike="noStrike">
                          <a:effectLst/>
                        </a:rPr>
                        <a:t>新鮮周期に含まれる）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" sz="500" u="none" strike="noStrike">
                          <a:effectLst/>
                        </a:rPr>
                        <a:t>FET</a:t>
                      </a:r>
                      <a:endParaRPr lang="en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06832486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年齢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採卵数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移植数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妊娠数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流産数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出生児数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採卵数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移植数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妊娠数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流産数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出生児数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移植数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妊娠数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流産数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出生児数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合計登録数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97087672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97601857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97672028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1034121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49367712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52246396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60137139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32148288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21646669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24447787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5067892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60807393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13741444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70636553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21771926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17547972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2,051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2,020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3,890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81043247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3,061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3,026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1,795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1,777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5,648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47039704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4,202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4,138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3,807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3,749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8,009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96149283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5,393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5,322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2,015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3,063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3,030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4,651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4,553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10,044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91956830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6,760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6,667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3,862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3,827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5,976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5,874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12,736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68209735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8,404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8,286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3,199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4,846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4,798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7,166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7,044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2,973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2,327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15,570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11129917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10,392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10,211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3,865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6,055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5,980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2,160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8,685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8,517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19,077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90460571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12,434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12,227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4,562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7,155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7,072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10,184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9,990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3,957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2,914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3,018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22,618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94164639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13,953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13,690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5,017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8,120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8,005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2,829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10,854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10,628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4,043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2,960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3,083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24,807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71782300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15,390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15,109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5,510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8,760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8,654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3,051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11,506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11,265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4,172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2,966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3,064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26,896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13975653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17,674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17,321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6,132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10,356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10,215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12,521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12,268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4,217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2,872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2,962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30,195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80703774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20,121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19,679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6,766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12,031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11,844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3,915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13,064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12,805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4,033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33,185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47595341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21,036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20,527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6,564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12,404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12,181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3,701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12,507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12,213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2,154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33,543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15258834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20,225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19,663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6,023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12,262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11,990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10,888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10,623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31,113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38374355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19,115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18,568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5,213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11,823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11,546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3,111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8,510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8,275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1,715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27,625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22800797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16,011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15,485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3,889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10,273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9,998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2,388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6,252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6,084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22,263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0247651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11,883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11,463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7,809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7,579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3,990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3,871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15,873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32229474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8,365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8,048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5,664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5,477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10,662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79659474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4,354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4,185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3,036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2,940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5,457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14290843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2,338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41252066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15812198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92786140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45896344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63805551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94740695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3484607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26768236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39775349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43343499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55781617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73754238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81792126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68667974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>
                          <a:effectLst/>
                        </a:rPr>
                        <a:t>合計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227,429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221,975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71,314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14,844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10,079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3,875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10,413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137,479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134,871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41,150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8,027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5,461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2,062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5,637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141,335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138,249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45,392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31,145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11,830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32,169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 dirty="0">
                          <a:effectLst/>
                        </a:rPr>
                        <a:t>368,764</a:t>
                      </a:r>
                      <a:endParaRPr lang="en-US" altLang="ja-JP" sz="5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7697952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41159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9D737C79-8D37-EB45-8CDC-EEE9B881F051}"/>
              </a:ext>
            </a:extLst>
          </p:cNvPr>
          <p:cNvGraphicFramePr>
            <a:graphicFrameLocks noGrp="1"/>
          </p:cNvGraphicFramePr>
          <p:nvPr/>
        </p:nvGraphicFramePr>
        <p:xfrm>
          <a:off x="795338" y="900113"/>
          <a:ext cx="7552336" cy="5057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138">
                  <a:extLst>
                    <a:ext uri="{9D8B030D-6E8A-4147-A177-3AD203B41FA5}">
                      <a16:colId xmlns:a16="http://schemas.microsoft.com/office/drawing/2014/main" val="3536503517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601263334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20106300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900850007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510622852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884986250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068571620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381360976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799041474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531601234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021311448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840255884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961870959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4192068817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525210331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4042653923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829679943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971891148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33075174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554728794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478916941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42767929"/>
                    </a:ext>
                  </a:extLst>
                </a:gridCol>
                <a:gridCol w="333107">
                  <a:extLst>
                    <a:ext uri="{9D8B030D-6E8A-4147-A177-3AD203B41FA5}">
                      <a16:colId xmlns:a16="http://schemas.microsoft.com/office/drawing/2014/main" val="3230248142"/>
                    </a:ext>
                  </a:extLst>
                </a:gridCol>
              </a:tblGrid>
              <a:tr h="9726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u="none" strike="noStrike">
                          <a:effectLst/>
                        </a:rPr>
                        <a:t>2014</a:t>
                      </a:r>
                      <a:r>
                        <a:rPr lang="ja-JP" altLang="en-US" sz="500" u="none" strike="noStrike">
                          <a:effectLst/>
                        </a:rPr>
                        <a:t>年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新鮮周期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凍結周期（凍結胚、凍結卵を含む）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594037655"/>
                  </a:ext>
                </a:extLst>
              </a:tr>
              <a:tr h="972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全新鮮周期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" sz="500" u="none" strike="noStrike">
                          <a:effectLst/>
                        </a:rPr>
                        <a:t>ICSI</a:t>
                      </a:r>
                      <a:r>
                        <a:rPr lang="ja-JP" altLang="en-US" sz="500" u="none" strike="noStrike">
                          <a:effectLst/>
                        </a:rPr>
                        <a:t>周期</a:t>
                      </a:r>
                      <a:r>
                        <a:rPr lang="en-US" altLang="ja-JP" sz="500" u="none" strike="noStrike">
                          <a:effectLst/>
                        </a:rPr>
                        <a:t>(</a:t>
                      </a:r>
                      <a:r>
                        <a:rPr lang="ja-JP" altLang="en-US" sz="500" u="none" strike="noStrike">
                          <a:effectLst/>
                        </a:rPr>
                        <a:t>新鮮周期に含まれる）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" sz="500" u="none" strike="noStrike">
                          <a:effectLst/>
                        </a:rPr>
                        <a:t>FET</a:t>
                      </a:r>
                      <a:endParaRPr lang="en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56767638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年齢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採卵数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移植数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妊娠数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流産数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出生児数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採卵数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移植数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妊娠数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流産数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出生児数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移植数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妊娠数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流産数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出生児数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合計登録数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46129368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60458408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42766118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45081010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17269283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13704167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11466898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79986391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14618549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27496991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67076289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90178648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40823574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14071045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99480013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42957359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2,186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4,111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73354232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3,122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3,081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2,949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2,896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6,071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96303603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4,606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4,541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4,082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4,015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8,688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07573185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5,433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5,356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3,178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3,151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5,298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5,208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2,338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1,786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10,731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26271024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6,794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6,702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2,362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3,946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3,906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6,352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6,266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2,747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2,132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13,146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16764092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8,510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8,372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2,932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4,896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4,849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7,760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7,652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3,351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16,270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2246246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10,586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10,420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3,830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6,166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6,104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2,102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9,368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9,203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3,871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2,923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2,994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19,954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83927039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12,476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12,267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4,291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7,439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7,360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2,382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10,942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10,762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4,346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3,257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3,370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23,418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20073205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14,085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13,861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4,889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8,279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8,187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2,710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11,963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11,746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4,638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3,518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26,048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78290591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15,668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15,375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5,264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9,195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9,074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2,981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12,717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12,473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4,643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3,259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3,367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28,385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00134379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17,528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17,217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5,969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10,243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10,115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3,302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13,060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12,781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4,585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3,175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3,256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30,588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60061536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20,839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20,472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6,786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12,444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12,284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3,855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14,402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14,102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4,623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3,051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3,130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35,241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27148633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22,022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21,531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7,040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13,387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13,164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4,060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14,344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14,032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3,979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36,366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62564467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22,166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21,630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6,529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13,558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13,320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3,822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12,521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12,230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3,067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1,718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1,740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34,687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49487935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20,286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19,752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5,532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12,434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12,191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3,243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10,187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9,945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2,099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30,473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33811131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17,449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16,964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4,295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11,094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10,858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7,444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7,221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24,893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27905895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12,950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12,499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2,861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8,633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8,406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4,650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4,508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17,600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27402288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8,323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8,008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1,748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5,613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5,449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2,725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11,048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41934543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4,622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4,457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3,237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3,150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5,917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55580906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2,377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2,942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19113454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86881062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75206146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10024755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74131648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21447154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4801425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58266399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49182671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99818871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8200800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61966300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0923447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30634218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>
                          <a:effectLst/>
                        </a:rPr>
                        <a:t>合計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236,516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231,285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71,851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15,092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10,412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4,078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10,727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144,247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141,888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41,437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8,122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5,557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5,702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157,229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153,977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51,458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35,596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13,784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36,595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 dirty="0">
                          <a:effectLst/>
                        </a:rPr>
                        <a:t>393,745</a:t>
                      </a:r>
                      <a:endParaRPr lang="en-US" altLang="ja-JP" sz="5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344435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7886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6E8EE466-7DE8-C447-824D-93F2DEFE82FD}"/>
              </a:ext>
            </a:extLst>
          </p:cNvPr>
          <p:cNvGraphicFramePr>
            <a:graphicFrameLocks noGrp="1"/>
          </p:cNvGraphicFramePr>
          <p:nvPr/>
        </p:nvGraphicFramePr>
        <p:xfrm>
          <a:off x="795338" y="900113"/>
          <a:ext cx="7552336" cy="5057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138">
                  <a:extLst>
                    <a:ext uri="{9D8B030D-6E8A-4147-A177-3AD203B41FA5}">
                      <a16:colId xmlns:a16="http://schemas.microsoft.com/office/drawing/2014/main" val="1143225275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201313200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374690464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630042233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492923877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325611902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4075223010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6598449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601736089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232864069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09724986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061627964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79497284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453259887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019889632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877454966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351772224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305070205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4126628399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6812023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579740745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981078537"/>
                    </a:ext>
                  </a:extLst>
                </a:gridCol>
                <a:gridCol w="333107">
                  <a:extLst>
                    <a:ext uri="{9D8B030D-6E8A-4147-A177-3AD203B41FA5}">
                      <a16:colId xmlns:a16="http://schemas.microsoft.com/office/drawing/2014/main" val="1344616123"/>
                    </a:ext>
                  </a:extLst>
                </a:gridCol>
              </a:tblGrid>
              <a:tr h="9726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u="none" strike="noStrike">
                          <a:effectLst/>
                        </a:rPr>
                        <a:t>2015</a:t>
                      </a:r>
                      <a:r>
                        <a:rPr lang="ja-JP" altLang="en-US" sz="500" u="none" strike="noStrike">
                          <a:effectLst/>
                        </a:rPr>
                        <a:t>年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新鮮周期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凍結周期（凍結胚、凍結卵を含む）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294665938"/>
                  </a:ext>
                </a:extLst>
              </a:tr>
              <a:tr h="972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全新鮮周期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" sz="500" u="none" strike="noStrike">
                          <a:effectLst/>
                        </a:rPr>
                        <a:t>ICSI</a:t>
                      </a:r>
                      <a:r>
                        <a:rPr lang="ja-JP" altLang="en-US" sz="500" u="none" strike="noStrike">
                          <a:effectLst/>
                        </a:rPr>
                        <a:t>周期</a:t>
                      </a:r>
                      <a:r>
                        <a:rPr lang="en-US" altLang="ja-JP" sz="500" u="none" strike="noStrike">
                          <a:effectLst/>
                        </a:rPr>
                        <a:t>(</a:t>
                      </a:r>
                      <a:r>
                        <a:rPr lang="ja-JP" altLang="en-US" sz="500" u="none" strike="noStrike">
                          <a:effectLst/>
                        </a:rPr>
                        <a:t>新鮮周期に含まれる）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" sz="500" u="none" strike="noStrike">
                          <a:effectLst/>
                        </a:rPr>
                        <a:t>FET</a:t>
                      </a:r>
                      <a:endParaRPr lang="en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69808444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年齢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採卵数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移植数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妊娠数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流産数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出生児数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採卵数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移植数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妊娠数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流産数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出生児数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移植数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妊娠数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流産数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出生児数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合計登録数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13753691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17055360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6732261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21690517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76882643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94944246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07001104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76861039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72492195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98088076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58675449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533508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54536654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47334801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14301745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82912329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2,193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2,106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2,081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4,326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66498034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3,361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2,105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2,089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3,379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3,327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6,787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39550258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4,695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4,632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2,760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2,732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4,635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4,554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2,049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9,330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61552475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6,077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6,004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3,626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3,600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5,995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5,894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2,082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2,137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12,072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65230575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7,205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7,129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2,326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4,192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4,171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7,133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7,032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3,070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14,338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20297307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8,649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8,535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2,859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5,115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5,066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8,343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8,189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2,760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16,992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91425287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10,814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10,665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6,494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6,446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10,174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10,029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4,210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3,172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3,267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20,988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78097980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12,667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12,511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4,107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7,672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7,603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11,539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11,358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4,645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3,502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3,632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24,206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01990963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14,279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14,082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4,623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8,653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8,574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12,384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12,205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4,936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3,626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3,741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26,663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61798366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16,156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15,917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5,107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9,748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9,637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2,916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13,802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13,560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5,210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3,707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3,820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29,958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24908395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18,102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17,816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5,627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10,856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10,735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3,212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14,539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14,268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5,042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3,519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3,638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32,641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94066526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21,267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20,885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6,404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12,966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12,797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3,751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15,403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15,162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4,925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3,247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3,339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36,670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66771190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22,751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22,329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6,459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14,064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13,873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3,760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15,704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15,388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4,537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2,809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2,886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38,455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06077317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23,947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23,467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6,602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14,967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14,741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3,885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14,436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14,124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38,383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62975637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23,029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22,517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5,668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14,607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14,391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12,377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12,104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35,406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01565772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18,962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18,496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4,447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12,409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12,181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2,784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8,974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8,766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27,936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2024057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14,390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13,983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3,131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9,723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9,506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2,032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5,690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5,538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20,080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865648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8,589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8,371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1,761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6,017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5,900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3,052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2,984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11,641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8533739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4,900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4,736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3,341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6,505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48871798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3,248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93404544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39759876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16632876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75589140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08907952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72230648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71465012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94185496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79413790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84511457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56687271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05480363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35621314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01039947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>
                          <a:effectLst/>
                        </a:rPr>
                        <a:t>合計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249,411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244,718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70,254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14,647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10,105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3,925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10,394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155,797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153,639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41,396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8,169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5,605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5,761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174,740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171,495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56,888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39,468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15,028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40,611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 dirty="0">
                          <a:effectLst/>
                        </a:rPr>
                        <a:t>424,151</a:t>
                      </a:r>
                      <a:endParaRPr lang="en-US" altLang="ja-JP" sz="5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181182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4496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664CDD-DC61-1F42-A36F-AAE23C7C2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7906"/>
            <a:ext cx="8229600" cy="831850"/>
          </a:xfrm>
        </p:spPr>
        <p:txBody>
          <a:bodyPr/>
          <a:lstStyle/>
          <a:p>
            <a:r>
              <a:rPr lang="ja-JP" altLang="en-US">
                <a:latin typeface="Yu Gothic" charset="-128"/>
                <a:ea typeface="Yu Gothic" charset="-128"/>
                <a:cs typeface="Yu Gothic" charset="-128"/>
              </a:rPr>
              <a:t>年別　周期数</a:t>
            </a:r>
            <a:endParaRPr kumimoji="1" lang="ja-JP" altLang="en-US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3F3AEA30-31C6-394B-B556-63BBF0DB46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5350582"/>
              </p:ext>
            </p:extLst>
          </p:nvPr>
        </p:nvGraphicFramePr>
        <p:xfrm>
          <a:off x="457200" y="900109"/>
          <a:ext cx="8229608" cy="52038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63640">
                  <a:extLst>
                    <a:ext uri="{9D8B030D-6E8A-4147-A177-3AD203B41FA5}">
                      <a16:colId xmlns:a16="http://schemas.microsoft.com/office/drawing/2014/main" val="1988047228"/>
                    </a:ext>
                  </a:extLst>
                </a:gridCol>
                <a:gridCol w="485373">
                  <a:extLst>
                    <a:ext uri="{9D8B030D-6E8A-4147-A177-3AD203B41FA5}">
                      <a16:colId xmlns:a16="http://schemas.microsoft.com/office/drawing/2014/main" val="2630068017"/>
                    </a:ext>
                  </a:extLst>
                </a:gridCol>
                <a:gridCol w="485373">
                  <a:extLst>
                    <a:ext uri="{9D8B030D-6E8A-4147-A177-3AD203B41FA5}">
                      <a16:colId xmlns:a16="http://schemas.microsoft.com/office/drawing/2014/main" val="2046446022"/>
                    </a:ext>
                  </a:extLst>
                </a:gridCol>
                <a:gridCol w="485373">
                  <a:extLst>
                    <a:ext uri="{9D8B030D-6E8A-4147-A177-3AD203B41FA5}">
                      <a16:colId xmlns:a16="http://schemas.microsoft.com/office/drawing/2014/main" val="2138592735"/>
                    </a:ext>
                  </a:extLst>
                </a:gridCol>
                <a:gridCol w="485373">
                  <a:extLst>
                    <a:ext uri="{9D8B030D-6E8A-4147-A177-3AD203B41FA5}">
                      <a16:colId xmlns:a16="http://schemas.microsoft.com/office/drawing/2014/main" val="4028111239"/>
                    </a:ext>
                  </a:extLst>
                </a:gridCol>
                <a:gridCol w="485373">
                  <a:extLst>
                    <a:ext uri="{9D8B030D-6E8A-4147-A177-3AD203B41FA5}">
                      <a16:colId xmlns:a16="http://schemas.microsoft.com/office/drawing/2014/main" val="2155774465"/>
                    </a:ext>
                  </a:extLst>
                </a:gridCol>
                <a:gridCol w="485373">
                  <a:extLst>
                    <a:ext uri="{9D8B030D-6E8A-4147-A177-3AD203B41FA5}">
                      <a16:colId xmlns:a16="http://schemas.microsoft.com/office/drawing/2014/main" val="3345661578"/>
                    </a:ext>
                  </a:extLst>
                </a:gridCol>
                <a:gridCol w="485373">
                  <a:extLst>
                    <a:ext uri="{9D8B030D-6E8A-4147-A177-3AD203B41FA5}">
                      <a16:colId xmlns:a16="http://schemas.microsoft.com/office/drawing/2014/main" val="1563560697"/>
                    </a:ext>
                  </a:extLst>
                </a:gridCol>
                <a:gridCol w="485373">
                  <a:extLst>
                    <a:ext uri="{9D8B030D-6E8A-4147-A177-3AD203B41FA5}">
                      <a16:colId xmlns:a16="http://schemas.microsoft.com/office/drawing/2014/main" val="1743299387"/>
                    </a:ext>
                  </a:extLst>
                </a:gridCol>
                <a:gridCol w="485373">
                  <a:extLst>
                    <a:ext uri="{9D8B030D-6E8A-4147-A177-3AD203B41FA5}">
                      <a16:colId xmlns:a16="http://schemas.microsoft.com/office/drawing/2014/main" val="2658298034"/>
                    </a:ext>
                  </a:extLst>
                </a:gridCol>
                <a:gridCol w="485373">
                  <a:extLst>
                    <a:ext uri="{9D8B030D-6E8A-4147-A177-3AD203B41FA5}">
                      <a16:colId xmlns:a16="http://schemas.microsoft.com/office/drawing/2014/main" val="1959106253"/>
                    </a:ext>
                  </a:extLst>
                </a:gridCol>
                <a:gridCol w="485373">
                  <a:extLst>
                    <a:ext uri="{9D8B030D-6E8A-4147-A177-3AD203B41FA5}">
                      <a16:colId xmlns:a16="http://schemas.microsoft.com/office/drawing/2014/main" val="1802488667"/>
                    </a:ext>
                  </a:extLst>
                </a:gridCol>
                <a:gridCol w="485373">
                  <a:extLst>
                    <a:ext uri="{9D8B030D-6E8A-4147-A177-3AD203B41FA5}">
                      <a16:colId xmlns:a16="http://schemas.microsoft.com/office/drawing/2014/main" val="1268609089"/>
                    </a:ext>
                  </a:extLst>
                </a:gridCol>
                <a:gridCol w="485373">
                  <a:extLst>
                    <a:ext uri="{9D8B030D-6E8A-4147-A177-3AD203B41FA5}">
                      <a16:colId xmlns:a16="http://schemas.microsoft.com/office/drawing/2014/main" val="3465515590"/>
                    </a:ext>
                  </a:extLst>
                </a:gridCol>
                <a:gridCol w="485373">
                  <a:extLst>
                    <a:ext uri="{9D8B030D-6E8A-4147-A177-3AD203B41FA5}">
                      <a16:colId xmlns:a16="http://schemas.microsoft.com/office/drawing/2014/main" val="2359524685"/>
                    </a:ext>
                  </a:extLst>
                </a:gridCol>
                <a:gridCol w="485373">
                  <a:extLst>
                    <a:ext uri="{9D8B030D-6E8A-4147-A177-3AD203B41FA5}">
                      <a16:colId xmlns:a16="http://schemas.microsoft.com/office/drawing/2014/main" val="2836183830"/>
                    </a:ext>
                  </a:extLst>
                </a:gridCol>
                <a:gridCol w="485373">
                  <a:extLst>
                    <a:ext uri="{9D8B030D-6E8A-4147-A177-3AD203B41FA5}">
                      <a16:colId xmlns:a16="http://schemas.microsoft.com/office/drawing/2014/main" val="894347116"/>
                    </a:ext>
                  </a:extLst>
                </a:gridCol>
              </a:tblGrid>
              <a:tr h="170377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IVF（GIFT,</a:t>
                      </a:r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その他を含む）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ICSI（SPLIT</a:t>
                      </a:r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を含む）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凍結融解胚（卵）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601788"/>
                  </a:ext>
                </a:extLst>
              </a:tr>
              <a:tr h="2141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西暦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治療周期数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採卵周期数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全凍結周期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移植周期数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妊娠周期数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出生児数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治療周期数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採卵周期数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全凍結周期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移植周期数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妊娠周期数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出生児数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治療周期数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移植周期数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妊娠周期数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出生児数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40520896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1985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1,195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1,195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862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53037562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1986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752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752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556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614371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1987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1,503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1,503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1,070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135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5949414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1988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1,702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1,702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1,665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257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61691911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1989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4,218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3,890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2,968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580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446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27035500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1990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7,405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6,892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5,361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1,178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1,031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93095633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1991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11,177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10,581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8,473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2,015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1,661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369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352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965699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1992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17,404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16,381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12,250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2,702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2,525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963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936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524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553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530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79504155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1993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21,287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20,345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15,565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3,730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3,334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2,608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2,447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1,271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176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681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597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60158750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1994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25,157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24,033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18,690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4,069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3,734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5,510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5,339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4,114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759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698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1,303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1,112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179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13074586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1995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26,648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24,694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18,905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4,246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3,810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9,820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9,054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7,722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1,732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1,579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1,682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1,426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323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298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56603602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1996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27,338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26,385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21,492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4,818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4,436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13,438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13,044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11,269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2,799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2,588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2,900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2,676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449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386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38002245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1997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32,247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30,733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24,768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5,730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5,060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16,573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16,376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14,275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3,495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3,249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5,208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4,958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1,086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902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34376200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1998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34,929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33,670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27,436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6,255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5,851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18,657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18,266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15,505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3,952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3,701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8,132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7,643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1,748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1,567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0108129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1999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36,085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34,290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27,455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6,812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5,870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22,984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22,350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18,592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4,702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4,247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9,950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9,093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2,198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1,812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9871808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2000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31,334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29,907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24,447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6,328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5,447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26,712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25,794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21,067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5,240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4,582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11,653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10,719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2,660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2,245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61119626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2001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32,676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31,051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25,143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6,749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5,829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30,369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29,309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23,058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5,924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4,862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13,034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11,888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3,080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2,467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95790784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2002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34,953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33,849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26,854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7,767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6,443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34,824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33,823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25,866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6,775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5,486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15,887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14,759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4,094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3,299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6161629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2003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38,575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36,480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28,214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8,336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6,608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38,871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36,663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27,895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7,506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5,994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24,459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19,641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6,205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4,798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02325443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2004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41,619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39,656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29,090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8,542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6,709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44,698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43,628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29,946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7,768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5,921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30,287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24,422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7,606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5,538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48463664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2005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42,822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40,471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29,337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8,893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6,706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47,579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45,388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30,983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8,019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5,864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35,069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28,743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9,396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6,542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0977267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2006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44,778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42,248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29,440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8,509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6,256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52,539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49,854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32,509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7,904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5,401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42,171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35,804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11,798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7,930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94008518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2007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53,873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52,165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7,626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28,228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7,416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5,144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61,813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60,294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11,541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34,032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7,784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5,194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45,478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43,589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13,965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9,257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60119942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2008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59,148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57,217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10,139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29,124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6,897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4,664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71,350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69,864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15,390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34,425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7,017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4,615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60,115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57,846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18,597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12,425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91106939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2009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63,083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60,754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11,800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28,559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6,891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5,046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76,790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75,340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19,046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35,167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7,330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5,180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73,927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71,367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23,216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16,454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9079043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2010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67,714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64,966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13,843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27,905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6,556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4,657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90,677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88,822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24,379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37,172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7,699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5,277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83,770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81,300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27,382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19,011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14869445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2011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71,422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68,651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16,202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27,284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6,341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4,546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102,473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100,518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30,773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38,098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7,601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5,415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95,764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92,782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31,721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22,465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83937931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2012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82,108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79,434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20,627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29,693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6,703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4,740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125,229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122,962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41,943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40,829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7,947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5,498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119,089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116,176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39,106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27,715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89835930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2013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89,950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87,104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25,085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30,164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6,817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4,776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134,871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134,871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49,316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41,150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8,027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5,630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141,335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138,249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45,392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32,148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91820104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2014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92,269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89,397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27,624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30,414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6,970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5,025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144,247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141,888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55,851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41,437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8,122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5,702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157,229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153,977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51,458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36,595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50394376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b="0" i="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2015 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b="0" i="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93,614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b="0" i="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91,079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30,498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28,858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6,478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4,629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155,797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153,639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63,660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41,396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8,169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5,761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174,740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171,495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56,888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40,611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13371282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2016 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94,566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92,185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34,188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26,182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5,903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4,266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161,262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159,214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70,387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38,315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7,324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5166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191962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188338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62749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44,678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84701751"/>
                  </a:ext>
                </a:extLst>
              </a:tr>
              <a:tr h="14603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2017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91,516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89,447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36,441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22,423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5,182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3,731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157,709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155,758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74,200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33,297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6,757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4826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198985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195559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67255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48,060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51167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6182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F8851513-5010-2049-B430-D6E75267E988}"/>
              </a:ext>
            </a:extLst>
          </p:cNvPr>
          <p:cNvGraphicFramePr>
            <a:graphicFrameLocks noGrp="1"/>
          </p:cNvGraphicFramePr>
          <p:nvPr/>
        </p:nvGraphicFramePr>
        <p:xfrm>
          <a:off x="795338" y="900113"/>
          <a:ext cx="7552336" cy="5057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138">
                  <a:extLst>
                    <a:ext uri="{9D8B030D-6E8A-4147-A177-3AD203B41FA5}">
                      <a16:colId xmlns:a16="http://schemas.microsoft.com/office/drawing/2014/main" val="2868875810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839640031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21030703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561164170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632367419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863810680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059624745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656258581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5065383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026093096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10870234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87935817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446517561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78951904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048157458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484888492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4171401923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619575905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407872804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37552821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762389790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624251482"/>
                    </a:ext>
                  </a:extLst>
                </a:gridCol>
                <a:gridCol w="333107">
                  <a:extLst>
                    <a:ext uri="{9D8B030D-6E8A-4147-A177-3AD203B41FA5}">
                      <a16:colId xmlns:a16="http://schemas.microsoft.com/office/drawing/2014/main" val="1969962430"/>
                    </a:ext>
                  </a:extLst>
                </a:gridCol>
              </a:tblGrid>
              <a:tr h="9726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u="none" strike="noStrike">
                          <a:effectLst/>
                        </a:rPr>
                        <a:t>2016</a:t>
                      </a:r>
                      <a:r>
                        <a:rPr lang="ja-JP" altLang="en-US" sz="500" u="none" strike="noStrike">
                          <a:effectLst/>
                        </a:rPr>
                        <a:t>年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新鮮周期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凍結周期（凍結胚、凍結卵を含む）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253419457"/>
                  </a:ext>
                </a:extLst>
              </a:tr>
              <a:tr h="972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全新鮮周期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" sz="500" u="none" strike="noStrike">
                          <a:effectLst/>
                        </a:rPr>
                        <a:t>ICSI</a:t>
                      </a:r>
                      <a:r>
                        <a:rPr lang="ja-JP" altLang="en-US" sz="500" u="none" strike="noStrike">
                          <a:effectLst/>
                        </a:rPr>
                        <a:t>周期</a:t>
                      </a:r>
                      <a:r>
                        <a:rPr lang="en-US" altLang="ja-JP" sz="500" u="none" strike="noStrike">
                          <a:effectLst/>
                        </a:rPr>
                        <a:t>(</a:t>
                      </a:r>
                      <a:r>
                        <a:rPr lang="ja-JP" altLang="en-US" sz="500" u="none" strike="noStrike">
                          <a:effectLst/>
                        </a:rPr>
                        <a:t>新鮮周期に含まれる）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" sz="500" u="none" strike="noStrike">
                          <a:effectLst/>
                        </a:rPr>
                        <a:t>FET</a:t>
                      </a:r>
                      <a:endParaRPr lang="en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87449827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年齢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採卵数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移植数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妊娠数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流産数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出生児数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採卵数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移植数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妊娠数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流産数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出生児数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移植数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妊娠数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流産数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出生児数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合計登録数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2471122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77975572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87438761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80198134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99650356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45108431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59126854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12450578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65551310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38673040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78595916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91837991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16199295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86680297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5107254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93735965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2,330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2,302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2,328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4,658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29860784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3,561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3,531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2,169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2,155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3,578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3,512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7,139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57525001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4,940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4,878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3,032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3,011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5,080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4,998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1,774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10,020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4443420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6,446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6,378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1,739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3,996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3,963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6,505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6,417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2,882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12,951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57433802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7,822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7,744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2,196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4,657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4,632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8,010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7,870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3,510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2,718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2,801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15,832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98101452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9,382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9,270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2,701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5,734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5,680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9,584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9,437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4,091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3,129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3,227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18,966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65206442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11,447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11,313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3,280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6,894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6,844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11,243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11,065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4,632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3,509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3,613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22,690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97197277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12,826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12,671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3,769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7,750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7,688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2,114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12,618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12,411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5,157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3,868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4,007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25,444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7985930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14,593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14,413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4,173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8,998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8,926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13,710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13,494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5,288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3,846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3,982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28,303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49061363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16,182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15,962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4,496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9,752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9,665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15,013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14,768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5,727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4,021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4,154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31,195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0670556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18,694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18,437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5,193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11,418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11,318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2,932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16,039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15,736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5,546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3,849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3,968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34,733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70665333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21,720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21,359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5,984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13,499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13,343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3,553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16,957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16,623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5,491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3,640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3,744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38,677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27049238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23,205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22,792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5,945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14,276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14,097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16,547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16,223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4,691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2,916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3,007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39,752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21283839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23,696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23,275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5,781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14,792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14,593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15,523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15,190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3,929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2,320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39,219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29075785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24,218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23,706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5,685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15,499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15,268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13,830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13,523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2,794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38,048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83294075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19,031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18,582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4,017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12,613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12,380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9,980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9,754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29,011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25417085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14,017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13,648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9,485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9,286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1,738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6,296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6,136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20,313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56062291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9,123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8,891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6,358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6,241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3,348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12,560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69764349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4,832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4,709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3,483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6,437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90167091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82542909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1,716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39768674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72985218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62404034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7032549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43551680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3847340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23726021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45318331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93452342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09362187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19238031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73056498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77503985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>
                          <a:effectLst/>
                        </a:rPr>
                        <a:t>合計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255,828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251,399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64,497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13,227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9,159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3,531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9,432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161,262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159,214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38,315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7,324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5,022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5,166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191,962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188,338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62,749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43,345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16,640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44,678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 dirty="0">
                          <a:effectLst/>
                        </a:rPr>
                        <a:t>447,790</a:t>
                      </a:r>
                      <a:endParaRPr lang="en-US" altLang="ja-JP" sz="5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9226340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5067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0850" y="226000"/>
            <a:ext cx="8229600" cy="831850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latin typeface="Yu Gothic" charset="-128"/>
                <a:ea typeface="Yu Gothic" charset="-128"/>
                <a:cs typeface="Yu Gothic" charset="-128"/>
              </a:rPr>
              <a:t>ART</a:t>
            </a:r>
            <a:r>
              <a:rPr lang="ja-JP" altLang="en-US" dirty="0">
                <a:latin typeface="Yu Gothic" charset="-128"/>
                <a:ea typeface="Yu Gothic" charset="-128"/>
                <a:cs typeface="Yu Gothic" charset="-128"/>
              </a:rPr>
              <a:t>治療周期数</a:t>
            </a:r>
            <a:r>
              <a:rPr lang="ja-JP" altLang="en-US">
                <a:latin typeface="Yu Gothic" charset="-128"/>
                <a:ea typeface="Yu Gothic" charset="-128"/>
                <a:cs typeface="Yu Gothic" charset="-128"/>
              </a:rPr>
              <a:t>　</a:t>
            </a:r>
            <a:r>
              <a:rPr lang="en-US" altLang="ja-JP" dirty="0">
                <a:latin typeface="Yu Gothic" charset="-128"/>
                <a:ea typeface="Yu Gothic" charset="-128"/>
                <a:cs typeface="Yu Gothic" charset="-128"/>
              </a:rPr>
              <a:t>2017</a:t>
            </a:r>
            <a:endParaRPr lang="ja-JP" altLang="en-US" dirty="0">
              <a:latin typeface="Yu Gothic" charset="-128"/>
              <a:ea typeface="Yu Gothic" charset="-128"/>
              <a:cs typeface="Yu Gothic" charset="-128"/>
            </a:endParaRPr>
          </a:p>
        </p:txBody>
      </p:sp>
      <p:graphicFrame>
        <p:nvGraphicFramePr>
          <p:cNvPr id="7" name="コンテンツ プレースホルダー 6">
            <a:extLst>
              <a:ext uri="{FF2B5EF4-FFF2-40B4-BE49-F238E27FC236}">
                <a16:creationId xmlns:a16="http://schemas.microsoft.com/office/drawing/2014/main" id="{00000000-0008-0000-0300-000007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2561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0647" y="206545"/>
            <a:ext cx="8229600" cy="831850"/>
          </a:xfrm>
        </p:spPr>
        <p:txBody>
          <a:bodyPr/>
          <a:lstStyle/>
          <a:p>
            <a:pPr>
              <a:defRPr/>
            </a:pPr>
            <a:r>
              <a:rPr lang="en-US" altLang="ja-JP" sz="3600" dirty="0">
                <a:latin typeface="Yu Gothic" charset="-128"/>
                <a:ea typeface="Yu Gothic" charset="-128"/>
                <a:cs typeface="Yu Gothic" charset="-128"/>
              </a:rPr>
              <a:t>ART</a:t>
            </a:r>
            <a:r>
              <a:rPr lang="ja-JP" altLang="en-US" sz="3600" dirty="0">
                <a:latin typeface="Yu Gothic" charset="-128"/>
                <a:ea typeface="Yu Gothic" charset="-128"/>
                <a:cs typeface="Yu Gothic" charset="-128"/>
              </a:rPr>
              <a:t>妊娠率・生産率・流産率</a:t>
            </a:r>
            <a:r>
              <a:rPr lang="ja-JP" altLang="en-US" sz="3600">
                <a:latin typeface="Yu Gothic" charset="-128"/>
                <a:ea typeface="Yu Gothic" charset="-128"/>
                <a:cs typeface="Yu Gothic" charset="-128"/>
              </a:rPr>
              <a:t>　</a:t>
            </a:r>
            <a:r>
              <a:rPr lang="en-US" altLang="ja-JP" sz="3600" dirty="0">
                <a:latin typeface="Yu Gothic" charset="-128"/>
                <a:ea typeface="Yu Gothic" charset="-128"/>
                <a:cs typeface="Yu Gothic" charset="-128"/>
              </a:rPr>
              <a:t>2017</a:t>
            </a:r>
            <a:endParaRPr lang="ja-JP" altLang="en-US" sz="3600" dirty="0">
              <a:latin typeface="Yu Gothic" charset="-128"/>
              <a:ea typeface="Yu Gothic" charset="-128"/>
              <a:cs typeface="Yu Gothic" charset="-128"/>
            </a:endParaRPr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id="{4B635B6F-598C-3849-AB11-6076726E49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2758047"/>
              </p:ext>
            </p:extLst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1820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0647" y="206545"/>
            <a:ext cx="8229600" cy="831850"/>
          </a:xfrm>
        </p:spPr>
        <p:txBody>
          <a:bodyPr/>
          <a:lstStyle/>
          <a:p>
            <a:pPr>
              <a:defRPr/>
            </a:pPr>
            <a:r>
              <a:rPr lang="en-US" altLang="ja-JP" sz="3600" dirty="0">
                <a:latin typeface="Yu Gothic" charset="-128"/>
                <a:ea typeface="Yu Gothic" charset="-128"/>
                <a:cs typeface="Yu Gothic" charset="-128"/>
              </a:rPr>
              <a:t>ART</a:t>
            </a:r>
            <a:r>
              <a:rPr lang="ja-JP" altLang="en-US" sz="3600" dirty="0">
                <a:latin typeface="Yu Gothic" charset="-128"/>
                <a:ea typeface="Yu Gothic" charset="-128"/>
                <a:cs typeface="Yu Gothic" charset="-128"/>
              </a:rPr>
              <a:t>妊娠率・生産率・流産率</a:t>
            </a:r>
            <a:r>
              <a:rPr lang="ja-JP" altLang="en-US" sz="3600">
                <a:latin typeface="Yu Gothic" charset="-128"/>
                <a:ea typeface="Yu Gothic" charset="-128"/>
                <a:cs typeface="Yu Gothic" charset="-128"/>
              </a:rPr>
              <a:t>　</a:t>
            </a:r>
            <a:r>
              <a:rPr lang="en-US" altLang="ja-JP" sz="3600" dirty="0">
                <a:latin typeface="Yu Gothic" charset="-128"/>
                <a:ea typeface="Yu Gothic" charset="-128"/>
                <a:cs typeface="Yu Gothic" charset="-128"/>
              </a:rPr>
              <a:t>2017</a:t>
            </a:r>
            <a:endParaRPr lang="ja-JP" altLang="en-US" sz="3600" dirty="0">
              <a:latin typeface="Yu Gothic" charset="-128"/>
              <a:ea typeface="Yu Gothic" charset="-128"/>
              <a:cs typeface="Yu Gothic" charset="-128"/>
            </a:endParaRPr>
          </a:p>
        </p:txBody>
      </p:sp>
      <p:graphicFrame>
        <p:nvGraphicFramePr>
          <p:cNvPr id="6" name="コンテンツ プレースホルダー 5">
            <a:extLst>
              <a:ext uri="{FF2B5EF4-FFF2-40B4-BE49-F238E27FC236}">
                <a16:creationId xmlns:a16="http://schemas.microsoft.com/office/drawing/2014/main" id="{76DBC024-A207-BB4E-A869-2078E02286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4480664"/>
              </p:ext>
            </p:extLst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6994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6" y="187089"/>
            <a:ext cx="8229600" cy="629488"/>
          </a:xfrm>
        </p:spPr>
        <p:txBody>
          <a:bodyPr/>
          <a:lstStyle/>
          <a:p>
            <a:r>
              <a:rPr kumimoji="1" lang="en-US" altLang="ja-JP" dirty="0">
                <a:latin typeface="Yu Gothic" charset="-128"/>
                <a:ea typeface="Yu Gothic" charset="-128"/>
                <a:cs typeface="Yu Gothic" charset="-128"/>
              </a:rPr>
              <a:t>2017</a:t>
            </a:r>
            <a:endParaRPr kumimoji="1" lang="ja-JP" altLang="en-US" dirty="0">
              <a:latin typeface="Yu Gothic" charset="-128"/>
              <a:ea typeface="Yu Gothic" charset="-128"/>
              <a:cs typeface="Yu Gothic" charset="-128"/>
            </a:endParaRPr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id="{0F09ED93-1FA5-9442-B430-55B1DA17DB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728065"/>
              </p:ext>
            </p:extLst>
          </p:nvPr>
        </p:nvGraphicFramePr>
        <p:xfrm>
          <a:off x="1485694" y="1192218"/>
          <a:ext cx="6159912" cy="50577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3326">
                  <a:extLst>
                    <a:ext uri="{9D8B030D-6E8A-4147-A177-3AD203B41FA5}">
                      <a16:colId xmlns:a16="http://schemas.microsoft.com/office/drawing/2014/main" val="552382776"/>
                    </a:ext>
                  </a:extLst>
                </a:gridCol>
                <a:gridCol w="513326">
                  <a:extLst>
                    <a:ext uri="{9D8B030D-6E8A-4147-A177-3AD203B41FA5}">
                      <a16:colId xmlns:a16="http://schemas.microsoft.com/office/drawing/2014/main" val="2312750044"/>
                    </a:ext>
                  </a:extLst>
                </a:gridCol>
                <a:gridCol w="513326">
                  <a:extLst>
                    <a:ext uri="{9D8B030D-6E8A-4147-A177-3AD203B41FA5}">
                      <a16:colId xmlns:a16="http://schemas.microsoft.com/office/drawing/2014/main" val="4265387367"/>
                    </a:ext>
                  </a:extLst>
                </a:gridCol>
                <a:gridCol w="513326">
                  <a:extLst>
                    <a:ext uri="{9D8B030D-6E8A-4147-A177-3AD203B41FA5}">
                      <a16:colId xmlns:a16="http://schemas.microsoft.com/office/drawing/2014/main" val="2033991756"/>
                    </a:ext>
                  </a:extLst>
                </a:gridCol>
                <a:gridCol w="513326">
                  <a:extLst>
                    <a:ext uri="{9D8B030D-6E8A-4147-A177-3AD203B41FA5}">
                      <a16:colId xmlns:a16="http://schemas.microsoft.com/office/drawing/2014/main" val="4061985542"/>
                    </a:ext>
                  </a:extLst>
                </a:gridCol>
                <a:gridCol w="513326">
                  <a:extLst>
                    <a:ext uri="{9D8B030D-6E8A-4147-A177-3AD203B41FA5}">
                      <a16:colId xmlns:a16="http://schemas.microsoft.com/office/drawing/2014/main" val="3406448344"/>
                    </a:ext>
                  </a:extLst>
                </a:gridCol>
                <a:gridCol w="513326">
                  <a:extLst>
                    <a:ext uri="{9D8B030D-6E8A-4147-A177-3AD203B41FA5}">
                      <a16:colId xmlns:a16="http://schemas.microsoft.com/office/drawing/2014/main" val="3993960424"/>
                    </a:ext>
                  </a:extLst>
                </a:gridCol>
                <a:gridCol w="513326">
                  <a:extLst>
                    <a:ext uri="{9D8B030D-6E8A-4147-A177-3AD203B41FA5}">
                      <a16:colId xmlns:a16="http://schemas.microsoft.com/office/drawing/2014/main" val="3314849067"/>
                    </a:ext>
                  </a:extLst>
                </a:gridCol>
                <a:gridCol w="513326">
                  <a:extLst>
                    <a:ext uri="{9D8B030D-6E8A-4147-A177-3AD203B41FA5}">
                      <a16:colId xmlns:a16="http://schemas.microsoft.com/office/drawing/2014/main" val="173432285"/>
                    </a:ext>
                  </a:extLst>
                </a:gridCol>
                <a:gridCol w="513326">
                  <a:extLst>
                    <a:ext uri="{9D8B030D-6E8A-4147-A177-3AD203B41FA5}">
                      <a16:colId xmlns:a16="http://schemas.microsoft.com/office/drawing/2014/main" val="3819108372"/>
                    </a:ext>
                  </a:extLst>
                </a:gridCol>
                <a:gridCol w="513326">
                  <a:extLst>
                    <a:ext uri="{9D8B030D-6E8A-4147-A177-3AD203B41FA5}">
                      <a16:colId xmlns:a16="http://schemas.microsoft.com/office/drawing/2014/main" val="340538516"/>
                    </a:ext>
                  </a:extLst>
                </a:gridCol>
                <a:gridCol w="513326">
                  <a:extLst>
                    <a:ext uri="{9D8B030D-6E8A-4147-A177-3AD203B41FA5}">
                      <a16:colId xmlns:a16="http://schemas.microsoft.com/office/drawing/2014/main" val="2473394133"/>
                    </a:ext>
                  </a:extLst>
                </a:gridCol>
              </a:tblGrid>
              <a:tr h="226468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u="none" strike="noStrike">
                          <a:effectLst/>
                        </a:rPr>
                        <a:t>年齢別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600" u="none" strike="noStrike">
                          <a:effectLst/>
                        </a:rPr>
                        <a:t>総治療周期数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600" u="none" strike="noStrike">
                          <a:effectLst/>
                        </a:rPr>
                        <a:t>移植周期数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600" u="none" strike="noStrike">
                          <a:effectLst/>
                        </a:rPr>
                        <a:t>妊娠周期数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600" u="none" strike="noStrike">
                          <a:effectLst/>
                        </a:rPr>
                        <a:t>多胎数</a:t>
                      </a:r>
                      <a:br>
                        <a:rPr lang="ja-JP" altLang="en-US" sz="600" u="none" strike="noStrike">
                          <a:effectLst/>
                        </a:rPr>
                      </a:br>
                      <a:r>
                        <a:rPr lang="ja-JP" altLang="en-US" sz="600" u="none" strike="noStrike">
                          <a:effectLst/>
                        </a:rPr>
                        <a:t>（胎嚢確認時）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600" u="none" strike="noStrike">
                          <a:effectLst/>
                        </a:rPr>
                        <a:t>流産数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600" u="none" strike="noStrike">
                          <a:effectLst/>
                        </a:rPr>
                        <a:t>生産周期数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u="none" strike="noStrike">
                          <a:effectLst/>
                        </a:rPr>
                        <a:t>妊娠率</a:t>
                      </a:r>
                      <a:r>
                        <a:rPr lang="en-US" altLang="ja-JP" sz="600" u="none" strike="noStrike">
                          <a:effectLst/>
                        </a:rPr>
                        <a:t>/</a:t>
                      </a:r>
                      <a:r>
                        <a:rPr lang="ja-JP" altLang="en-US" sz="600" u="none" strike="noStrike">
                          <a:effectLst/>
                        </a:rPr>
                        <a:t>総</a:t>
                      </a:r>
                      <a:r>
                        <a:rPr lang="en" sz="600" u="none" strike="noStrike">
                          <a:effectLst/>
                        </a:rPr>
                        <a:t>ET</a:t>
                      </a:r>
                      <a:endParaRPr lang="en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u="none" strike="noStrike">
                          <a:effectLst/>
                        </a:rPr>
                        <a:t>妊娠率</a:t>
                      </a:r>
                      <a:r>
                        <a:rPr lang="en-US" altLang="ja-JP" sz="600" u="none" strike="noStrike">
                          <a:effectLst/>
                        </a:rPr>
                        <a:t>/</a:t>
                      </a:r>
                      <a:r>
                        <a:rPr lang="ja-JP" altLang="en-US" sz="600" u="none" strike="noStrike">
                          <a:effectLst/>
                        </a:rPr>
                        <a:t>総治療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u="none" strike="noStrike">
                          <a:effectLst/>
                        </a:rPr>
                        <a:t>生産率</a:t>
                      </a:r>
                      <a:r>
                        <a:rPr lang="en-US" altLang="ja-JP" sz="600" u="none" strike="noStrike">
                          <a:effectLst/>
                        </a:rPr>
                        <a:t>/</a:t>
                      </a:r>
                      <a:r>
                        <a:rPr lang="ja-JP" altLang="en-US" sz="600" u="none" strike="noStrike">
                          <a:effectLst/>
                        </a:rPr>
                        <a:t>総治療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u="none" strike="noStrike">
                          <a:effectLst/>
                        </a:rPr>
                        <a:t>流産率</a:t>
                      </a:r>
                      <a:r>
                        <a:rPr lang="en-US" altLang="ja-JP" sz="600" u="none" strike="noStrike">
                          <a:effectLst/>
                        </a:rPr>
                        <a:t>/</a:t>
                      </a:r>
                      <a:r>
                        <a:rPr lang="ja-JP" altLang="en-US" sz="600" u="none" strike="noStrike">
                          <a:effectLst/>
                        </a:rPr>
                        <a:t>総妊娠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u="none" strike="noStrike">
                          <a:effectLst/>
                        </a:rPr>
                        <a:t>多胎率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1254465"/>
                  </a:ext>
                </a:extLst>
              </a:tr>
              <a:tr h="15097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20</a:t>
                      </a:r>
                      <a:r>
                        <a:rPr lang="ja-JP" altLang="en-US" sz="600" u="none" strike="noStrike">
                          <a:effectLst/>
                        </a:rPr>
                        <a:t>歳以下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30.0%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7.7%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5.1%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33.3%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0.00%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27031407"/>
                  </a:ext>
                </a:extLst>
              </a:tr>
              <a:tr h="15097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41.7%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15.2%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12.1%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20.0%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0.00%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89948940"/>
                  </a:ext>
                </a:extLst>
              </a:tr>
              <a:tr h="15097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79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67.6%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31.6%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24.1%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20.0%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8.00%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0559500"/>
                  </a:ext>
                </a:extLst>
              </a:tr>
              <a:tr h="15097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149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86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39.5%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22.8%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16.1%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20.6%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2.94%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30027189"/>
                  </a:ext>
                </a:extLst>
              </a:tr>
              <a:tr h="15097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364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199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91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77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45.7%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25.0%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21.2%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11.0%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0.00%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71394090"/>
                  </a:ext>
                </a:extLst>
              </a:tr>
              <a:tr h="15097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788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468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213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11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157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45.5%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27.0%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19.9%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21.6%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5.24%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65418734"/>
                  </a:ext>
                </a:extLst>
              </a:tr>
              <a:tr h="15097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1,569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918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425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15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65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339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46.3%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27.1%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21.6%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15.3%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3.63%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31857254"/>
                  </a:ext>
                </a:extLst>
              </a:tr>
              <a:tr h="15097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2,895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1,762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806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22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134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623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45.7%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27.8%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21.5%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16.6%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2.79%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42952959"/>
                  </a:ext>
                </a:extLst>
              </a:tr>
              <a:tr h="15097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4,965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3,026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1,396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41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242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1070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46.1%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28.1%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21.6%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17.3%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3.02%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02622132"/>
                  </a:ext>
                </a:extLst>
              </a:tr>
              <a:tr h="15097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7,731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4,792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2,147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55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371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1671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44.8%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27.8%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21.6%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17.3%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2.62%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2462969"/>
                  </a:ext>
                </a:extLst>
              </a:tr>
              <a:tr h="15097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10,721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6,754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2,990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79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498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2352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44.3%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27.9%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21.9%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16.7%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2.70%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09825598"/>
                  </a:ext>
                </a:extLst>
              </a:tr>
              <a:tr h="15097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13,829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8,843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3,911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119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673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3065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44.2%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28.3%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22.2%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17.2%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3.12%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17324870"/>
                  </a:ext>
                </a:extLst>
              </a:tr>
              <a:tr h="15097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16,744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10,678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4,620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143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787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3596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43.3%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27.6%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21.5%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17.0%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3.16%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45024004"/>
                  </a:ext>
                </a:extLst>
              </a:tr>
              <a:tr h="15097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19,951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12,671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5,259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130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1019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3988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41.5%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26.4%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20.0%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19.4%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2.52%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67098303"/>
                  </a:ext>
                </a:extLst>
              </a:tr>
              <a:tr h="15097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23,392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14,806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6,055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175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1172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4611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40.9%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25.9%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19.7%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19.4%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2.94%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22052235"/>
                  </a:ext>
                </a:extLst>
              </a:tr>
              <a:tr h="15097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25,809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16,210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6,492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247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1321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4869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40.0%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25.2%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18.9%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20.3%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3.88%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85950214"/>
                  </a:ext>
                </a:extLst>
              </a:tr>
              <a:tr h="15097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27,594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17,184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6,583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249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1424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4867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38.3%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23.9%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17.6%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21.6%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3.86%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14464365"/>
                  </a:ext>
                </a:extLst>
              </a:tr>
              <a:tr h="15097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31,095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19,156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6,940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255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1612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5000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36.2%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22.3%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16.1%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23.2%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3.75%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99031696"/>
                  </a:ext>
                </a:extLst>
              </a:tr>
              <a:tr h="15097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34,081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20,484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6,867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224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1762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4778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33.5%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20.1%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14.0%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25.7%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3.33%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23058115"/>
                  </a:ext>
                </a:extLst>
              </a:tr>
              <a:tr h="15097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38,618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22,400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6,894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238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2111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4440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30.8%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17.9%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11.5%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30.6%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3.53%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65291181"/>
                  </a:ext>
                </a:extLst>
              </a:tr>
              <a:tr h="15097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38,698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21,604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5,872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184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1973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3603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27.2%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15.2%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9.3%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33.6%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3.21%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89984216"/>
                  </a:ext>
                </a:extLst>
              </a:tr>
              <a:tr h="15097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37,365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19,672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4,645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146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1819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2626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23.6%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12.4%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7.0%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39.2%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3.22%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66844393"/>
                  </a:ext>
                </a:extLst>
              </a:tr>
              <a:tr h="15097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36,600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17,946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3,394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82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1466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1763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18.9%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9.3%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4.8%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43.2%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2.48%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73396604"/>
                  </a:ext>
                </a:extLst>
              </a:tr>
              <a:tr h="15097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28,253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13,138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1,932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43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952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881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14.7%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6.8%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3.1%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49.3%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2.28%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53283116"/>
                  </a:ext>
                </a:extLst>
              </a:tr>
              <a:tr h="15097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20,255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8,667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965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17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555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371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11.1%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4.8%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1.8%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57.5%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1.80%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45930757"/>
                  </a:ext>
                </a:extLst>
              </a:tr>
              <a:tr h="15097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12,836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4,956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393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246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130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7.9%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3.1%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62.6%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1.04%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26511585"/>
                  </a:ext>
                </a:extLst>
              </a:tr>
              <a:tr h="15097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7,147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2,634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165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107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54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6.3%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0.8%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64.8%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0.00%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81392355"/>
                  </a:ext>
                </a:extLst>
              </a:tr>
              <a:tr h="15097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3,275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1,093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3.6%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0.2%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76.9%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0.00%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99573565"/>
                  </a:ext>
                </a:extLst>
              </a:tr>
              <a:tr h="15097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48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1,799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556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5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2.7%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0.8%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0.3%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60.0%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7.14%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76829236"/>
                  </a:ext>
                </a:extLst>
              </a:tr>
              <a:tr h="15097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973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317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4.4%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1.4%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0.3%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71.4%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0.00%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26608018"/>
                  </a:ext>
                </a:extLst>
              </a:tr>
              <a:tr h="15097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50</a:t>
                      </a:r>
                      <a:r>
                        <a:rPr lang="ja-JP" altLang="en-US" sz="600" u="none" strike="noStrike">
                          <a:effectLst/>
                        </a:rPr>
                        <a:t>歳以上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563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200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0.7%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0.2%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75.0%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0.00%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73992350"/>
                  </a:ext>
                </a:extLst>
              </a:tr>
              <a:tr h="150978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600" u="none" strike="noStrike">
                          <a:effectLst/>
                        </a:rPr>
                        <a:t>合計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448,210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251,279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79,194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>
                          <a:effectLst/>
                        </a:rPr>
                        <a:t>2483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20431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54997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31.5%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17.7%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12.3%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>
                          <a:effectLst/>
                        </a:rPr>
                        <a:t>25.8%</a:t>
                      </a:r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600" u="none" strike="noStrike" dirty="0">
                          <a:effectLst/>
                        </a:rPr>
                        <a:t>3.20%</a:t>
                      </a:r>
                      <a:endParaRPr lang="en-US" altLang="ja-JP" sz="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34" charset="-128"/>
                        <a:ea typeface="ＭＳ Ｐゴシック" panose="020B0600070205080204" pitchFamily="34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2310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474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FD7A0D29-1193-FD49-9928-0E145EA3347B}"/>
              </a:ext>
            </a:extLst>
          </p:cNvPr>
          <p:cNvGraphicFramePr>
            <a:graphicFrameLocks noGrp="1"/>
          </p:cNvGraphicFramePr>
          <p:nvPr/>
        </p:nvGraphicFramePr>
        <p:xfrm>
          <a:off x="795338" y="900113"/>
          <a:ext cx="7552336" cy="5057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138">
                  <a:extLst>
                    <a:ext uri="{9D8B030D-6E8A-4147-A177-3AD203B41FA5}">
                      <a16:colId xmlns:a16="http://schemas.microsoft.com/office/drawing/2014/main" val="3704518943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4072234420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163598254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759942436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2708206703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602541773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846881691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579977175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096921863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852719206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667848665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717927797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745612687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2836134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601142589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231993492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271594068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135011659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1869283858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186296887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9144951"/>
                    </a:ext>
                  </a:extLst>
                </a:gridCol>
                <a:gridCol w="331671">
                  <a:extLst>
                    <a:ext uri="{9D8B030D-6E8A-4147-A177-3AD203B41FA5}">
                      <a16:colId xmlns:a16="http://schemas.microsoft.com/office/drawing/2014/main" val="3423380948"/>
                    </a:ext>
                  </a:extLst>
                </a:gridCol>
                <a:gridCol w="333107">
                  <a:extLst>
                    <a:ext uri="{9D8B030D-6E8A-4147-A177-3AD203B41FA5}">
                      <a16:colId xmlns:a16="http://schemas.microsoft.com/office/drawing/2014/main" val="1332982972"/>
                    </a:ext>
                  </a:extLst>
                </a:gridCol>
              </a:tblGrid>
              <a:tr h="9726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u="none" strike="noStrike">
                          <a:effectLst/>
                        </a:rPr>
                        <a:t>2007</a:t>
                      </a:r>
                      <a:r>
                        <a:rPr lang="ja-JP" altLang="en-US" sz="500" u="none" strike="noStrike">
                          <a:effectLst/>
                        </a:rPr>
                        <a:t>年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新鮮周期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凍結周期（凍結胚、凍結卵を含む）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355312445"/>
                  </a:ext>
                </a:extLst>
              </a:tr>
              <a:tr h="972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全新鮮周期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" sz="500" u="none" strike="noStrike">
                          <a:effectLst/>
                        </a:rPr>
                        <a:t>ICSI</a:t>
                      </a:r>
                      <a:r>
                        <a:rPr lang="ja-JP" altLang="en-US" sz="500" u="none" strike="noStrike">
                          <a:effectLst/>
                        </a:rPr>
                        <a:t>周期</a:t>
                      </a:r>
                      <a:r>
                        <a:rPr lang="en-US" altLang="ja-JP" sz="500" u="none" strike="noStrike">
                          <a:effectLst/>
                        </a:rPr>
                        <a:t>(</a:t>
                      </a:r>
                      <a:r>
                        <a:rPr lang="ja-JP" altLang="en-US" sz="500" u="none" strike="noStrike">
                          <a:effectLst/>
                        </a:rPr>
                        <a:t>新鮮周期に含まれる）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" sz="500" u="none" strike="noStrike">
                          <a:effectLst/>
                        </a:rPr>
                        <a:t>FET</a:t>
                      </a:r>
                      <a:endParaRPr lang="en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75315882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年齢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採卵数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移植数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妊娠数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流産数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出生児数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採卵数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移植数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妊娠数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流産数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出生児数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移植数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妊娠数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流産数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出生児数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>
                          <a:effectLst/>
                        </a:rPr>
                        <a:t>合計登録数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50758897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4584782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18472296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54447120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22895341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66619184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60774509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81057783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32608843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32110298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49301721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84814208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09371242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23899715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75519097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2,895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96477240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4,965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63383791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3,788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3,760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2,358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2,341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3,943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3,895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7,731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04937248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5,123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5,073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3,211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3,190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5,598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5,504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2,012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2,063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10,721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29153513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6,550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6,505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4,105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4,085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7,279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7,184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3,345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2,682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13,833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89017581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7,939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7,867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4,908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4,877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8,805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8,696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3,952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3,060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3,159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16,744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47842702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9,571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9,493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5,784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5,752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10,380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10,245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4,496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3,386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19,951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26053357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11,433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11,304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3,006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724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6,989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6,934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1,702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11,959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11,800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5,112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3,887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3,993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23,395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31744102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12,648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12,492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3,217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7,774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7,708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13,161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12,993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5,535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4,117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4,274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25,809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413793876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13,677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13,525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8,379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8,311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1,987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13,917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13,726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5,597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4,130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4,277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27,594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3510993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15,634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15,445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3,966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9,547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9,460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15,461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15,190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5,876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4,225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4,362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31,095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276198613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17,632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17,372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4,337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10,681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10,573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2,486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16,449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16,147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5,830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4,059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4,195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34,084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04402682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21,070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20,777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5,165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1,102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12,931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12,792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3,019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17,548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17,235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5,792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3,739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1,755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3,848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38,618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71459344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21,748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21,410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4,953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13,542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13,391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2,931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16,950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16,651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4,976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3,063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3,147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38,698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18913760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22,146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21,747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4,754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13,935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13,706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2,852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402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15,219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14,918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3,916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2,284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37,365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147075569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22,910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22,446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4,574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14,877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14,644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2,716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13,690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13,372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2,894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1,253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1,534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36,600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0137146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18,219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17,803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3,316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12,069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11,869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2,106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10,034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9,822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765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780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779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28,253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57995507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13,873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13,532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9,333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9,157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1,616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6,382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6,225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803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20,255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56384443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9,254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9,006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6,299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6,175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944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3,582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3,482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12,836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92140883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5,257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5,135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787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3,701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3,637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7,147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67700252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2,562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2,497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393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1,809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700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3,275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1886337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1,417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1,364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1,016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140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382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1,799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51080543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769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121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973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33124136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272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90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375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93881459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553143940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12732499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8183925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53049860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136590084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078613061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2336766025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842532277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3510085502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698126238"/>
                  </a:ext>
                </a:extLst>
              </a:tr>
              <a:tr h="972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>
                          <a:effectLst/>
                        </a:rPr>
                        <a:t>合計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249,225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245,205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55,720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11,939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8,355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3,004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8,557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157,709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155,758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33,297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6,757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4,706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1,743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4,826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198,985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195,559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67,255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46,642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17,427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>
                          <a:effectLst/>
                        </a:rPr>
                        <a:t>48,060</a:t>
                      </a:r>
                      <a:endParaRPr lang="en-US" altLang="ja-JP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500" u="none" strike="noStrike" dirty="0">
                          <a:effectLst/>
                        </a:rPr>
                        <a:t>448,220</a:t>
                      </a:r>
                      <a:endParaRPr lang="en-US" altLang="ja-JP" sz="5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34" charset="-128"/>
                        <a:ea typeface="游ゴシック" panose="020B0400000000000000" pitchFamily="34" charset="-128"/>
                      </a:endParaRPr>
                    </a:p>
                  </a:txBody>
                  <a:tcPr marL="4291" marR="4291" marT="4291" marB="0" anchor="ctr"/>
                </a:tc>
                <a:extLst>
                  <a:ext uri="{0D108BD9-81ED-4DB2-BD59-A6C34878D82A}">
                    <a16:rowId xmlns:a16="http://schemas.microsoft.com/office/drawing/2014/main" val="4054648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2925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0850" y="264910"/>
            <a:ext cx="8229600" cy="831850"/>
          </a:xfrm>
        </p:spPr>
        <p:txBody>
          <a:bodyPr/>
          <a:lstStyle/>
          <a:p>
            <a:r>
              <a:rPr kumimoji="1" lang="ja-JP" altLang="en-US" sz="3600" dirty="0">
                <a:latin typeface="Yu Gothic" charset="-128"/>
                <a:ea typeface="Yu Gothic" charset="-128"/>
                <a:cs typeface="Yu Gothic" charset="-128"/>
              </a:rPr>
              <a:t>年別　妊娠率</a:t>
            </a:r>
            <a:r>
              <a:rPr kumimoji="1" lang="ja-JP" altLang="en-US" sz="3600">
                <a:latin typeface="Yu Gothic" charset="-128"/>
                <a:ea typeface="Yu Gothic" charset="-128"/>
                <a:cs typeface="Yu Gothic" charset="-128"/>
              </a:rPr>
              <a:t>・生産率・多胎率</a:t>
            </a:r>
            <a:endParaRPr kumimoji="1" lang="ja-JP" altLang="en-US" sz="3600" dirty="0">
              <a:latin typeface="Yu Gothic" charset="-128"/>
              <a:ea typeface="Yu Gothic" charset="-128"/>
              <a:cs typeface="Yu Gothic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352743" y="6151047"/>
            <a:ext cx="456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Yu Gothic" charset="-128"/>
                <a:ea typeface="Yu Gothic" charset="-128"/>
                <a:cs typeface="Yu Gothic" charset="-128"/>
              </a:rPr>
              <a:t>* 2007</a:t>
            </a:r>
            <a:r>
              <a:rPr kumimoji="1" lang="ja-JP" altLang="en-US" dirty="0">
                <a:latin typeface="Yu Gothic" charset="-128"/>
                <a:ea typeface="Yu Gothic" charset="-128"/>
                <a:cs typeface="Yu Gothic" charset="-128"/>
              </a:rPr>
              <a:t>年以降は全胚凍結周期を除いて表示</a:t>
            </a:r>
          </a:p>
        </p:txBody>
      </p:sp>
      <p:graphicFrame>
        <p:nvGraphicFramePr>
          <p:cNvPr id="6" name="コンテンツ プレースホルダー 5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997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4684</TotalTime>
  <Words>17099</Words>
  <Application>Microsoft Office PowerPoint</Application>
  <PresentationFormat>画面に合わせる (4:3)</PresentationFormat>
  <Paragraphs>16438</Paragraphs>
  <Slides>30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30</vt:i4>
      </vt:variant>
    </vt:vector>
  </HeadingPairs>
  <TitlesOfParts>
    <vt:vector size="37" baseType="lpstr">
      <vt:lpstr>ＭＳ Ｐゴシック</vt:lpstr>
      <vt:lpstr>Yu Gothic</vt:lpstr>
      <vt:lpstr>Yu Gothic</vt:lpstr>
      <vt:lpstr>Arial</vt:lpstr>
      <vt:lpstr>Calibri</vt:lpstr>
      <vt:lpstr>Times New Roman</vt:lpstr>
      <vt:lpstr>Office テーマ</vt:lpstr>
      <vt:lpstr>年別　治療周期数</vt:lpstr>
      <vt:lpstr>年別　出生児数</vt:lpstr>
      <vt:lpstr>年別　周期数</vt:lpstr>
      <vt:lpstr>ART治療周期数　2017</vt:lpstr>
      <vt:lpstr>ART妊娠率・生産率・流産率　2017</vt:lpstr>
      <vt:lpstr>ART妊娠率・生産率・流産率　2017</vt:lpstr>
      <vt:lpstr>2017</vt:lpstr>
      <vt:lpstr>PowerPoint プレゼンテーション</vt:lpstr>
      <vt:lpstr>年別　妊娠率・生産率・多胎率</vt:lpstr>
      <vt:lpstr>年別　妊娠率・生産率・多胎率</vt:lpstr>
      <vt:lpstr>新鮮周期におけるSET実施率　年別　2007-2017</vt:lpstr>
      <vt:lpstr>凍結周期におけるSET実施率　年別　2007-2017</vt:lpstr>
      <vt:lpstr>移植ステージ別・年齢別の移植あたり妊娠率　2017</vt:lpstr>
      <vt:lpstr>移植ステージ別・年齢別の移植あたり妊娠率　2017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治療総数　2007</dc:title>
  <dc:creator>桑原 章</dc:creator>
  <cp:lastModifiedBy>鹿子嶋　里香</cp:lastModifiedBy>
  <cp:revision>122</cp:revision>
  <cp:lastPrinted>2016-07-31T23:33:22Z</cp:lastPrinted>
  <dcterms:created xsi:type="dcterms:W3CDTF">2009-10-01T02:10:17Z</dcterms:created>
  <dcterms:modified xsi:type="dcterms:W3CDTF">2019-10-25T08:02:37Z</dcterms:modified>
</cp:coreProperties>
</file>