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1.xml" ContentType="application/vnd.openxmlformats-officedocument.presentationml.notesSl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38" r:id="rId2"/>
    <p:sldId id="326" r:id="rId3"/>
    <p:sldId id="353" r:id="rId4"/>
    <p:sldId id="339" r:id="rId5"/>
    <p:sldId id="311" r:id="rId6"/>
    <p:sldId id="351" r:id="rId7"/>
    <p:sldId id="305" r:id="rId8"/>
    <p:sldId id="320" r:id="rId9"/>
    <p:sldId id="358" r:id="rId10"/>
    <p:sldId id="344" r:id="rId11"/>
    <p:sldId id="356" r:id="rId12"/>
    <p:sldId id="343" r:id="rId13"/>
    <p:sldId id="359" r:id="rId14"/>
  </p:sldIdLst>
  <p:sldSz cx="9144000" cy="6858000" type="screen4x3"/>
  <p:notesSz cx="6858000" cy="9144000"/>
  <p:defaultTextStyle>
    <a:defPPr>
      <a:defRPr lang="ja-JP"/>
    </a:defPPr>
    <a:lvl1pPr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243"/>
    <p:restoredTop sz="93624"/>
  </p:normalViewPr>
  <p:slideViewPr>
    <p:cSldViewPr snapToGrid="0" snapToObjects="1">
      <p:cViewPr varScale="1">
        <p:scale>
          <a:sx n="87" d="100"/>
          <a:sy n="87" d="100"/>
        </p:scale>
        <p:origin x="84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8" d="100"/>
        <a:sy n="9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Users\kuwahara\Dropbox\%20AKAK\2016%20JSOG-ART\2016%20&#12463;&#12441;&#12521;&#12501;\&#12463;&#12441;&#12521;&#12501;&#12398;&#20803;&#12288;2016&#65288;2007-2016&#65289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Users\kuwahara\Dropbox\%20AKAK\2016%20JSOG-ART\2016%20&#12463;&#12441;&#12521;&#12501;\&#12463;&#12441;&#12521;&#12501;&#12398;&#20803;&#12288;2016&#65288;2007-2016&#65289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Users\kuwahara\Dropbox\%20AKAK\2016%20JSOG-ART\2016%20&#12463;&#12441;&#12521;&#12501;\&#12463;&#12441;&#12521;&#12501;&#12398;&#20803;&#12288;2016&#65288;2007-2016&#65289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Users\kuwahara\Dropbox\%20AKAK\2016%20JSOG-ART\2016%20&#12463;&#12441;&#12521;&#12501;\&#12463;&#12441;&#12521;&#12501;&#12398;&#20803;&#12288;2016&#65288;2007-2016&#65289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Users\kuwahara\Dropbox\%20AKAK\2016%20JSOG-ART\2016%20&#12463;&#12441;&#12521;&#12501;\&#12463;&#12441;&#12521;&#12501;&#12398;&#20803;&#12288;2016&#65288;2007-2016&#65289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Users\kuwahara\Dropbox\%20AKAK\2016%20JSOG-ART\2016%20&#12463;&#12441;&#12521;&#12501;\&#12463;&#12441;&#12521;&#12501;&#12398;&#20803;&#12288;2016&#65288;2007-2016&#65289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Users\kuwahara\Dropbox\%20AKAK\2016%20JSOG-ART\2016%20&#12463;&#12441;&#12521;&#12501;\&#12463;&#12441;&#12521;&#12501;&#12398;&#20803;&#12288;2016&#65288;2007-2016&#65289;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Users\kuwahara\Dropbox\%20AKAK\2016%20JSOG-ART\2016%20&#12463;&#12441;&#12521;&#12501;\&#12463;&#12441;&#12521;&#12501;&#12398;&#20803;&#12288;2016&#65288;2007-2016&#65289;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Users\kuwahara\Dropbox\%20AKAK\2016%20JSOG-ART\2016%20&#12463;&#12441;&#12521;&#12501;\&#12463;&#12441;&#12521;&#12501;&#12398;&#20803;&#12288;2016&#65288;2007-2016&#65289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9.5810223694820382E-2"/>
          <c:y val="3.4482758620689599E-2"/>
          <c:w val="0.8831296861532878"/>
          <c:h val="0.882464522443169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'年別　周期数・数字'!$AC$38</c:f>
              <c:strCache>
                <c:ptCount val="1"/>
                <c:pt idx="0">
                  <c:v>IVF周期</c:v>
                </c:pt>
              </c:strCache>
            </c:strRef>
          </c:tx>
          <c:invertIfNegative val="0"/>
          <c:cat>
            <c:numRef>
              <c:f>'年別　周期数・数字'!$AB$46:$AB$70</c:f>
              <c:numCache>
                <c:formatCode>General</c:formatCode>
                <c:ptCount val="25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  <c:pt idx="24">
                  <c:v>2016</c:v>
                </c:pt>
              </c:numCache>
            </c:numRef>
          </c:cat>
          <c:val>
            <c:numRef>
              <c:f>'年別　周期数・数字'!$AC$46:$AC$70</c:f>
              <c:numCache>
                <c:formatCode>#,##0_);[Red]\(#,##0\)</c:formatCode>
                <c:ptCount val="25"/>
                <c:pt idx="0">
                  <c:v>17404</c:v>
                </c:pt>
                <c:pt idx="1">
                  <c:v>21287</c:v>
                </c:pt>
                <c:pt idx="2">
                  <c:v>25157</c:v>
                </c:pt>
                <c:pt idx="3">
                  <c:v>26648</c:v>
                </c:pt>
                <c:pt idx="4">
                  <c:v>27338</c:v>
                </c:pt>
                <c:pt idx="5">
                  <c:v>32247</c:v>
                </c:pt>
                <c:pt idx="6">
                  <c:v>34929</c:v>
                </c:pt>
                <c:pt idx="7">
                  <c:v>36085</c:v>
                </c:pt>
                <c:pt idx="8">
                  <c:v>31334</c:v>
                </c:pt>
                <c:pt idx="9">
                  <c:v>32676</c:v>
                </c:pt>
                <c:pt idx="10">
                  <c:v>34953</c:v>
                </c:pt>
                <c:pt idx="11">
                  <c:v>38575</c:v>
                </c:pt>
                <c:pt idx="12">
                  <c:v>41619</c:v>
                </c:pt>
                <c:pt idx="13">
                  <c:v>42822</c:v>
                </c:pt>
                <c:pt idx="14">
                  <c:v>44778</c:v>
                </c:pt>
                <c:pt idx="15">
                  <c:v>53873</c:v>
                </c:pt>
                <c:pt idx="16">
                  <c:v>59148</c:v>
                </c:pt>
                <c:pt idx="17">
                  <c:v>63083</c:v>
                </c:pt>
                <c:pt idx="18">
                  <c:v>67714</c:v>
                </c:pt>
                <c:pt idx="19">
                  <c:v>71422</c:v>
                </c:pt>
                <c:pt idx="20">
                  <c:v>82108</c:v>
                </c:pt>
                <c:pt idx="21">
                  <c:v>89950</c:v>
                </c:pt>
                <c:pt idx="22">
                  <c:v>92269</c:v>
                </c:pt>
                <c:pt idx="23">
                  <c:v>93614</c:v>
                </c:pt>
                <c:pt idx="24">
                  <c:v>94566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74F-9A44-87D5-D5DC582B94CC}"/>
            </c:ext>
          </c:extLst>
        </c:ser>
        <c:ser>
          <c:idx val="1"/>
          <c:order val="1"/>
          <c:tx>
            <c:strRef>
              <c:f>'年別　周期数・数字'!$AD$38</c:f>
              <c:strCache>
                <c:ptCount val="1"/>
                <c:pt idx="0">
                  <c:v>ICSI周期</c:v>
                </c:pt>
              </c:strCache>
            </c:strRef>
          </c:tx>
          <c:invertIfNegative val="0"/>
          <c:cat>
            <c:numRef>
              <c:f>'年別　周期数・数字'!$AB$46:$AB$70</c:f>
              <c:numCache>
                <c:formatCode>General</c:formatCode>
                <c:ptCount val="25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  <c:pt idx="24">
                  <c:v>2016</c:v>
                </c:pt>
              </c:numCache>
            </c:numRef>
          </c:cat>
          <c:val>
            <c:numRef>
              <c:f>'年別　周期数・数字'!$AD$46:$AD$70</c:f>
              <c:numCache>
                <c:formatCode>#,##0_);[Red]\(#,##0\)</c:formatCode>
                <c:ptCount val="25"/>
                <c:pt idx="0">
                  <c:v>963</c:v>
                </c:pt>
                <c:pt idx="1">
                  <c:v>2608</c:v>
                </c:pt>
                <c:pt idx="2">
                  <c:v>5510</c:v>
                </c:pt>
                <c:pt idx="3">
                  <c:v>9820</c:v>
                </c:pt>
                <c:pt idx="4">
                  <c:v>13438</c:v>
                </c:pt>
                <c:pt idx="5">
                  <c:v>16573</c:v>
                </c:pt>
                <c:pt idx="6">
                  <c:v>18657</c:v>
                </c:pt>
                <c:pt idx="7">
                  <c:v>22984</c:v>
                </c:pt>
                <c:pt idx="8">
                  <c:v>26712</c:v>
                </c:pt>
                <c:pt idx="9">
                  <c:v>30369</c:v>
                </c:pt>
                <c:pt idx="10">
                  <c:v>34824</c:v>
                </c:pt>
                <c:pt idx="11">
                  <c:v>38871</c:v>
                </c:pt>
                <c:pt idx="12">
                  <c:v>44698</c:v>
                </c:pt>
                <c:pt idx="13">
                  <c:v>47579</c:v>
                </c:pt>
                <c:pt idx="14">
                  <c:v>52539</c:v>
                </c:pt>
                <c:pt idx="15">
                  <c:v>61813</c:v>
                </c:pt>
                <c:pt idx="16">
                  <c:v>71350</c:v>
                </c:pt>
                <c:pt idx="17">
                  <c:v>76790</c:v>
                </c:pt>
                <c:pt idx="18">
                  <c:v>90677</c:v>
                </c:pt>
                <c:pt idx="19">
                  <c:v>102473</c:v>
                </c:pt>
                <c:pt idx="20">
                  <c:v>125229</c:v>
                </c:pt>
                <c:pt idx="21">
                  <c:v>134871</c:v>
                </c:pt>
                <c:pt idx="22">
                  <c:v>144247</c:v>
                </c:pt>
                <c:pt idx="23">
                  <c:v>155797</c:v>
                </c:pt>
                <c:pt idx="24">
                  <c:v>161262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74F-9A44-87D5-D5DC582B94CC}"/>
            </c:ext>
          </c:extLst>
        </c:ser>
        <c:ser>
          <c:idx val="2"/>
          <c:order val="2"/>
          <c:tx>
            <c:strRef>
              <c:f>'年別　周期数・数字'!$AE$38</c:f>
              <c:strCache>
                <c:ptCount val="1"/>
                <c:pt idx="0">
                  <c:v>FET周期</c:v>
                </c:pt>
              </c:strCache>
            </c:strRef>
          </c:tx>
          <c:invertIfNegative val="0"/>
          <c:cat>
            <c:numRef>
              <c:f>'年別　周期数・数字'!$AB$46:$AB$70</c:f>
              <c:numCache>
                <c:formatCode>General</c:formatCode>
                <c:ptCount val="25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  <c:pt idx="24">
                  <c:v>2016</c:v>
                </c:pt>
              </c:numCache>
            </c:numRef>
          </c:cat>
          <c:val>
            <c:numRef>
              <c:f>'年別　周期数・数字'!$AE$46:$AE$70</c:f>
              <c:numCache>
                <c:formatCode>#,##0_);[Red]\(#,##0\)</c:formatCode>
                <c:ptCount val="25"/>
                <c:pt idx="0">
                  <c:v>553</c:v>
                </c:pt>
                <c:pt idx="1">
                  <c:v>681</c:v>
                </c:pt>
                <c:pt idx="2">
                  <c:v>1303</c:v>
                </c:pt>
                <c:pt idx="3">
                  <c:v>1682</c:v>
                </c:pt>
                <c:pt idx="4">
                  <c:v>2900</c:v>
                </c:pt>
                <c:pt idx="5">
                  <c:v>5208</c:v>
                </c:pt>
                <c:pt idx="6">
                  <c:v>8132</c:v>
                </c:pt>
                <c:pt idx="7">
                  <c:v>9950</c:v>
                </c:pt>
                <c:pt idx="8">
                  <c:v>11653</c:v>
                </c:pt>
                <c:pt idx="9">
                  <c:v>13034</c:v>
                </c:pt>
                <c:pt idx="10">
                  <c:v>15887</c:v>
                </c:pt>
                <c:pt idx="11">
                  <c:v>24459</c:v>
                </c:pt>
                <c:pt idx="12">
                  <c:v>30287</c:v>
                </c:pt>
                <c:pt idx="13">
                  <c:v>35069</c:v>
                </c:pt>
                <c:pt idx="14">
                  <c:v>42171</c:v>
                </c:pt>
                <c:pt idx="15">
                  <c:v>45478</c:v>
                </c:pt>
                <c:pt idx="16">
                  <c:v>60115</c:v>
                </c:pt>
                <c:pt idx="17">
                  <c:v>73927</c:v>
                </c:pt>
                <c:pt idx="18">
                  <c:v>83770</c:v>
                </c:pt>
                <c:pt idx="19">
                  <c:v>95764</c:v>
                </c:pt>
                <c:pt idx="20">
                  <c:v>119089</c:v>
                </c:pt>
                <c:pt idx="21">
                  <c:v>141335</c:v>
                </c:pt>
                <c:pt idx="22">
                  <c:v>157229</c:v>
                </c:pt>
                <c:pt idx="23">
                  <c:v>174740</c:v>
                </c:pt>
                <c:pt idx="24">
                  <c:v>191962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74F-9A44-87D5-D5DC582B94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08767488"/>
        <c:axId val="908770032"/>
      </c:barChart>
      <c:catAx>
        <c:axId val="90876748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100" b="0">
                    <a:latin typeface="+mn-ea"/>
                    <a:ea typeface="+mn-ea"/>
                  </a:defRPr>
                </a:pPr>
                <a:r>
                  <a:rPr lang="ja-JP" altLang="en-US" sz="1100" b="0">
                    <a:latin typeface="+mn-ea"/>
                    <a:ea typeface="+mn-ea"/>
                  </a:rPr>
                  <a:t>西暦</a:t>
                </a:r>
                <a:endParaRPr lang="en-US" altLang="ja-JP" sz="1100" b="0">
                  <a:latin typeface="+mn-ea"/>
                  <a:ea typeface="+mn-ea"/>
                </a:endParaRP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908770032"/>
        <c:crosses val="autoZero"/>
        <c:auto val="1"/>
        <c:lblAlgn val="ctr"/>
        <c:lblOffset val="100"/>
        <c:noMultiLvlLbl val="0"/>
      </c:catAx>
      <c:valAx>
        <c:axId val="908770032"/>
        <c:scaling>
          <c:orientation val="minMax"/>
        </c:scaling>
        <c:delete val="0"/>
        <c:axPos val="l"/>
        <c:majorGridlines/>
        <c:title>
          <c:tx>
            <c:rich>
              <a:bodyPr rot="0" vert="wordArtVertRtl"/>
              <a:lstStyle/>
              <a:p>
                <a:pPr>
                  <a:defRPr sz="1100" b="0">
                    <a:latin typeface="+mn-ea"/>
                    <a:ea typeface="+mn-ea"/>
                  </a:defRPr>
                </a:pPr>
                <a:r>
                  <a:rPr lang="ja-JP" altLang="en-US" sz="1100" b="0">
                    <a:latin typeface="+mn-ea"/>
                    <a:ea typeface="+mn-ea"/>
                  </a:rPr>
                  <a:t>症例数</a:t>
                </a:r>
              </a:p>
            </c:rich>
          </c:tx>
          <c:layout>
            <c:manualLayout>
              <c:xMode val="edge"/>
              <c:yMode val="edge"/>
              <c:x val="1.0662191816186899E-3"/>
              <c:y val="0.400936736356231"/>
            </c:manualLayout>
          </c:layout>
          <c:overlay val="0"/>
        </c:title>
        <c:numFmt formatCode="#,##0_);[Red]\(#,##0\)" sourceLinked="1"/>
        <c:majorTickMark val="out"/>
        <c:minorTickMark val="none"/>
        <c:tickLblPos val="nextTo"/>
        <c:crossAx val="9087674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38819366678197248"/>
          <c:y val="4.930784781845772E-2"/>
          <c:w val="0.55800123728898698"/>
          <c:h val="8.2207668342575299E-2"/>
        </c:manualLayout>
      </c:layout>
      <c:overlay val="0"/>
      <c:txPr>
        <a:bodyPr/>
        <a:lstStyle/>
        <a:p>
          <a:pPr>
            <a:defRPr sz="1800">
              <a:latin typeface="Yu Gothic" panose="020B0400000000000000" pitchFamily="34" charset="-128"/>
              <a:ea typeface="Yu Gothic" panose="020B0400000000000000" pitchFamily="34" charset="-128"/>
            </a:defRPr>
          </a:pPr>
          <a:endParaRPr lang="ja-JP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8.5112305861246129E-2"/>
          <c:y val="3.4482758620689599E-2"/>
          <c:w val="0.89382766283030712"/>
          <c:h val="0.8899974791286684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'年別　周期数・数字'!$AJ$38</c:f>
              <c:strCache>
                <c:ptCount val="1"/>
                <c:pt idx="0">
                  <c:v>IVF出生児</c:v>
                </c:pt>
              </c:strCache>
            </c:strRef>
          </c:tx>
          <c:invertIfNegative val="0"/>
          <c:cat>
            <c:numRef>
              <c:f>'年別　周期数・数字'!$AB$46:$AB$70</c:f>
              <c:numCache>
                <c:formatCode>General</c:formatCode>
                <c:ptCount val="25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  <c:pt idx="24">
                  <c:v>2016</c:v>
                </c:pt>
              </c:numCache>
            </c:numRef>
          </c:cat>
          <c:val>
            <c:numRef>
              <c:f>'年別　周期数・数字'!$AJ$46:$AJ$70</c:f>
              <c:numCache>
                <c:formatCode>#,##0_);[Red]\(#,##0\)</c:formatCode>
                <c:ptCount val="25"/>
                <c:pt idx="0">
                  <c:v>2525</c:v>
                </c:pt>
                <c:pt idx="1">
                  <c:v>3334</c:v>
                </c:pt>
                <c:pt idx="2">
                  <c:v>3734</c:v>
                </c:pt>
                <c:pt idx="3">
                  <c:v>3810</c:v>
                </c:pt>
                <c:pt idx="4">
                  <c:v>4436</c:v>
                </c:pt>
                <c:pt idx="5">
                  <c:v>5060</c:v>
                </c:pt>
                <c:pt idx="6">
                  <c:v>5851</c:v>
                </c:pt>
                <c:pt idx="7">
                  <c:v>5870</c:v>
                </c:pt>
                <c:pt idx="8">
                  <c:v>5447</c:v>
                </c:pt>
                <c:pt idx="9">
                  <c:v>5829</c:v>
                </c:pt>
                <c:pt idx="10">
                  <c:v>6443</c:v>
                </c:pt>
                <c:pt idx="11">
                  <c:v>6608</c:v>
                </c:pt>
                <c:pt idx="12">
                  <c:v>6709</c:v>
                </c:pt>
                <c:pt idx="13">
                  <c:v>6706</c:v>
                </c:pt>
                <c:pt idx="14">
                  <c:v>6256</c:v>
                </c:pt>
                <c:pt idx="15">
                  <c:v>5144</c:v>
                </c:pt>
                <c:pt idx="16">
                  <c:v>4664</c:v>
                </c:pt>
                <c:pt idx="17">
                  <c:v>5046</c:v>
                </c:pt>
                <c:pt idx="18">
                  <c:v>4657</c:v>
                </c:pt>
                <c:pt idx="19">
                  <c:v>4546</c:v>
                </c:pt>
                <c:pt idx="20">
                  <c:v>4740</c:v>
                </c:pt>
                <c:pt idx="21">
                  <c:v>4776</c:v>
                </c:pt>
                <c:pt idx="22">
                  <c:v>5025</c:v>
                </c:pt>
                <c:pt idx="23">
                  <c:v>4629</c:v>
                </c:pt>
                <c:pt idx="24">
                  <c:v>4266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8C8-E445-92A7-7D0332476091}"/>
            </c:ext>
          </c:extLst>
        </c:ser>
        <c:ser>
          <c:idx val="1"/>
          <c:order val="1"/>
          <c:tx>
            <c:strRef>
              <c:f>'年別　周期数・数字'!$AK$38</c:f>
              <c:strCache>
                <c:ptCount val="1"/>
                <c:pt idx="0">
                  <c:v>ICSI出生児</c:v>
                </c:pt>
              </c:strCache>
            </c:strRef>
          </c:tx>
          <c:invertIfNegative val="0"/>
          <c:cat>
            <c:numRef>
              <c:f>'年別　周期数・数字'!$AB$46:$AB$70</c:f>
              <c:numCache>
                <c:formatCode>General</c:formatCode>
                <c:ptCount val="25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  <c:pt idx="24">
                  <c:v>2016</c:v>
                </c:pt>
              </c:numCache>
            </c:numRef>
          </c:cat>
          <c:val>
            <c:numRef>
              <c:f>'年別　周期数・数字'!$AK$46:$AK$70</c:f>
              <c:numCache>
                <c:formatCode>#,##0_);[Red]\(#,##0\)</c:formatCode>
                <c:ptCount val="25"/>
                <c:pt idx="0">
                  <c:v>35</c:v>
                </c:pt>
                <c:pt idx="1">
                  <c:v>149</c:v>
                </c:pt>
                <c:pt idx="2">
                  <c:v>698</c:v>
                </c:pt>
                <c:pt idx="3">
                  <c:v>1579</c:v>
                </c:pt>
                <c:pt idx="4">
                  <c:v>2588</c:v>
                </c:pt>
                <c:pt idx="5">
                  <c:v>3249</c:v>
                </c:pt>
                <c:pt idx="6">
                  <c:v>3701</c:v>
                </c:pt>
                <c:pt idx="7">
                  <c:v>4247</c:v>
                </c:pt>
                <c:pt idx="8">
                  <c:v>4582</c:v>
                </c:pt>
                <c:pt idx="9">
                  <c:v>4862</c:v>
                </c:pt>
                <c:pt idx="10">
                  <c:v>5486</c:v>
                </c:pt>
                <c:pt idx="11">
                  <c:v>5994</c:v>
                </c:pt>
                <c:pt idx="12">
                  <c:v>5921</c:v>
                </c:pt>
                <c:pt idx="13">
                  <c:v>5864</c:v>
                </c:pt>
                <c:pt idx="14">
                  <c:v>5401</c:v>
                </c:pt>
                <c:pt idx="15">
                  <c:v>5194</c:v>
                </c:pt>
                <c:pt idx="16">
                  <c:v>4615</c:v>
                </c:pt>
                <c:pt idx="17">
                  <c:v>5180</c:v>
                </c:pt>
                <c:pt idx="18">
                  <c:v>5277</c:v>
                </c:pt>
                <c:pt idx="19">
                  <c:v>5415</c:v>
                </c:pt>
                <c:pt idx="20">
                  <c:v>5498</c:v>
                </c:pt>
                <c:pt idx="21">
                  <c:v>5630</c:v>
                </c:pt>
                <c:pt idx="22">
                  <c:v>5702</c:v>
                </c:pt>
                <c:pt idx="23">
                  <c:v>5761</c:v>
                </c:pt>
                <c:pt idx="24">
                  <c:v>5166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8C8-E445-92A7-7D0332476091}"/>
            </c:ext>
          </c:extLst>
        </c:ser>
        <c:ser>
          <c:idx val="2"/>
          <c:order val="2"/>
          <c:tx>
            <c:strRef>
              <c:f>'年別　周期数・数字'!$AL$38</c:f>
              <c:strCache>
                <c:ptCount val="1"/>
                <c:pt idx="0">
                  <c:v>FET出生児</c:v>
                </c:pt>
              </c:strCache>
            </c:strRef>
          </c:tx>
          <c:invertIfNegative val="0"/>
          <c:cat>
            <c:numRef>
              <c:f>'年別　周期数・数字'!$AB$46:$AB$70</c:f>
              <c:numCache>
                <c:formatCode>General</c:formatCode>
                <c:ptCount val="25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  <c:pt idx="24">
                  <c:v>2016</c:v>
                </c:pt>
              </c:numCache>
            </c:numRef>
          </c:cat>
          <c:val>
            <c:numRef>
              <c:f>'年別　周期数・数字'!$AL$46:$AL$70</c:f>
              <c:numCache>
                <c:formatCode>#,##0_);[Red]\(#,##0\)</c:formatCode>
                <c:ptCount val="25"/>
                <c:pt idx="0">
                  <c:v>66</c:v>
                </c:pt>
                <c:pt idx="1">
                  <c:v>71</c:v>
                </c:pt>
                <c:pt idx="2">
                  <c:v>144</c:v>
                </c:pt>
                <c:pt idx="3">
                  <c:v>298</c:v>
                </c:pt>
                <c:pt idx="4">
                  <c:v>386</c:v>
                </c:pt>
                <c:pt idx="5">
                  <c:v>902</c:v>
                </c:pt>
                <c:pt idx="6">
                  <c:v>1567</c:v>
                </c:pt>
                <c:pt idx="7">
                  <c:v>1812</c:v>
                </c:pt>
                <c:pt idx="8">
                  <c:v>2245</c:v>
                </c:pt>
                <c:pt idx="9">
                  <c:v>2467</c:v>
                </c:pt>
                <c:pt idx="10">
                  <c:v>3299</c:v>
                </c:pt>
                <c:pt idx="11">
                  <c:v>4798</c:v>
                </c:pt>
                <c:pt idx="12">
                  <c:v>5538</c:v>
                </c:pt>
                <c:pt idx="13">
                  <c:v>6542</c:v>
                </c:pt>
                <c:pt idx="14">
                  <c:v>7930</c:v>
                </c:pt>
                <c:pt idx="15">
                  <c:v>9257</c:v>
                </c:pt>
                <c:pt idx="16">
                  <c:v>12425</c:v>
                </c:pt>
                <c:pt idx="17">
                  <c:v>16454</c:v>
                </c:pt>
                <c:pt idx="18">
                  <c:v>19011</c:v>
                </c:pt>
                <c:pt idx="19">
                  <c:v>22465</c:v>
                </c:pt>
                <c:pt idx="20">
                  <c:v>27715</c:v>
                </c:pt>
                <c:pt idx="21">
                  <c:v>32148</c:v>
                </c:pt>
                <c:pt idx="22">
                  <c:v>36595</c:v>
                </c:pt>
                <c:pt idx="23">
                  <c:v>40611</c:v>
                </c:pt>
                <c:pt idx="24">
                  <c:v>44678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8C8-E445-92A7-7D03324760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08515040"/>
        <c:axId val="908518432"/>
      </c:barChart>
      <c:catAx>
        <c:axId val="90851504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100" b="0"/>
                </a:pPr>
                <a:r>
                  <a:rPr lang="ja-JP" altLang="en-US" sz="1100" b="0"/>
                  <a:t>西暦</a:t>
                </a:r>
                <a:endParaRPr lang="en-US" altLang="ja-JP" sz="1100" b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908518432"/>
        <c:crosses val="autoZero"/>
        <c:auto val="1"/>
        <c:lblAlgn val="ctr"/>
        <c:lblOffset val="100"/>
        <c:noMultiLvlLbl val="0"/>
      </c:catAx>
      <c:valAx>
        <c:axId val="908518432"/>
        <c:scaling>
          <c:orientation val="minMax"/>
        </c:scaling>
        <c:delete val="0"/>
        <c:axPos val="l"/>
        <c:majorGridlines/>
        <c:title>
          <c:tx>
            <c:rich>
              <a:bodyPr rot="0" vert="wordArtVertRtl"/>
              <a:lstStyle/>
              <a:p>
                <a:pPr>
                  <a:defRPr sz="1100" b="0"/>
                </a:pPr>
                <a:r>
                  <a:rPr lang="ja-JP" altLang="en-US" sz="1100" b="0"/>
                  <a:t>症例数</a:t>
                </a:r>
              </a:p>
            </c:rich>
          </c:tx>
          <c:layout>
            <c:manualLayout>
              <c:xMode val="edge"/>
              <c:yMode val="edge"/>
              <c:x val="1.0662191816186899E-3"/>
              <c:y val="0.400936736356231"/>
            </c:manualLayout>
          </c:layout>
          <c:overlay val="0"/>
        </c:title>
        <c:numFmt formatCode="#,##0_);[Red]\(#,##0\)" sourceLinked="1"/>
        <c:majorTickMark val="out"/>
        <c:minorTickMark val="none"/>
        <c:tickLblPos val="nextTo"/>
        <c:crossAx val="9085150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34518902189935902"/>
          <c:y val="3.7595028292205998E-2"/>
          <c:w val="0.59792295811921303"/>
          <c:h val="7.9824622013957403E-2"/>
        </c:manualLayout>
      </c:layout>
      <c:overlay val="0"/>
      <c:txPr>
        <a:bodyPr/>
        <a:lstStyle/>
        <a:p>
          <a:pPr>
            <a:defRPr sz="1800">
              <a:latin typeface="Yu Gothic" panose="020B0400000000000000" pitchFamily="34" charset="-128"/>
              <a:ea typeface="Yu Gothic" panose="020B0400000000000000" pitchFamily="34" charset="-128"/>
            </a:defRPr>
          </a:pPr>
          <a:endParaRPr lang="ja-JP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7.8941200437933054E-2"/>
          <c:y val="3.7356321839080497E-2"/>
          <c:w val="0.91173668999956059"/>
          <c:h val="0.83716965336229499"/>
        </c:manualLayout>
      </c:layout>
      <c:lineChart>
        <c:grouping val="standard"/>
        <c:varyColors val="0"/>
        <c:ser>
          <c:idx val="0"/>
          <c:order val="0"/>
          <c:tx>
            <c:strRef>
              <c:f>'年別　年齢別'!$AU$3</c:f>
              <c:strCache>
                <c:ptCount val="1"/>
                <c:pt idx="0">
                  <c:v>総治療周期数 447,790</c:v>
                </c:pt>
              </c:strCache>
            </c:strRef>
          </c:tx>
          <c:marker>
            <c:symbol val="circle"/>
            <c:size val="9"/>
          </c:marker>
          <c:cat>
            <c:strRef>
              <c:f>'年別　年齢別'!$A$4:$A$34</c:f>
              <c:strCache>
                <c:ptCount val="31"/>
                <c:pt idx="0">
                  <c:v>20以下</c:v>
                </c:pt>
                <c:pt idx="1">
                  <c:v>21</c:v>
                </c:pt>
                <c:pt idx="2">
                  <c:v>22</c:v>
                </c:pt>
                <c:pt idx="3">
                  <c:v>23</c:v>
                </c:pt>
                <c:pt idx="4">
                  <c:v>24</c:v>
                </c:pt>
                <c:pt idx="5">
                  <c:v>25</c:v>
                </c:pt>
                <c:pt idx="6">
                  <c:v>26</c:v>
                </c:pt>
                <c:pt idx="7">
                  <c:v>27</c:v>
                </c:pt>
                <c:pt idx="8">
                  <c:v>28</c:v>
                </c:pt>
                <c:pt idx="9">
                  <c:v>29</c:v>
                </c:pt>
                <c:pt idx="10">
                  <c:v>30</c:v>
                </c:pt>
                <c:pt idx="11">
                  <c:v>31</c:v>
                </c:pt>
                <c:pt idx="12">
                  <c:v>32</c:v>
                </c:pt>
                <c:pt idx="13">
                  <c:v>33</c:v>
                </c:pt>
                <c:pt idx="14">
                  <c:v>34</c:v>
                </c:pt>
                <c:pt idx="15">
                  <c:v>35</c:v>
                </c:pt>
                <c:pt idx="16">
                  <c:v>36</c:v>
                </c:pt>
                <c:pt idx="17">
                  <c:v>37</c:v>
                </c:pt>
                <c:pt idx="18">
                  <c:v>38</c:v>
                </c:pt>
                <c:pt idx="19">
                  <c:v>39</c:v>
                </c:pt>
                <c:pt idx="20">
                  <c:v>40</c:v>
                </c:pt>
                <c:pt idx="21">
                  <c:v>41</c:v>
                </c:pt>
                <c:pt idx="22">
                  <c:v>42</c:v>
                </c:pt>
                <c:pt idx="23">
                  <c:v>43</c:v>
                </c:pt>
                <c:pt idx="24">
                  <c:v>44</c:v>
                </c:pt>
                <c:pt idx="25">
                  <c:v>45</c:v>
                </c:pt>
                <c:pt idx="26">
                  <c:v>46</c:v>
                </c:pt>
                <c:pt idx="27">
                  <c:v>47</c:v>
                </c:pt>
                <c:pt idx="28">
                  <c:v>48</c:v>
                </c:pt>
                <c:pt idx="29">
                  <c:v>49</c:v>
                </c:pt>
                <c:pt idx="30">
                  <c:v>50以上</c:v>
                </c:pt>
              </c:strCache>
            </c:strRef>
          </c:cat>
          <c:val>
            <c:numRef>
              <c:f>'年別　年齢別'!$AU$4:$AU$34</c:f>
              <c:numCache>
                <c:formatCode>General</c:formatCode>
                <c:ptCount val="31"/>
                <c:pt idx="0">
                  <c:v>39</c:v>
                </c:pt>
                <c:pt idx="1">
                  <c:v>29</c:v>
                </c:pt>
                <c:pt idx="2">
                  <c:v>71</c:v>
                </c:pt>
                <c:pt idx="3">
                  <c:v>160</c:v>
                </c:pt>
                <c:pt idx="4">
                  <c:v>364</c:v>
                </c:pt>
                <c:pt idx="5">
                  <c:v>748</c:v>
                </c:pt>
                <c:pt idx="6">
                  <c:v>1463</c:v>
                </c:pt>
                <c:pt idx="7">
                  <c:v>2581</c:v>
                </c:pt>
                <c:pt idx="8">
                  <c:v>4658</c:v>
                </c:pt>
                <c:pt idx="9">
                  <c:v>7139</c:v>
                </c:pt>
                <c:pt idx="10">
                  <c:v>10020</c:v>
                </c:pt>
                <c:pt idx="11">
                  <c:v>12951</c:v>
                </c:pt>
                <c:pt idx="12">
                  <c:v>15832</c:v>
                </c:pt>
                <c:pt idx="13">
                  <c:v>18966</c:v>
                </c:pt>
                <c:pt idx="14">
                  <c:v>22690</c:v>
                </c:pt>
                <c:pt idx="15">
                  <c:v>25444</c:v>
                </c:pt>
                <c:pt idx="16">
                  <c:v>28303</c:v>
                </c:pt>
                <c:pt idx="17">
                  <c:v>31195</c:v>
                </c:pt>
                <c:pt idx="18">
                  <c:v>34733</c:v>
                </c:pt>
                <c:pt idx="19">
                  <c:v>38677</c:v>
                </c:pt>
                <c:pt idx="20">
                  <c:v>39752</c:v>
                </c:pt>
                <c:pt idx="21">
                  <c:v>39219</c:v>
                </c:pt>
                <c:pt idx="22">
                  <c:v>38048</c:v>
                </c:pt>
                <c:pt idx="23">
                  <c:v>29011</c:v>
                </c:pt>
                <c:pt idx="24">
                  <c:v>20313</c:v>
                </c:pt>
                <c:pt idx="25">
                  <c:v>12560</c:v>
                </c:pt>
                <c:pt idx="26">
                  <c:v>6437</c:v>
                </c:pt>
                <c:pt idx="27">
                  <c:v>3418</c:v>
                </c:pt>
                <c:pt idx="28">
                  <c:v>1716</c:v>
                </c:pt>
                <c:pt idx="29">
                  <c:v>772</c:v>
                </c:pt>
                <c:pt idx="30">
                  <c:v>481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CC0-9B40-A402-00DBCAB5306C}"/>
            </c:ext>
          </c:extLst>
        </c:ser>
        <c:ser>
          <c:idx val="1"/>
          <c:order val="1"/>
          <c:tx>
            <c:strRef>
              <c:f>'年別　年齢別'!$AV$3</c:f>
              <c:strCache>
                <c:ptCount val="1"/>
                <c:pt idx="0">
                  <c:v>移植周期数 252,835</c:v>
                </c:pt>
              </c:strCache>
            </c:strRef>
          </c:tx>
          <c:marker>
            <c:symbol val="circle"/>
            <c:size val="9"/>
          </c:marker>
          <c:cat>
            <c:strRef>
              <c:f>'年別　年齢別'!$A$4:$A$34</c:f>
              <c:strCache>
                <c:ptCount val="31"/>
                <c:pt idx="0">
                  <c:v>20以下</c:v>
                </c:pt>
                <c:pt idx="1">
                  <c:v>21</c:v>
                </c:pt>
                <c:pt idx="2">
                  <c:v>22</c:v>
                </c:pt>
                <c:pt idx="3">
                  <c:v>23</c:v>
                </c:pt>
                <c:pt idx="4">
                  <c:v>24</c:v>
                </c:pt>
                <c:pt idx="5">
                  <c:v>25</c:v>
                </c:pt>
                <c:pt idx="6">
                  <c:v>26</c:v>
                </c:pt>
                <c:pt idx="7">
                  <c:v>27</c:v>
                </c:pt>
                <c:pt idx="8">
                  <c:v>28</c:v>
                </c:pt>
                <c:pt idx="9">
                  <c:v>29</c:v>
                </c:pt>
                <c:pt idx="10">
                  <c:v>30</c:v>
                </c:pt>
                <c:pt idx="11">
                  <c:v>31</c:v>
                </c:pt>
                <c:pt idx="12">
                  <c:v>32</c:v>
                </c:pt>
                <c:pt idx="13">
                  <c:v>33</c:v>
                </c:pt>
                <c:pt idx="14">
                  <c:v>34</c:v>
                </c:pt>
                <c:pt idx="15">
                  <c:v>35</c:v>
                </c:pt>
                <c:pt idx="16">
                  <c:v>36</c:v>
                </c:pt>
                <c:pt idx="17">
                  <c:v>37</c:v>
                </c:pt>
                <c:pt idx="18">
                  <c:v>38</c:v>
                </c:pt>
                <c:pt idx="19">
                  <c:v>39</c:v>
                </c:pt>
                <c:pt idx="20">
                  <c:v>40</c:v>
                </c:pt>
                <c:pt idx="21">
                  <c:v>41</c:v>
                </c:pt>
                <c:pt idx="22">
                  <c:v>42</c:v>
                </c:pt>
                <c:pt idx="23">
                  <c:v>43</c:v>
                </c:pt>
                <c:pt idx="24">
                  <c:v>44</c:v>
                </c:pt>
                <c:pt idx="25">
                  <c:v>45</c:v>
                </c:pt>
                <c:pt idx="26">
                  <c:v>46</c:v>
                </c:pt>
                <c:pt idx="27">
                  <c:v>47</c:v>
                </c:pt>
                <c:pt idx="28">
                  <c:v>48</c:v>
                </c:pt>
                <c:pt idx="29">
                  <c:v>49</c:v>
                </c:pt>
                <c:pt idx="30">
                  <c:v>50以上</c:v>
                </c:pt>
              </c:strCache>
            </c:strRef>
          </c:cat>
          <c:val>
            <c:numRef>
              <c:f>'年別　年齢別'!$AV$4:$AV$34</c:f>
              <c:numCache>
                <c:formatCode>General</c:formatCode>
                <c:ptCount val="31"/>
                <c:pt idx="0">
                  <c:v>3</c:v>
                </c:pt>
                <c:pt idx="1">
                  <c:v>13</c:v>
                </c:pt>
                <c:pt idx="2">
                  <c:v>37</c:v>
                </c:pt>
                <c:pt idx="3">
                  <c:v>86</c:v>
                </c:pt>
                <c:pt idx="4">
                  <c:v>211</c:v>
                </c:pt>
                <c:pt idx="5">
                  <c:v>440</c:v>
                </c:pt>
                <c:pt idx="6">
                  <c:v>903</c:v>
                </c:pt>
                <c:pt idx="7">
                  <c:v>1631</c:v>
                </c:pt>
                <c:pt idx="8">
                  <c:v>2898</c:v>
                </c:pt>
                <c:pt idx="9">
                  <c:v>4527</c:v>
                </c:pt>
                <c:pt idx="10">
                  <c:v>6349</c:v>
                </c:pt>
                <c:pt idx="11">
                  <c:v>8156</c:v>
                </c:pt>
                <c:pt idx="12">
                  <c:v>10066</c:v>
                </c:pt>
                <c:pt idx="13">
                  <c:v>12138</c:v>
                </c:pt>
                <c:pt idx="14">
                  <c:v>14345</c:v>
                </c:pt>
                <c:pt idx="15">
                  <c:v>16180</c:v>
                </c:pt>
                <c:pt idx="16">
                  <c:v>17667</c:v>
                </c:pt>
                <c:pt idx="17">
                  <c:v>19264</c:v>
                </c:pt>
                <c:pt idx="18">
                  <c:v>20929</c:v>
                </c:pt>
                <c:pt idx="19">
                  <c:v>22607</c:v>
                </c:pt>
                <c:pt idx="20">
                  <c:v>22168</c:v>
                </c:pt>
                <c:pt idx="21">
                  <c:v>20971</c:v>
                </c:pt>
                <c:pt idx="22">
                  <c:v>19208</c:v>
                </c:pt>
                <c:pt idx="23">
                  <c:v>13771</c:v>
                </c:pt>
                <c:pt idx="24">
                  <c:v>8823</c:v>
                </c:pt>
                <c:pt idx="25">
                  <c:v>4961</c:v>
                </c:pt>
                <c:pt idx="26">
                  <c:v>2389</c:v>
                </c:pt>
                <c:pt idx="27">
                  <c:v>1146</c:v>
                </c:pt>
                <c:pt idx="28">
                  <c:v>547</c:v>
                </c:pt>
                <c:pt idx="29">
                  <c:v>243</c:v>
                </c:pt>
                <c:pt idx="30">
                  <c:v>158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CC0-9B40-A402-00DBCAB5306C}"/>
            </c:ext>
          </c:extLst>
        </c:ser>
        <c:ser>
          <c:idx val="2"/>
          <c:order val="2"/>
          <c:tx>
            <c:strRef>
              <c:f>'年別　年齢別'!$AW$3</c:f>
              <c:strCache>
                <c:ptCount val="1"/>
                <c:pt idx="0">
                  <c:v>妊娠周期数 75,976</c:v>
                </c:pt>
              </c:strCache>
            </c:strRef>
          </c:tx>
          <c:marker>
            <c:symbol val="circle"/>
            <c:size val="9"/>
          </c:marker>
          <c:cat>
            <c:strRef>
              <c:f>'年別　年齢別'!$A$4:$A$34</c:f>
              <c:strCache>
                <c:ptCount val="31"/>
                <c:pt idx="0">
                  <c:v>20以下</c:v>
                </c:pt>
                <c:pt idx="1">
                  <c:v>21</c:v>
                </c:pt>
                <c:pt idx="2">
                  <c:v>22</c:v>
                </c:pt>
                <c:pt idx="3">
                  <c:v>23</c:v>
                </c:pt>
                <c:pt idx="4">
                  <c:v>24</c:v>
                </c:pt>
                <c:pt idx="5">
                  <c:v>25</c:v>
                </c:pt>
                <c:pt idx="6">
                  <c:v>26</c:v>
                </c:pt>
                <c:pt idx="7">
                  <c:v>27</c:v>
                </c:pt>
                <c:pt idx="8">
                  <c:v>28</c:v>
                </c:pt>
                <c:pt idx="9">
                  <c:v>29</c:v>
                </c:pt>
                <c:pt idx="10">
                  <c:v>30</c:v>
                </c:pt>
                <c:pt idx="11">
                  <c:v>31</c:v>
                </c:pt>
                <c:pt idx="12">
                  <c:v>32</c:v>
                </c:pt>
                <c:pt idx="13">
                  <c:v>33</c:v>
                </c:pt>
                <c:pt idx="14">
                  <c:v>34</c:v>
                </c:pt>
                <c:pt idx="15">
                  <c:v>35</c:v>
                </c:pt>
                <c:pt idx="16">
                  <c:v>36</c:v>
                </c:pt>
                <c:pt idx="17">
                  <c:v>37</c:v>
                </c:pt>
                <c:pt idx="18">
                  <c:v>38</c:v>
                </c:pt>
                <c:pt idx="19">
                  <c:v>39</c:v>
                </c:pt>
                <c:pt idx="20">
                  <c:v>40</c:v>
                </c:pt>
                <c:pt idx="21">
                  <c:v>41</c:v>
                </c:pt>
                <c:pt idx="22">
                  <c:v>42</c:v>
                </c:pt>
                <c:pt idx="23">
                  <c:v>43</c:v>
                </c:pt>
                <c:pt idx="24">
                  <c:v>44</c:v>
                </c:pt>
                <c:pt idx="25">
                  <c:v>45</c:v>
                </c:pt>
                <c:pt idx="26">
                  <c:v>46</c:v>
                </c:pt>
                <c:pt idx="27">
                  <c:v>47</c:v>
                </c:pt>
                <c:pt idx="28">
                  <c:v>48</c:v>
                </c:pt>
                <c:pt idx="29">
                  <c:v>49</c:v>
                </c:pt>
                <c:pt idx="30">
                  <c:v>50以上</c:v>
                </c:pt>
              </c:strCache>
            </c:strRef>
          </c:cat>
          <c:val>
            <c:numRef>
              <c:f>'年別　年齢別'!$AW$4:$AW$34</c:f>
              <c:numCache>
                <c:formatCode>General</c:formatCode>
                <c:ptCount val="31"/>
                <c:pt idx="0">
                  <c:v>1</c:v>
                </c:pt>
                <c:pt idx="1">
                  <c:v>6</c:v>
                </c:pt>
                <c:pt idx="2">
                  <c:v>11</c:v>
                </c:pt>
                <c:pt idx="3">
                  <c:v>37</c:v>
                </c:pt>
                <c:pt idx="4">
                  <c:v>98</c:v>
                </c:pt>
                <c:pt idx="5">
                  <c:v>189</c:v>
                </c:pt>
                <c:pt idx="6">
                  <c:v>386</c:v>
                </c:pt>
                <c:pt idx="7">
                  <c:v>737</c:v>
                </c:pt>
                <c:pt idx="8">
                  <c:v>1310</c:v>
                </c:pt>
                <c:pt idx="9">
                  <c:v>1939</c:v>
                </c:pt>
                <c:pt idx="10">
                  <c:v>2729</c:v>
                </c:pt>
                <c:pt idx="11">
                  <c:v>3434</c:v>
                </c:pt>
                <c:pt idx="12">
                  <c:v>4184</c:v>
                </c:pt>
                <c:pt idx="13">
                  <c:v>4909</c:v>
                </c:pt>
                <c:pt idx="14">
                  <c:v>5649</c:v>
                </c:pt>
                <c:pt idx="15">
                  <c:v>6284</c:v>
                </c:pt>
                <c:pt idx="16">
                  <c:v>6412</c:v>
                </c:pt>
                <c:pt idx="17">
                  <c:v>6926</c:v>
                </c:pt>
                <c:pt idx="18">
                  <c:v>6759</c:v>
                </c:pt>
                <c:pt idx="19">
                  <c:v>6703</c:v>
                </c:pt>
                <c:pt idx="20">
                  <c:v>5773</c:v>
                </c:pt>
                <c:pt idx="21">
                  <c:v>4771</c:v>
                </c:pt>
                <c:pt idx="22">
                  <c:v>3397</c:v>
                </c:pt>
                <c:pt idx="23">
                  <c:v>1918</c:v>
                </c:pt>
                <c:pt idx="24">
                  <c:v>930</c:v>
                </c:pt>
                <c:pt idx="25">
                  <c:v>319</c:v>
                </c:pt>
                <c:pt idx="26">
                  <c:v>112</c:v>
                </c:pt>
                <c:pt idx="27">
                  <c:v>33</c:v>
                </c:pt>
                <c:pt idx="28">
                  <c:v>9</c:v>
                </c:pt>
                <c:pt idx="29">
                  <c:v>6</c:v>
                </c:pt>
                <c:pt idx="30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CC0-9B40-A402-00DBCAB5306C}"/>
            </c:ext>
          </c:extLst>
        </c:ser>
        <c:ser>
          <c:idx val="3"/>
          <c:order val="3"/>
          <c:tx>
            <c:strRef>
              <c:f>'年別　年齢別'!$AX$3</c:f>
              <c:strCache>
                <c:ptCount val="1"/>
                <c:pt idx="0">
                  <c:v>生産周期数 52,504</c:v>
                </c:pt>
              </c:strCache>
            </c:strRef>
          </c:tx>
          <c:marker>
            <c:symbol val="circle"/>
            <c:size val="9"/>
          </c:marker>
          <c:cat>
            <c:strRef>
              <c:f>'年別　年齢別'!$A$4:$A$34</c:f>
              <c:strCache>
                <c:ptCount val="31"/>
                <c:pt idx="0">
                  <c:v>20以下</c:v>
                </c:pt>
                <c:pt idx="1">
                  <c:v>21</c:v>
                </c:pt>
                <c:pt idx="2">
                  <c:v>22</c:v>
                </c:pt>
                <c:pt idx="3">
                  <c:v>23</c:v>
                </c:pt>
                <c:pt idx="4">
                  <c:v>24</c:v>
                </c:pt>
                <c:pt idx="5">
                  <c:v>25</c:v>
                </c:pt>
                <c:pt idx="6">
                  <c:v>26</c:v>
                </c:pt>
                <c:pt idx="7">
                  <c:v>27</c:v>
                </c:pt>
                <c:pt idx="8">
                  <c:v>28</c:v>
                </c:pt>
                <c:pt idx="9">
                  <c:v>29</c:v>
                </c:pt>
                <c:pt idx="10">
                  <c:v>30</c:v>
                </c:pt>
                <c:pt idx="11">
                  <c:v>31</c:v>
                </c:pt>
                <c:pt idx="12">
                  <c:v>32</c:v>
                </c:pt>
                <c:pt idx="13">
                  <c:v>33</c:v>
                </c:pt>
                <c:pt idx="14">
                  <c:v>34</c:v>
                </c:pt>
                <c:pt idx="15">
                  <c:v>35</c:v>
                </c:pt>
                <c:pt idx="16">
                  <c:v>36</c:v>
                </c:pt>
                <c:pt idx="17">
                  <c:v>37</c:v>
                </c:pt>
                <c:pt idx="18">
                  <c:v>38</c:v>
                </c:pt>
                <c:pt idx="19">
                  <c:v>39</c:v>
                </c:pt>
                <c:pt idx="20">
                  <c:v>40</c:v>
                </c:pt>
                <c:pt idx="21">
                  <c:v>41</c:v>
                </c:pt>
                <c:pt idx="22">
                  <c:v>42</c:v>
                </c:pt>
                <c:pt idx="23">
                  <c:v>43</c:v>
                </c:pt>
                <c:pt idx="24">
                  <c:v>44</c:v>
                </c:pt>
                <c:pt idx="25">
                  <c:v>45</c:v>
                </c:pt>
                <c:pt idx="26">
                  <c:v>46</c:v>
                </c:pt>
                <c:pt idx="27">
                  <c:v>47</c:v>
                </c:pt>
                <c:pt idx="28">
                  <c:v>48</c:v>
                </c:pt>
                <c:pt idx="29">
                  <c:v>49</c:v>
                </c:pt>
                <c:pt idx="30">
                  <c:v>50以上</c:v>
                </c:pt>
              </c:strCache>
            </c:strRef>
          </c:cat>
          <c:val>
            <c:numRef>
              <c:f>'年別　年齢別'!$AX$4:$AX$34</c:f>
              <c:numCache>
                <c:formatCode>General</c:formatCode>
                <c:ptCount val="31"/>
                <c:pt idx="0">
                  <c:v>1</c:v>
                </c:pt>
                <c:pt idx="1">
                  <c:v>4</c:v>
                </c:pt>
                <c:pt idx="2">
                  <c:v>9</c:v>
                </c:pt>
                <c:pt idx="3">
                  <c:v>32</c:v>
                </c:pt>
                <c:pt idx="4">
                  <c:v>77</c:v>
                </c:pt>
                <c:pt idx="5">
                  <c:v>143</c:v>
                </c:pt>
                <c:pt idx="6">
                  <c:v>294</c:v>
                </c:pt>
                <c:pt idx="7">
                  <c:v>568</c:v>
                </c:pt>
                <c:pt idx="8">
                  <c:v>1035</c:v>
                </c:pt>
                <c:pt idx="9">
                  <c:v>1520</c:v>
                </c:pt>
                <c:pt idx="10">
                  <c:v>2134</c:v>
                </c:pt>
                <c:pt idx="11">
                  <c:v>2667</c:v>
                </c:pt>
                <c:pt idx="12">
                  <c:v>3249</c:v>
                </c:pt>
                <c:pt idx="13">
                  <c:v>3784</c:v>
                </c:pt>
                <c:pt idx="14">
                  <c:v>4302</c:v>
                </c:pt>
                <c:pt idx="15">
                  <c:v>4727</c:v>
                </c:pt>
                <c:pt idx="16">
                  <c:v>4661</c:v>
                </c:pt>
                <c:pt idx="17">
                  <c:v>4899</c:v>
                </c:pt>
                <c:pt idx="18">
                  <c:v>4676</c:v>
                </c:pt>
                <c:pt idx="19">
                  <c:v>4454</c:v>
                </c:pt>
                <c:pt idx="20">
                  <c:v>3567</c:v>
                </c:pt>
                <c:pt idx="21">
                  <c:v>2691</c:v>
                </c:pt>
                <c:pt idx="22">
                  <c:v>1717</c:v>
                </c:pt>
                <c:pt idx="23">
                  <c:v>820</c:v>
                </c:pt>
                <c:pt idx="24">
                  <c:v>330</c:v>
                </c:pt>
                <c:pt idx="25">
                  <c:v>92</c:v>
                </c:pt>
                <c:pt idx="26">
                  <c:v>36</c:v>
                </c:pt>
                <c:pt idx="27">
                  <c:v>10</c:v>
                </c:pt>
                <c:pt idx="28">
                  <c:v>1</c:v>
                </c:pt>
                <c:pt idx="29">
                  <c:v>1</c:v>
                </c:pt>
                <c:pt idx="30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CC0-9B40-A402-00DBCAB530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08910464"/>
        <c:axId val="908965296"/>
      </c:lineChart>
      <c:catAx>
        <c:axId val="90891046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b="0"/>
                </a:pPr>
                <a:r>
                  <a:rPr lang="ja-JP" altLang="en-US" b="0"/>
                  <a:t>年齢（歳）</a:t>
                </a:r>
              </a:p>
            </c:rich>
          </c:tx>
          <c:layout/>
          <c:overlay val="0"/>
        </c:title>
        <c:numFmt formatCode="General" sourceLinked="0"/>
        <c:majorTickMark val="out"/>
        <c:minorTickMark val="none"/>
        <c:tickLblPos val="nextTo"/>
        <c:crossAx val="908965296"/>
        <c:crosses val="autoZero"/>
        <c:auto val="1"/>
        <c:lblAlgn val="ctr"/>
        <c:lblOffset val="100"/>
        <c:noMultiLvlLbl val="0"/>
      </c:catAx>
      <c:valAx>
        <c:axId val="908965296"/>
        <c:scaling>
          <c:orientation val="minMax"/>
          <c:max val="40000"/>
        </c:scaling>
        <c:delete val="0"/>
        <c:axPos val="l"/>
        <c:majorGridlines/>
        <c:title>
          <c:tx>
            <c:rich>
              <a:bodyPr rot="0" vert="wordArtVertRtl"/>
              <a:lstStyle/>
              <a:p>
                <a:pPr>
                  <a:defRPr b="0"/>
                </a:pPr>
                <a:r>
                  <a:rPr lang="ja-JP" altLang="en-US" b="0"/>
                  <a:t>周期数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9089104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9.9526819131946803E-2"/>
          <c:y val="4.8374061000995602E-2"/>
          <c:w val="0.302195968651922"/>
          <c:h val="0.26235294486547223"/>
        </c:manualLayout>
      </c:layout>
      <c:overlay val="0"/>
      <c:txPr>
        <a:bodyPr/>
        <a:lstStyle/>
        <a:p>
          <a:pPr>
            <a:defRPr sz="1600">
              <a:latin typeface="Yu Gothic" panose="020B0400000000000000" pitchFamily="34" charset="-128"/>
              <a:ea typeface="Yu Gothic" panose="020B0400000000000000" pitchFamily="34" charset="-128"/>
            </a:defRPr>
          </a:pPr>
          <a:endParaRPr lang="ja-JP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6.6927664610651319E-2"/>
          <c:y val="3.2745591939546598E-2"/>
          <c:w val="0.86078727892922458"/>
          <c:h val="0.85814435034411596"/>
        </c:manualLayout>
      </c:layout>
      <c:lineChart>
        <c:grouping val="standard"/>
        <c:varyColors val="0"/>
        <c:ser>
          <c:idx val="0"/>
          <c:order val="0"/>
          <c:tx>
            <c:strRef>
              <c:f>'年別　年齢別'!$CX$3</c:f>
              <c:strCache>
                <c:ptCount val="1"/>
                <c:pt idx="0">
                  <c:v>妊娠率/総ET</c:v>
                </c:pt>
              </c:strCache>
            </c:strRef>
          </c:tx>
          <c:marker>
            <c:symbol val="circle"/>
            <c:size val="9"/>
          </c:marker>
          <c:cat>
            <c:numRef>
              <c:f>'年別　年齢別'!$BM$10:$BM$32</c:f>
              <c:numCache>
                <c:formatCode>General</c:formatCode>
                <c:ptCount val="23"/>
                <c:pt idx="0">
                  <c:v>26</c:v>
                </c:pt>
                <c:pt idx="1">
                  <c:v>27</c:v>
                </c:pt>
                <c:pt idx="2">
                  <c:v>28</c:v>
                </c:pt>
                <c:pt idx="3">
                  <c:v>29</c:v>
                </c:pt>
                <c:pt idx="4">
                  <c:v>30</c:v>
                </c:pt>
                <c:pt idx="5">
                  <c:v>31</c:v>
                </c:pt>
                <c:pt idx="6">
                  <c:v>32</c:v>
                </c:pt>
                <c:pt idx="7">
                  <c:v>33</c:v>
                </c:pt>
                <c:pt idx="8">
                  <c:v>34</c:v>
                </c:pt>
                <c:pt idx="9">
                  <c:v>35</c:v>
                </c:pt>
                <c:pt idx="10">
                  <c:v>36</c:v>
                </c:pt>
                <c:pt idx="11">
                  <c:v>37</c:v>
                </c:pt>
                <c:pt idx="12">
                  <c:v>38</c:v>
                </c:pt>
                <c:pt idx="13">
                  <c:v>39</c:v>
                </c:pt>
                <c:pt idx="14">
                  <c:v>40</c:v>
                </c:pt>
                <c:pt idx="15">
                  <c:v>41</c:v>
                </c:pt>
                <c:pt idx="16">
                  <c:v>42</c:v>
                </c:pt>
                <c:pt idx="17">
                  <c:v>43</c:v>
                </c:pt>
                <c:pt idx="18">
                  <c:v>44</c:v>
                </c:pt>
                <c:pt idx="19">
                  <c:v>45</c:v>
                </c:pt>
                <c:pt idx="20">
                  <c:v>46</c:v>
                </c:pt>
                <c:pt idx="21">
                  <c:v>47</c:v>
                </c:pt>
                <c:pt idx="22">
                  <c:v>48</c:v>
                </c:pt>
              </c:numCache>
            </c:numRef>
          </c:cat>
          <c:val>
            <c:numRef>
              <c:f>'年別　年齢別'!$CX$10:$CX$32</c:f>
              <c:numCache>
                <c:formatCode>0%</c:formatCode>
                <c:ptCount val="23"/>
                <c:pt idx="0">
                  <c:v>0.4274640088593577</c:v>
                </c:pt>
                <c:pt idx="1">
                  <c:v>0.45187001839362356</c:v>
                </c:pt>
                <c:pt idx="2">
                  <c:v>0.45203588681849549</c:v>
                </c:pt>
                <c:pt idx="3">
                  <c:v>0.42831897503865696</c:v>
                </c:pt>
                <c:pt idx="4">
                  <c:v>0.42983146952275947</c:v>
                </c:pt>
                <c:pt idx="5">
                  <c:v>0.42103972535556644</c:v>
                </c:pt>
                <c:pt idx="6">
                  <c:v>0.41565666600437118</c:v>
                </c:pt>
                <c:pt idx="7">
                  <c:v>0.404432361179766</c:v>
                </c:pt>
                <c:pt idx="8">
                  <c:v>0.39379574764726383</c:v>
                </c:pt>
                <c:pt idx="9">
                  <c:v>0.388380716934487</c:v>
                </c:pt>
                <c:pt idx="10">
                  <c:v>0.36293654836701195</c:v>
                </c:pt>
                <c:pt idx="11">
                  <c:v>0.35953073089700999</c:v>
                </c:pt>
                <c:pt idx="12">
                  <c:v>0.32294901810884419</c:v>
                </c:pt>
                <c:pt idx="13">
                  <c:v>0.29650108373512629</c:v>
                </c:pt>
                <c:pt idx="14">
                  <c:v>0.26042042583904729</c:v>
                </c:pt>
                <c:pt idx="15">
                  <c:v>0.2275046492775738</c:v>
                </c:pt>
                <c:pt idx="16">
                  <c:v>0.17685339441899209</c:v>
                </c:pt>
                <c:pt idx="17">
                  <c:v>0.1392781933047709</c:v>
                </c:pt>
                <c:pt idx="18">
                  <c:v>0.10540632437946276</c:v>
                </c:pt>
                <c:pt idx="19">
                  <c:v>6.4301552106430154E-2</c:v>
                </c:pt>
                <c:pt idx="20">
                  <c:v>4.6881540393470068E-2</c:v>
                </c:pt>
                <c:pt idx="21">
                  <c:v>2.8795811518324606E-2</c:v>
                </c:pt>
                <c:pt idx="22">
                  <c:v>1.6453382084095063E-2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213-E144-A771-9D92B27564F8}"/>
            </c:ext>
          </c:extLst>
        </c:ser>
        <c:ser>
          <c:idx val="1"/>
          <c:order val="1"/>
          <c:tx>
            <c:strRef>
              <c:f>'年別　年齢別'!$CY$3</c:f>
              <c:strCache>
                <c:ptCount val="1"/>
                <c:pt idx="0">
                  <c:v>妊娠率/総治療</c:v>
                </c:pt>
              </c:strCache>
            </c:strRef>
          </c:tx>
          <c:marker>
            <c:symbol val="circle"/>
            <c:size val="9"/>
          </c:marker>
          <c:cat>
            <c:numRef>
              <c:f>'年別　年齢別'!$BM$10:$BM$32</c:f>
              <c:numCache>
                <c:formatCode>General</c:formatCode>
                <c:ptCount val="23"/>
                <c:pt idx="0">
                  <c:v>26</c:v>
                </c:pt>
                <c:pt idx="1">
                  <c:v>27</c:v>
                </c:pt>
                <c:pt idx="2">
                  <c:v>28</c:v>
                </c:pt>
                <c:pt idx="3">
                  <c:v>29</c:v>
                </c:pt>
                <c:pt idx="4">
                  <c:v>30</c:v>
                </c:pt>
                <c:pt idx="5">
                  <c:v>31</c:v>
                </c:pt>
                <c:pt idx="6">
                  <c:v>32</c:v>
                </c:pt>
                <c:pt idx="7">
                  <c:v>33</c:v>
                </c:pt>
                <c:pt idx="8">
                  <c:v>34</c:v>
                </c:pt>
                <c:pt idx="9">
                  <c:v>35</c:v>
                </c:pt>
                <c:pt idx="10">
                  <c:v>36</c:v>
                </c:pt>
                <c:pt idx="11">
                  <c:v>37</c:v>
                </c:pt>
                <c:pt idx="12">
                  <c:v>38</c:v>
                </c:pt>
                <c:pt idx="13">
                  <c:v>39</c:v>
                </c:pt>
                <c:pt idx="14">
                  <c:v>40</c:v>
                </c:pt>
                <c:pt idx="15">
                  <c:v>41</c:v>
                </c:pt>
                <c:pt idx="16">
                  <c:v>42</c:v>
                </c:pt>
                <c:pt idx="17">
                  <c:v>43</c:v>
                </c:pt>
                <c:pt idx="18">
                  <c:v>44</c:v>
                </c:pt>
                <c:pt idx="19">
                  <c:v>45</c:v>
                </c:pt>
                <c:pt idx="20">
                  <c:v>46</c:v>
                </c:pt>
                <c:pt idx="21">
                  <c:v>47</c:v>
                </c:pt>
                <c:pt idx="22">
                  <c:v>48</c:v>
                </c:pt>
              </c:numCache>
            </c:numRef>
          </c:cat>
          <c:val>
            <c:numRef>
              <c:f>'年別　年齢別'!$CY$10:$CY$32</c:f>
              <c:numCache>
                <c:formatCode>0%</c:formatCode>
                <c:ptCount val="23"/>
                <c:pt idx="0">
                  <c:v>0.2638414217361586</c:v>
                </c:pt>
                <c:pt idx="1">
                  <c:v>0.28554823711739635</c:v>
                </c:pt>
                <c:pt idx="2">
                  <c:v>0.2812365822241305</c:v>
                </c:pt>
                <c:pt idx="3">
                  <c:v>0.27160666760050428</c:v>
                </c:pt>
                <c:pt idx="4">
                  <c:v>0.27235528942115766</c:v>
                </c:pt>
                <c:pt idx="5">
                  <c:v>0.26515327001775923</c:v>
                </c:pt>
                <c:pt idx="6">
                  <c:v>0.26427488630621526</c:v>
                </c:pt>
                <c:pt idx="7">
                  <c:v>0.25883159337762313</c:v>
                </c:pt>
                <c:pt idx="8">
                  <c:v>0.2489643014543852</c:v>
                </c:pt>
                <c:pt idx="9">
                  <c:v>0.24697374626631033</c:v>
                </c:pt>
                <c:pt idx="10">
                  <c:v>0.22654842242871781</c:v>
                </c:pt>
                <c:pt idx="11">
                  <c:v>0.22202276005770155</c:v>
                </c:pt>
                <c:pt idx="12">
                  <c:v>0.194598796533556</c:v>
                </c:pt>
                <c:pt idx="13">
                  <c:v>0.17330713343847765</c:v>
                </c:pt>
                <c:pt idx="14">
                  <c:v>0.14522539746427854</c:v>
                </c:pt>
                <c:pt idx="15">
                  <c:v>0.12165022055636299</c:v>
                </c:pt>
                <c:pt idx="16">
                  <c:v>8.9281959629941121E-2</c:v>
                </c:pt>
                <c:pt idx="17">
                  <c:v>6.611285374513115E-2</c:v>
                </c:pt>
                <c:pt idx="18">
                  <c:v>4.5783488406439227E-2</c:v>
                </c:pt>
                <c:pt idx="19">
                  <c:v>2.5398089171974524E-2</c:v>
                </c:pt>
                <c:pt idx="20">
                  <c:v>1.7399409662886438E-2</c:v>
                </c:pt>
                <c:pt idx="21">
                  <c:v>9.6547688706846106E-3</c:v>
                </c:pt>
                <c:pt idx="22">
                  <c:v>5.244755244755245E-3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213-E144-A771-9D92B27564F8}"/>
            </c:ext>
          </c:extLst>
        </c:ser>
        <c:ser>
          <c:idx val="2"/>
          <c:order val="2"/>
          <c:tx>
            <c:strRef>
              <c:f>'年別　年齢別'!$CZ$3</c:f>
              <c:strCache>
                <c:ptCount val="1"/>
                <c:pt idx="0">
                  <c:v>生産率/総治療</c:v>
                </c:pt>
              </c:strCache>
            </c:strRef>
          </c:tx>
          <c:marker>
            <c:symbol val="circle"/>
            <c:size val="9"/>
          </c:marker>
          <c:cat>
            <c:numRef>
              <c:f>'年別　年齢別'!$BM$10:$BM$32</c:f>
              <c:numCache>
                <c:formatCode>General</c:formatCode>
                <c:ptCount val="23"/>
                <c:pt idx="0">
                  <c:v>26</c:v>
                </c:pt>
                <c:pt idx="1">
                  <c:v>27</c:v>
                </c:pt>
                <c:pt idx="2">
                  <c:v>28</c:v>
                </c:pt>
                <c:pt idx="3">
                  <c:v>29</c:v>
                </c:pt>
                <c:pt idx="4">
                  <c:v>30</c:v>
                </c:pt>
                <c:pt idx="5">
                  <c:v>31</c:v>
                </c:pt>
                <c:pt idx="6">
                  <c:v>32</c:v>
                </c:pt>
                <c:pt idx="7">
                  <c:v>33</c:v>
                </c:pt>
                <c:pt idx="8">
                  <c:v>34</c:v>
                </c:pt>
                <c:pt idx="9">
                  <c:v>35</c:v>
                </c:pt>
                <c:pt idx="10">
                  <c:v>36</c:v>
                </c:pt>
                <c:pt idx="11">
                  <c:v>37</c:v>
                </c:pt>
                <c:pt idx="12">
                  <c:v>38</c:v>
                </c:pt>
                <c:pt idx="13">
                  <c:v>39</c:v>
                </c:pt>
                <c:pt idx="14">
                  <c:v>40</c:v>
                </c:pt>
                <c:pt idx="15">
                  <c:v>41</c:v>
                </c:pt>
                <c:pt idx="16">
                  <c:v>42</c:v>
                </c:pt>
                <c:pt idx="17">
                  <c:v>43</c:v>
                </c:pt>
                <c:pt idx="18">
                  <c:v>44</c:v>
                </c:pt>
                <c:pt idx="19">
                  <c:v>45</c:v>
                </c:pt>
                <c:pt idx="20">
                  <c:v>46</c:v>
                </c:pt>
                <c:pt idx="21">
                  <c:v>47</c:v>
                </c:pt>
                <c:pt idx="22">
                  <c:v>48</c:v>
                </c:pt>
              </c:numCache>
            </c:numRef>
          </c:cat>
          <c:val>
            <c:numRef>
              <c:f>'年別　年齢別'!$CZ$10:$CZ$32</c:f>
              <c:numCache>
                <c:formatCode>0%</c:formatCode>
                <c:ptCount val="23"/>
                <c:pt idx="0">
                  <c:v>0.20095693779904306</c:v>
                </c:pt>
                <c:pt idx="1">
                  <c:v>0.22006974041069352</c:v>
                </c:pt>
                <c:pt idx="2">
                  <c:v>0.22219836839845428</c:v>
                </c:pt>
                <c:pt idx="3">
                  <c:v>0.21291497408600643</c:v>
                </c:pt>
                <c:pt idx="4">
                  <c:v>0.21297405189620758</c:v>
                </c:pt>
                <c:pt idx="5">
                  <c:v>0.2059300440120454</c:v>
                </c:pt>
                <c:pt idx="6">
                  <c:v>0.20521728145528045</c:v>
                </c:pt>
                <c:pt idx="7">
                  <c:v>0.19951492143836339</c:v>
                </c:pt>
                <c:pt idx="8">
                  <c:v>0.18959894226531512</c:v>
                </c:pt>
                <c:pt idx="9">
                  <c:v>0.18578053765131269</c:v>
                </c:pt>
                <c:pt idx="10">
                  <c:v>0.1646821891672261</c:v>
                </c:pt>
                <c:pt idx="11">
                  <c:v>0.15704439814072768</c:v>
                </c:pt>
                <c:pt idx="12">
                  <c:v>0.13462701177554487</c:v>
                </c:pt>
                <c:pt idx="13">
                  <c:v>0.11515887995449492</c:v>
                </c:pt>
                <c:pt idx="14">
                  <c:v>8.973133427248943E-2</c:v>
                </c:pt>
                <c:pt idx="15">
                  <c:v>6.8614702057676127E-2</c:v>
                </c:pt>
                <c:pt idx="16">
                  <c:v>4.512720773759462E-2</c:v>
                </c:pt>
                <c:pt idx="17">
                  <c:v>2.8265140808658783E-2</c:v>
                </c:pt>
                <c:pt idx="18">
                  <c:v>1.6245753950671984E-2</c:v>
                </c:pt>
                <c:pt idx="19">
                  <c:v>7.3248407643312103E-3</c:v>
                </c:pt>
                <c:pt idx="20">
                  <c:v>5.5926673916420694E-3</c:v>
                </c:pt>
                <c:pt idx="21">
                  <c:v>2.9256875365710941E-3</c:v>
                </c:pt>
                <c:pt idx="22">
                  <c:v>5.8275058275058275E-4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213-E144-A771-9D92B27564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09001584"/>
        <c:axId val="909004976"/>
      </c:lineChart>
      <c:lineChart>
        <c:grouping val="standard"/>
        <c:varyColors val="0"/>
        <c:ser>
          <c:idx val="3"/>
          <c:order val="3"/>
          <c:tx>
            <c:strRef>
              <c:f>'年別　年齢別'!$DA$3</c:f>
              <c:strCache>
                <c:ptCount val="1"/>
                <c:pt idx="0">
                  <c:v>流産率/総妊娠</c:v>
                </c:pt>
              </c:strCache>
            </c:strRef>
          </c:tx>
          <c:marker>
            <c:symbol val="circle"/>
            <c:size val="9"/>
          </c:marker>
          <c:cat>
            <c:numRef>
              <c:f>'年別　年齢別'!$BM$10:$BM$32</c:f>
              <c:numCache>
                <c:formatCode>General</c:formatCode>
                <c:ptCount val="23"/>
                <c:pt idx="0">
                  <c:v>26</c:v>
                </c:pt>
                <c:pt idx="1">
                  <c:v>27</c:v>
                </c:pt>
                <c:pt idx="2">
                  <c:v>28</c:v>
                </c:pt>
                <c:pt idx="3">
                  <c:v>29</c:v>
                </c:pt>
                <c:pt idx="4">
                  <c:v>30</c:v>
                </c:pt>
                <c:pt idx="5">
                  <c:v>31</c:v>
                </c:pt>
                <c:pt idx="6">
                  <c:v>32</c:v>
                </c:pt>
                <c:pt idx="7">
                  <c:v>33</c:v>
                </c:pt>
                <c:pt idx="8">
                  <c:v>34</c:v>
                </c:pt>
                <c:pt idx="9">
                  <c:v>35</c:v>
                </c:pt>
                <c:pt idx="10">
                  <c:v>36</c:v>
                </c:pt>
                <c:pt idx="11">
                  <c:v>37</c:v>
                </c:pt>
                <c:pt idx="12">
                  <c:v>38</c:v>
                </c:pt>
                <c:pt idx="13">
                  <c:v>39</c:v>
                </c:pt>
                <c:pt idx="14">
                  <c:v>40</c:v>
                </c:pt>
                <c:pt idx="15">
                  <c:v>41</c:v>
                </c:pt>
                <c:pt idx="16">
                  <c:v>42</c:v>
                </c:pt>
                <c:pt idx="17">
                  <c:v>43</c:v>
                </c:pt>
                <c:pt idx="18">
                  <c:v>44</c:v>
                </c:pt>
                <c:pt idx="19">
                  <c:v>45</c:v>
                </c:pt>
                <c:pt idx="20">
                  <c:v>46</c:v>
                </c:pt>
                <c:pt idx="21">
                  <c:v>47</c:v>
                </c:pt>
                <c:pt idx="22">
                  <c:v>48</c:v>
                </c:pt>
              </c:numCache>
            </c:numRef>
          </c:cat>
          <c:val>
            <c:numRef>
              <c:f>'年別　年齢別'!$DA$10:$DA$32</c:f>
              <c:numCache>
                <c:formatCode>0%</c:formatCode>
                <c:ptCount val="23"/>
                <c:pt idx="0">
                  <c:v>0.18911917098445596</c:v>
                </c:pt>
                <c:pt idx="1">
                  <c:v>0.17639077340569878</c:v>
                </c:pt>
                <c:pt idx="2">
                  <c:v>0.16488549618320611</c:v>
                </c:pt>
                <c:pt idx="3">
                  <c:v>0.16864363073749356</c:v>
                </c:pt>
                <c:pt idx="4">
                  <c:v>0.17405643092707951</c:v>
                </c:pt>
                <c:pt idx="5">
                  <c:v>0.17850902737332558</c:v>
                </c:pt>
                <c:pt idx="6">
                  <c:v>0.18044933078393882</c:v>
                </c:pt>
                <c:pt idx="7">
                  <c:v>0.18333672845793442</c:v>
                </c:pt>
                <c:pt idx="8">
                  <c:v>0.19826517967781909</c:v>
                </c:pt>
                <c:pt idx="9">
                  <c:v>0.20496499045194144</c:v>
                </c:pt>
                <c:pt idx="10">
                  <c:v>0.22878976918278229</c:v>
                </c:pt>
                <c:pt idx="11">
                  <c:v>0.24776205602079121</c:v>
                </c:pt>
                <c:pt idx="12">
                  <c:v>0.26364846870838882</c:v>
                </c:pt>
                <c:pt idx="13">
                  <c:v>0.29136207668208264</c:v>
                </c:pt>
                <c:pt idx="14">
                  <c:v>0.34262948207171312</c:v>
                </c:pt>
                <c:pt idx="15">
                  <c:v>0.39719136449381681</c:v>
                </c:pt>
                <c:pt idx="16">
                  <c:v>0.45098616426258464</c:v>
                </c:pt>
                <c:pt idx="17">
                  <c:v>0.52606882168925961</c:v>
                </c:pt>
                <c:pt idx="18">
                  <c:v>0.60752688172043012</c:v>
                </c:pt>
                <c:pt idx="19">
                  <c:v>0.65203761755485889</c:v>
                </c:pt>
                <c:pt idx="20">
                  <c:v>0.6517857142857143</c:v>
                </c:pt>
                <c:pt idx="21">
                  <c:v>0.66666666666666663</c:v>
                </c:pt>
                <c:pt idx="22">
                  <c:v>0.88888888888888884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213-E144-A771-9D92B27564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09011760"/>
        <c:axId val="909008368"/>
      </c:lineChart>
      <c:catAx>
        <c:axId val="90900158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ja-JP" altLang="en-US"/>
                  <a:t>年齢（歳）</a:t>
                </a:r>
              </a:p>
            </c:rich>
          </c:tx>
          <c:layout/>
          <c:overlay val="0"/>
        </c:title>
        <c:numFmt formatCode="General" sourceLinked="0"/>
        <c:majorTickMark val="out"/>
        <c:minorTickMark val="none"/>
        <c:tickLblPos val="nextTo"/>
        <c:crossAx val="909004976"/>
        <c:crosses val="autoZero"/>
        <c:auto val="1"/>
        <c:lblAlgn val="ctr"/>
        <c:lblOffset val="100"/>
        <c:noMultiLvlLbl val="0"/>
      </c:catAx>
      <c:valAx>
        <c:axId val="909004976"/>
        <c:scaling>
          <c:orientation val="minMax"/>
        </c:scaling>
        <c:delete val="0"/>
        <c:axPos val="l"/>
        <c:majorGridlines/>
        <c:title>
          <c:tx>
            <c:rich>
              <a:bodyPr rot="0" vert="wordArtVertRtl"/>
              <a:lstStyle/>
              <a:p>
                <a:pPr>
                  <a:defRPr/>
                </a:pPr>
                <a:r>
                  <a:rPr lang="ja-JP" altLang="en-US"/>
                  <a:t>妊娠率・生産率</a:t>
                </a:r>
              </a:p>
            </c:rich>
          </c:tx>
          <c:layout>
            <c:manualLayout>
              <c:xMode val="edge"/>
              <c:yMode val="edge"/>
              <c:x val="1.0346129298842457E-2"/>
              <c:y val="0.35427851179619496"/>
            </c:manualLayout>
          </c:layout>
          <c:overlay val="0"/>
        </c:title>
        <c:numFmt formatCode="0%" sourceLinked="1"/>
        <c:majorTickMark val="out"/>
        <c:minorTickMark val="none"/>
        <c:tickLblPos val="nextTo"/>
        <c:crossAx val="909001584"/>
        <c:crosses val="autoZero"/>
        <c:crossBetween val="between"/>
      </c:valAx>
      <c:valAx>
        <c:axId val="909008368"/>
        <c:scaling>
          <c:orientation val="minMax"/>
        </c:scaling>
        <c:delete val="0"/>
        <c:axPos val="r"/>
        <c:title>
          <c:tx>
            <c:rich>
              <a:bodyPr rot="0" vert="wordArtVertRtl"/>
              <a:lstStyle/>
              <a:p>
                <a:pPr>
                  <a:defRPr/>
                </a:pPr>
                <a:r>
                  <a:rPr lang="ja-JP" altLang="en-US"/>
                  <a:t>流産率</a:t>
                </a:r>
              </a:p>
            </c:rich>
          </c:tx>
          <c:layout>
            <c:manualLayout>
              <c:xMode val="edge"/>
              <c:yMode val="edge"/>
              <c:x val="0.96534274543234688"/>
              <c:y val="0.41285980495375929"/>
            </c:manualLayout>
          </c:layout>
          <c:overlay val="0"/>
        </c:title>
        <c:numFmt formatCode="0%" sourceLinked="1"/>
        <c:majorTickMark val="out"/>
        <c:minorTickMark val="none"/>
        <c:tickLblPos val="nextTo"/>
        <c:crossAx val="909011760"/>
        <c:crosses val="max"/>
        <c:crossBetween val="between"/>
      </c:valAx>
      <c:catAx>
        <c:axId val="909011760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909008368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0.62834962201405209"/>
          <c:y val="5.9645002001868411E-2"/>
          <c:w val="0.21657913202974174"/>
          <c:h val="0.22745653968395194"/>
        </c:manualLayout>
      </c:layout>
      <c:overlay val="0"/>
      <c:txPr>
        <a:bodyPr/>
        <a:lstStyle/>
        <a:p>
          <a:pPr>
            <a:defRPr sz="1400">
              <a:latin typeface="Yu Gothic" panose="020B0400000000000000" pitchFamily="34" charset="-128"/>
              <a:ea typeface="Yu Gothic" panose="020B0400000000000000" pitchFamily="34" charset="-128"/>
            </a:defRPr>
          </a:pPr>
          <a:endParaRPr lang="ja-JP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6.6927664610651319E-2"/>
          <c:y val="3.2745591939546598E-2"/>
          <c:w val="0.86078727892922458"/>
          <c:h val="0.85814435034411596"/>
        </c:manualLayout>
      </c:layout>
      <c:lineChart>
        <c:grouping val="standard"/>
        <c:varyColors val="0"/>
        <c:ser>
          <c:idx val="0"/>
          <c:order val="0"/>
          <c:tx>
            <c:strRef>
              <c:f>'年別　年齢別'!$CX$3</c:f>
              <c:strCache>
                <c:ptCount val="1"/>
                <c:pt idx="0">
                  <c:v>妊娠率/総ET</c:v>
                </c:pt>
              </c:strCache>
            </c:strRef>
          </c:tx>
          <c:marker>
            <c:symbol val="circle"/>
            <c:size val="9"/>
          </c:marker>
          <c:cat>
            <c:numRef>
              <c:f>'年別　年齢別'!$BM$10:$BM$32</c:f>
              <c:numCache>
                <c:formatCode>General</c:formatCode>
                <c:ptCount val="23"/>
                <c:pt idx="0">
                  <c:v>26</c:v>
                </c:pt>
                <c:pt idx="1">
                  <c:v>27</c:v>
                </c:pt>
                <c:pt idx="2">
                  <c:v>28</c:v>
                </c:pt>
                <c:pt idx="3">
                  <c:v>29</c:v>
                </c:pt>
                <c:pt idx="4">
                  <c:v>30</c:v>
                </c:pt>
                <c:pt idx="5">
                  <c:v>31</c:v>
                </c:pt>
                <c:pt idx="6">
                  <c:v>32</c:v>
                </c:pt>
                <c:pt idx="7">
                  <c:v>33</c:v>
                </c:pt>
                <c:pt idx="8">
                  <c:v>34</c:v>
                </c:pt>
                <c:pt idx="9">
                  <c:v>35</c:v>
                </c:pt>
                <c:pt idx="10">
                  <c:v>36</c:v>
                </c:pt>
                <c:pt idx="11">
                  <c:v>37</c:v>
                </c:pt>
                <c:pt idx="12">
                  <c:v>38</c:v>
                </c:pt>
                <c:pt idx="13">
                  <c:v>39</c:v>
                </c:pt>
                <c:pt idx="14">
                  <c:v>40</c:v>
                </c:pt>
                <c:pt idx="15">
                  <c:v>41</c:v>
                </c:pt>
                <c:pt idx="16">
                  <c:v>42</c:v>
                </c:pt>
                <c:pt idx="17">
                  <c:v>43</c:v>
                </c:pt>
                <c:pt idx="18">
                  <c:v>44</c:v>
                </c:pt>
                <c:pt idx="19">
                  <c:v>45</c:v>
                </c:pt>
                <c:pt idx="20">
                  <c:v>46</c:v>
                </c:pt>
                <c:pt idx="21">
                  <c:v>47</c:v>
                </c:pt>
                <c:pt idx="22">
                  <c:v>48</c:v>
                </c:pt>
              </c:numCache>
            </c:numRef>
          </c:cat>
          <c:val>
            <c:numRef>
              <c:f>'年別　年齢別'!$CX$10:$CX$32</c:f>
              <c:numCache>
                <c:formatCode>0%</c:formatCode>
                <c:ptCount val="23"/>
                <c:pt idx="0">
                  <c:v>0.4274640088593577</c:v>
                </c:pt>
                <c:pt idx="1">
                  <c:v>0.45187001839362356</c:v>
                </c:pt>
                <c:pt idx="2">
                  <c:v>0.45203588681849549</c:v>
                </c:pt>
                <c:pt idx="3">
                  <c:v>0.42831897503865696</c:v>
                </c:pt>
                <c:pt idx="4">
                  <c:v>0.42983146952275947</c:v>
                </c:pt>
                <c:pt idx="5">
                  <c:v>0.42103972535556644</c:v>
                </c:pt>
                <c:pt idx="6">
                  <c:v>0.41565666600437118</c:v>
                </c:pt>
                <c:pt idx="7">
                  <c:v>0.404432361179766</c:v>
                </c:pt>
                <c:pt idx="8">
                  <c:v>0.39379574764726383</c:v>
                </c:pt>
                <c:pt idx="9">
                  <c:v>0.388380716934487</c:v>
                </c:pt>
                <c:pt idx="10">
                  <c:v>0.36293654836701195</c:v>
                </c:pt>
                <c:pt idx="11">
                  <c:v>0.35953073089700999</c:v>
                </c:pt>
                <c:pt idx="12">
                  <c:v>0.32294901810884419</c:v>
                </c:pt>
                <c:pt idx="13">
                  <c:v>0.29650108373512629</c:v>
                </c:pt>
                <c:pt idx="14">
                  <c:v>0.26042042583904729</c:v>
                </c:pt>
                <c:pt idx="15">
                  <c:v>0.2275046492775738</c:v>
                </c:pt>
                <c:pt idx="16">
                  <c:v>0.17685339441899209</c:v>
                </c:pt>
                <c:pt idx="17">
                  <c:v>0.1392781933047709</c:v>
                </c:pt>
                <c:pt idx="18">
                  <c:v>0.10540632437946276</c:v>
                </c:pt>
                <c:pt idx="19">
                  <c:v>6.4301552106430154E-2</c:v>
                </c:pt>
                <c:pt idx="20">
                  <c:v>4.6881540393470068E-2</c:v>
                </c:pt>
                <c:pt idx="21">
                  <c:v>2.8795811518324606E-2</c:v>
                </c:pt>
                <c:pt idx="22">
                  <c:v>1.6453382084095063E-2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213-E144-A771-9D92B27564F8}"/>
            </c:ext>
          </c:extLst>
        </c:ser>
        <c:ser>
          <c:idx val="1"/>
          <c:order val="1"/>
          <c:tx>
            <c:strRef>
              <c:f>'年別　年齢別'!$CY$3</c:f>
              <c:strCache>
                <c:ptCount val="1"/>
                <c:pt idx="0">
                  <c:v>妊娠率/総治療</c:v>
                </c:pt>
              </c:strCache>
            </c:strRef>
          </c:tx>
          <c:marker>
            <c:symbol val="circle"/>
            <c:size val="9"/>
          </c:marker>
          <c:cat>
            <c:numRef>
              <c:f>'年別　年齢別'!$BM$10:$BM$32</c:f>
              <c:numCache>
                <c:formatCode>General</c:formatCode>
                <c:ptCount val="23"/>
                <c:pt idx="0">
                  <c:v>26</c:v>
                </c:pt>
                <c:pt idx="1">
                  <c:v>27</c:v>
                </c:pt>
                <c:pt idx="2">
                  <c:v>28</c:v>
                </c:pt>
                <c:pt idx="3">
                  <c:v>29</c:v>
                </c:pt>
                <c:pt idx="4">
                  <c:v>30</c:v>
                </c:pt>
                <c:pt idx="5">
                  <c:v>31</c:v>
                </c:pt>
                <c:pt idx="6">
                  <c:v>32</c:v>
                </c:pt>
                <c:pt idx="7">
                  <c:v>33</c:v>
                </c:pt>
                <c:pt idx="8">
                  <c:v>34</c:v>
                </c:pt>
                <c:pt idx="9">
                  <c:v>35</c:v>
                </c:pt>
                <c:pt idx="10">
                  <c:v>36</c:v>
                </c:pt>
                <c:pt idx="11">
                  <c:v>37</c:v>
                </c:pt>
                <c:pt idx="12">
                  <c:v>38</c:v>
                </c:pt>
                <c:pt idx="13">
                  <c:v>39</c:v>
                </c:pt>
                <c:pt idx="14">
                  <c:v>40</c:v>
                </c:pt>
                <c:pt idx="15">
                  <c:v>41</c:v>
                </c:pt>
                <c:pt idx="16">
                  <c:v>42</c:v>
                </c:pt>
                <c:pt idx="17">
                  <c:v>43</c:v>
                </c:pt>
                <c:pt idx="18">
                  <c:v>44</c:v>
                </c:pt>
                <c:pt idx="19">
                  <c:v>45</c:v>
                </c:pt>
                <c:pt idx="20">
                  <c:v>46</c:v>
                </c:pt>
                <c:pt idx="21">
                  <c:v>47</c:v>
                </c:pt>
                <c:pt idx="22">
                  <c:v>48</c:v>
                </c:pt>
              </c:numCache>
            </c:numRef>
          </c:cat>
          <c:val>
            <c:numRef>
              <c:f>'年別　年齢別'!$CY$10:$CY$32</c:f>
              <c:numCache>
                <c:formatCode>0%</c:formatCode>
                <c:ptCount val="23"/>
                <c:pt idx="0">
                  <c:v>0.2638414217361586</c:v>
                </c:pt>
                <c:pt idx="1">
                  <c:v>0.28554823711739635</c:v>
                </c:pt>
                <c:pt idx="2">
                  <c:v>0.2812365822241305</c:v>
                </c:pt>
                <c:pt idx="3">
                  <c:v>0.27160666760050428</c:v>
                </c:pt>
                <c:pt idx="4">
                  <c:v>0.27235528942115766</c:v>
                </c:pt>
                <c:pt idx="5">
                  <c:v>0.26515327001775923</c:v>
                </c:pt>
                <c:pt idx="6">
                  <c:v>0.26427488630621526</c:v>
                </c:pt>
                <c:pt idx="7">
                  <c:v>0.25883159337762313</c:v>
                </c:pt>
                <c:pt idx="8">
                  <c:v>0.2489643014543852</c:v>
                </c:pt>
                <c:pt idx="9">
                  <c:v>0.24697374626631033</c:v>
                </c:pt>
                <c:pt idx="10">
                  <c:v>0.22654842242871781</c:v>
                </c:pt>
                <c:pt idx="11">
                  <c:v>0.22202276005770155</c:v>
                </c:pt>
                <c:pt idx="12">
                  <c:v>0.194598796533556</c:v>
                </c:pt>
                <c:pt idx="13">
                  <c:v>0.17330713343847765</c:v>
                </c:pt>
                <c:pt idx="14">
                  <c:v>0.14522539746427854</c:v>
                </c:pt>
                <c:pt idx="15">
                  <c:v>0.12165022055636299</c:v>
                </c:pt>
                <c:pt idx="16">
                  <c:v>8.9281959629941121E-2</c:v>
                </c:pt>
                <c:pt idx="17">
                  <c:v>6.611285374513115E-2</c:v>
                </c:pt>
                <c:pt idx="18">
                  <c:v>4.5783488406439227E-2</c:v>
                </c:pt>
                <c:pt idx="19">
                  <c:v>2.5398089171974524E-2</c:v>
                </c:pt>
                <c:pt idx="20">
                  <c:v>1.7399409662886438E-2</c:v>
                </c:pt>
                <c:pt idx="21">
                  <c:v>9.6547688706846106E-3</c:v>
                </c:pt>
                <c:pt idx="22">
                  <c:v>5.244755244755245E-3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213-E144-A771-9D92B27564F8}"/>
            </c:ext>
          </c:extLst>
        </c:ser>
        <c:ser>
          <c:idx val="2"/>
          <c:order val="2"/>
          <c:tx>
            <c:strRef>
              <c:f>'年別　年齢別'!$CZ$3</c:f>
              <c:strCache>
                <c:ptCount val="1"/>
                <c:pt idx="0">
                  <c:v>生産率/総治療</c:v>
                </c:pt>
              </c:strCache>
            </c:strRef>
          </c:tx>
          <c:marker>
            <c:symbol val="circle"/>
            <c:size val="9"/>
          </c:marker>
          <c:cat>
            <c:numRef>
              <c:f>'年別　年齢別'!$BM$10:$BM$32</c:f>
              <c:numCache>
                <c:formatCode>General</c:formatCode>
                <c:ptCount val="23"/>
                <c:pt idx="0">
                  <c:v>26</c:v>
                </c:pt>
                <c:pt idx="1">
                  <c:v>27</c:v>
                </c:pt>
                <c:pt idx="2">
                  <c:v>28</c:v>
                </c:pt>
                <c:pt idx="3">
                  <c:v>29</c:v>
                </c:pt>
                <c:pt idx="4">
                  <c:v>30</c:v>
                </c:pt>
                <c:pt idx="5">
                  <c:v>31</c:v>
                </c:pt>
                <c:pt idx="6">
                  <c:v>32</c:v>
                </c:pt>
                <c:pt idx="7">
                  <c:v>33</c:v>
                </c:pt>
                <c:pt idx="8">
                  <c:v>34</c:v>
                </c:pt>
                <c:pt idx="9">
                  <c:v>35</c:v>
                </c:pt>
                <c:pt idx="10">
                  <c:v>36</c:v>
                </c:pt>
                <c:pt idx="11">
                  <c:v>37</c:v>
                </c:pt>
                <c:pt idx="12">
                  <c:v>38</c:v>
                </c:pt>
                <c:pt idx="13">
                  <c:v>39</c:v>
                </c:pt>
                <c:pt idx="14">
                  <c:v>40</c:v>
                </c:pt>
                <c:pt idx="15">
                  <c:v>41</c:v>
                </c:pt>
                <c:pt idx="16">
                  <c:v>42</c:v>
                </c:pt>
                <c:pt idx="17">
                  <c:v>43</c:v>
                </c:pt>
                <c:pt idx="18">
                  <c:v>44</c:v>
                </c:pt>
                <c:pt idx="19">
                  <c:v>45</c:v>
                </c:pt>
                <c:pt idx="20">
                  <c:v>46</c:v>
                </c:pt>
                <c:pt idx="21">
                  <c:v>47</c:v>
                </c:pt>
                <c:pt idx="22">
                  <c:v>48</c:v>
                </c:pt>
              </c:numCache>
            </c:numRef>
          </c:cat>
          <c:val>
            <c:numRef>
              <c:f>'年別　年齢別'!$CZ$10:$CZ$32</c:f>
              <c:numCache>
                <c:formatCode>0%</c:formatCode>
                <c:ptCount val="23"/>
                <c:pt idx="0">
                  <c:v>0.20095693779904306</c:v>
                </c:pt>
                <c:pt idx="1">
                  <c:v>0.22006974041069352</c:v>
                </c:pt>
                <c:pt idx="2">
                  <c:v>0.22219836839845428</c:v>
                </c:pt>
                <c:pt idx="3">
                  <c:v>0.21291497408600643</c:v>
                </c:pt>
                <c:pt idx="4">
                  <c:v>0.21297405189620758</c:v>
                </c:pt>
                <c:pt idx="5">
                  <c:v>0.2059300440120454</c:v>
                </c:pt>
                <c:pt idx="6">
                  <c:v>0.20521728145528045</c:v>
                </c:pt>
                <c:pt idx="7">
                  <c:v>0.19951492143836339</c:v>
                </c:pt>
                <c:pt idx="8">
                  <c:v>0.18959894226531512</c:v>
                </c:pt>
                <c:pt idx="9">
                  <c:v>0.18578053765131269</c:v>
                </c:pt>
                <c:pt idx="10">
                  <c:v>0.1646821891672261</c:v>
                </c:pt>
                <c:pt idx="11">
                  <c:v>0.15704439814072768</c:v>
                </c:pt>
                <c:pt idx="12">
                  <c:v>0.13462701177554487</c:v>
                </c:pt>
                <c:pt idx="13">
                  <c:v>0.11515887995449492</c:v>
                </c:pt>
                <c:pt idx="14">
                  <c:v>8.973133427248943E-2</c:v>
                </c:pt>
                <c:pt idx="15">
                  <c:v>6.8614702057676127E-2</c:v>
                </c:pt>
                <c:pt idx="16">
                  <c:v>4.512720773759462E-2</c:v>
                </c:pt>
                <c:pt idx="17">
                  <c:v>2.8265140808658783E-2</c:v>
                </c:pt>
                <c:pt idx="18">
                  <c:v>1.6245753950671984E-2</c:v>
                </c:pt>
                <c:pt idx="19">
                  <c:v>7.3248407643312103E-3</c:v>
                </c:pt>
                <c:pt idx="20">
                  <c:v>5.5926673916420694E-3</c:v>
                </c:pt>
                <c:pt idx="21">
                  <c:v>2.9256875365710941E-3</c:v>
                </c:pt>
                <c:pt idx="22">
                  <c:v>5.8275058275058275E-4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213-E144-A771-9D92B27564F8}"/>
            </c:ext>
          </c:extLst>
        </c:ser>
        <c:ser>
          <c:idx val="3"/>
          <c:order val="3"/>
          <c:tx>
            <c:strRef>
              <c:f>'年別　年齢別'!$DA$3</c:f>
              <c:strCache>
                <c:ptCount val="1"/>
                <c:pt idx="0">
                  <c:v>流産率/総妊娠</c:v>
                </c:pt>
              </c:strCache>
            </c:strRef>
          </c:tx>
          <c:marker>
            <c:symbol val="circle"/>
            <c:size val="9"/>
          </c:marker>
          <c:cat>
            <c:numRef>
              <c:f>'年別　年齢別'!$BM$10:$BM$32</c:f>
              <c:numCache>
                <c:formatCode>General</c:formatCode>
                <c:ptCount val="23"/>
                <c:pt idx="0">
                  <c:v>26</c:v>
                </c:pt>
                <c:pt idx="1">
                  <c:v>27</c:v>
                </c:pt>
                <c:pt idx="2">
                  <c:v>28</c:v>
                </c:pt>
                <c:pt idx="3">
                  <c:v>29</c:v>
                </c:pt>
                <c:pt idx="4">
                  <c:v>30</c:v>
                </c:pt>
                <c:pt idx="5">
                  <c:v>31</c:v>
                </c:pt>
                <c:pt idx="6">
                  <c:v>32</c:v>
                </c:pt>
                <c:pt idx="7">
                  <c:v>33</c:v>
                </c:pt>
                <c:pt idx="8">
                  <c:v>34</c:v>
                </c:pt>
                <c:pt idx="9">
                  <c:v>35</c:v>
                </c:pt>
                <c:pt idx="10">
                  <c:v>36</c:v>
                </c:pt>
                <c:pt idx="11">
                  <c:v>37</c:v>
                </c:pt>
                <c:pt idx="12">
                  <c:v>38</c:v>
                </c:pt>
                <c:pt idx="13">
                  <c:v>39</c:v>
                </c:pt>
                <c:pt idx="14">
                  <c:v>40</c:v>
                </c:pt>
                <c:pt idx="15">
                  <c:v>41</c:v>
                </c:pt>
                <c:pt idx="16">
                  <c:v>42</c:v>
                </c:pt>
                <c:pt idx="17">
                  <c:v>43</c:v>
                </c:pt>
                <c:pt idx="18">
                  <c:v>44</c:v>
                </c:pt>
                <c:pt idx="19">
                  <c:v>45</c:v>
                </c:pt>
                <c:pt idx="20">
                  <c:v>46</c:v>
                </c:pt>
                <c:pt idx="21">
                  <c:v>47</c:v>
                </c:pt>
                <c:pt idx="22">
                  <c:v>48</c:v>
                </c:pt>
              </c:numCache>
            </c:numRef>
          </c:cat>
          <c:val>
            <c:numRef>
              <c:f>'年別　年齢別'!$DA$10:$DA$32</c:f>
              <c:numCache>
                <c:formatCode>0%</c:formatCode>
                <c:ptCount val="23"/>
                <c:pt idx="0">
                  <c:v>0.18911917098445596</c:v>
                </c:pt>
                <c:pt idx="1">
                  <c:v>0.17639077340569878</c:v>
                </c:pt>
                <c:pt idx="2">
                  <c:v>0.16488549618320611</c:v>
                </c:pt>
                <c:pt idx="3">
                  <c:v>0.16864363073749356</c:v>
                </c:pt>
                <c:pt idx="4">
                  <c:v>0.17405643092707951</c:v>
                </c:pt>
                <c:pt idx="5">
                  <c:v>0.17850902737332558</c:v>
                </c:pt>
                <c:pt idx="6">
                  <c:v>0.18044933078393882</c:v>
                </c:pt>
                <c:pt idx="7">
                  <c:v>0.18333672845793442</c:v>
                </c:pt>
                <c:pt idx="8">
                  <c:v>0.19826517967781909</c:v>
                </c:pt>
                <c:pt idx="9">
                  <c:v>0.20496499045194144</c:v>
                </c:pt>
                <c:pt idx="10">
                  <c:v>0.22878976918278229</c:v>
                </c:pt>
                <c:pt idx="11">
                  <c:v>0.24776205602079121</c:v>
                </c:pt>
                <c:pt idx="12">
                  <c:v>0.26364846870838882</c:v>
                </c:pt>
                <c:pt idx="13">
                  <c:v>0.29136207668208264</c:v>
                </c:pt>
                <c:pt idx="14">
                  <c:v>0.34262948207171312</c:v>
                </c:pt>
                <c:pt idx="15">
                  <c:v>0.39719136449381681</c:v>
                </c:pt>
                <c:pt idx="16">
                  <c:v>0.45098616426258464</c:v>
                </c:pt>
                <c:pt idx="17">
                  <c:v>0.52606882168925961</c:v>
                </c:pt>
                <c:pt idx="18">
                  <c:v>0.60752688172043012</c:v>
                </c:pt>
                <c:pt idx="19">
                  <c:v>0.65203761755485889</c:v>
                </c:pt>
                <c:pt idx="20">
                  <c:v>0.6517857142857143</c:v>
                </c:pt>
                <c:pt idx="21">
                  <c:v>0.66666666666666663</c:v>
                </c:pt>
                <c:pt idx="22">
                  <c:v>0.88888888888888884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213-E144-A771-9D92B27564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09001584"/>
        <c:axId val="909004976"/>
      </c:lineChart>
      <c:catAx>
        <c:axId val="90900158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ja-JP" altLang="en-US"/>
                  <a:t>年齢（歳）</a:t>
                </a:r>
              </a:p>
            </c:rich>
          </c:tx>
          <c:layout/>
          <c:overlay val="0"/>
        </c:title>
        <c:numFmt formatCode="General" sourceLinked="0"/>
        <c:majorTickMark val="out"/>
        <c:minorTickMark val="none"/>
        <c:tickLblPos val="nextTo"/>
        <c:crossAx val="909004976"/>
        <c:crosses val="autoZero"/>
        <c:auto val="1"/>
        <c:lblAlgn val="ctr"/>
        <c:lblOffset val="100"/>
        <c:noMultiLvlLbl val="0"/>
      </c:catAx>
      <c:valAx>
        <c:axId val="90900497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9090015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2834962201405209"/>
          <c:y val="5.9645002001868411E-2"/>
          <c:w val="0.21657913202974174"/>
          <c:h val="0.22745653968395194"/>
        </c:manualLayout>
      </c:layout>
      <c:overlay val="0"/>
      <c:txPr>
        <a:bodyPr/>
        <a:lstStyle/>
        <a:p>
          <a:pPr>
            <a:defRPr sz="1400">
              <a:latin typeface="Yu Gothic" panose="020B0400000000000000" pitchFamily="34" charset="-128"/>
              <a:ea typeface="Yu Gothic" panose="020B0400000000000000" pitchFamily="34" charset="-128"/>
            </a:defRPr>
          </a:pPr>
          <a:endParaRPr lang="ja-JP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4655074365704"/>
          <c:y val="6.0185185185185203E-2"/>
          <c:w val="0.84009230096237997"/>
          <c:h val="0.78364209682123098"/>
        </c:manualLayout>
      </c:layout>
      <c:lineChart>
        <c:grouping val="standard"/>
        <c:varyColors val="0"/>
        <c:ser>
          <c:idx val="0"/>
          <c:order val="0"/>
          <c:tx>
            <c:strRef>
              <c:f>'年別　周期数・数字'!$BP$2</c:f>
              <c:strCache>
                <c:ptCount val="1"/>
                <c:pt idx="0">
                  <c:v>妊娠率（/ET、新鮮)</c:v>
                </c:pt>
              </c:strCache>
            </c:strRef>
          </c:tx>
          <c:marker>
            <c:symbol val="circle"/>
            <c:size val="9"/>
          </c:marker>
          <c:cat>
            <c:numRef>
              <c:f>'年別　周期数・数字'!$BO$7:$BO$34</c:f>
              <c:numCache>
                <c:formatCode>General</c:formatCode>
                <c:ptCount val="28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</c:numCache>
            </c:numRef>
          </c:cat>
          <c:val>
            <c:numRef>
              <c:f>'年別　周期数・数字'!$BP$7:$BP$34</c:f>
              <c:numCache>
                <c:formatCode>0.0%</c:formatCode>
                <c:ptCount val="28"/>
                <c:pt idx="0">
                  <c:v>0.19541778975741239</c:v>
                </c:pt>
                <c:pt idx="1">
                  <c:v>0.21973512404402165</c:v>
                </c:pt>
                <c:pt idx="2">
                  <c:v>0.23781423344742122</c:v>
                </c:pt>
                <c:pt idx="3">
                  <c:v>0.21481133552528572</c:v>
                </c:pt>
                <c:pt idx="4">
                  <c:v>0.23200285103349966</c:v>
                </c:pt>
                <c:pt idx="5">
                  <c:v>0.21171724258901947</c:v>
                </c:pt>
                <c:pt idx="6">
                  <c:v>0.22450895707364704</c:v>
                </c:pt>
                <c:pt idx="7">
                  <c:v>0.23250206037666737</c:v>
                </c:pt>
                <c:pt idx="8">
                  <c:v>0.23627794995261633</c:v>
                </c:pt>
                <c:pt idx="9">
                  <c:v>0.23769823711604293</c:v>
                </c:pt>
                <c:pt idx="10">
                  <c:v>0.25004886311811847</c:v>
                </c:pt>
                <c:pt idx="11">
                  <c:v>0.25416355407127478</c:v>
                </c:pt>
                <c:pt idx="12">
                  <c:v>0.26291985643451382</c:v>
                </c:pt>
                <c:pt idx="13">
                  <c:v>0.27583459787556902</c:v>
                </c:pt>
                <c:pt idx="14">
                  <c:v>0.28234329608440711</c:v>
                </c:pt>
                <c:pt idx="15">
                  <c:v>0.2762721051561759</c:v>
                </c:pt>
                <c:pt idx="16">
                  <c:v>0.28037135278514591</c:v>
                </c:pt>
                <c:pt idx="17">
                  <c:v>0.26494374404752297</c:v>
                </c:pt>
                <c:pt idx="18">
                  <c:v>0.24413748795374238</c:v>
                </c:pt>
                <c:pt idx="19">
                  <c:v>0.21894915734315254</c:v>
                </c:pt>
                <c:pt idx="20">
                  <c:v>0.22315852242412829</c:v>
                </c:pt>
                <c:pt idx="21">
                  <c:v>0.21904820443474654</c:v>
                </c:pt>
                <c:pt idx="22">
                  <c:v>0.21323911780000612</c:v>
                </c:pt>
                <c:pt idx="23">
                  <c:v>0.20773659283627804</c:v>
                </c:pt>
                <c:pt idx="24">
                  <c:v>0.20814987239532209</c:v>
                </c:pt>
                <c:pt idx="25">
                  <c:v>0.21004578920265549</c:v>
                </c:pt>
                <c:pt idx="26">
                  <c:v>0.20848634953169926</c:v>
                </c:pt>
                <c:pt idx="27">
                  <c:v>0.20507930601423321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2C8-9147-AD99-358E9D905D0D}"/>
            </c:ext>
          </c:extLst>
        </c:ser>
        <c:ser>
          <c:idx val="1"/>
          <c:order val="1"/>
          <c:tx>
            <c:strRef>
              <c:f>'年別　周期数・数字'!$BQ$2</c:f>
              <c:strCache>
                <c:ptCount val="1"/>
                <c:pt idx="0">
                  <c:v>妊娠率（/ET、凍結)</c:v>
                </c:pt>
              </c:strCache>
            </c:strRef>
          </c:tx>
          <c:marker>
            <c:symbol val="circle"/>
            <c:size val="9"/>
          </c:marker>
          <c:cat>
            <c:numRef>
              <c:f>'年別　周期数・数字'!$BO$7:$BO$34</c:f>
              <c:numCache>
                <c:formatCode>General</c:formatCode>
                <c:ptCount val="28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</c:numCache>
            </c:numRef>
          </c:cat>
          <c:val>
            <c:numRef>
              <c:f>'年別　周期数・数字'!$BQ$7:$BQ$34</c:f>
              <c:numCache>
                <c:formatCode>0.0%</c:formatCode>
                <c:ptCount val="28"/>
                <c:pt idx="0">
                  <c:v>7.6086956521739135E-2</c:v>
                </c:pt>
                <c:pt idx="1">
                  <c:v>0.1111111111111111</c:v>
                </c:pt>
                <c:pt idx="2">
                  <c:v>0.16193181818181818</c:v>
                </c:pt>
                <c:pt idx="3">
                  <c:v>0.1490566037735849</c:v>
                </c:pt>
                <c:pt idx="4">
                  <c:v>0.1440536013400335</c:v>
                </c:pt>
                <c:pt idx="5">
                  <c:v>0.16097122302158273</c:v>
                </c:pt>
                <c:pt idx="6">
                  <c:v>0.22650771388499299</c:v>
                </c:pt>
                <c:pt idx="7">
                  <c:v>0.16778774289985052</c:v>
                </c:pt>
                <c:pt idx="8">
                  <c:v>0.21903993545784592</c:v>
                </c:pt>
                <c:pt idx="9">
                  <c:v>0.22870600549522438</c:v>
                </c:pt>
                <c:pt idx="10">
                  <c:v>0.24233399514670195</c:v>
                </c:pt>
                <c:pt idx="11">
                  <c:v>0.24815610120436934</c:v>
                </c:pt>
                <c:pt idx="12">
                  <c:v>0.25919380627787597</c:v>
                </c:pt>
                <c:pt idx="13">
                  <c:v>0.27735593220338983</c:v>
                </c:pt>
                <c:pt idx="14">
                  <c:v>0.31634841213111409</c:v>
                </c:pt>
                <c:pt idx="15">
                  <c:v>0.31201216005258403</c:v>
                </c:pt>
                <c:pt idx="16">
                  <c:v>0.32695724887634575</c:v>
                </c:pt>
                <c:pt idx="17">
                  <c:v>0.32960800201167889</c:v>
                </c:pt>
                <c:pt idx="18">
                  <c:v>0.3206282145481264</c:v>
                </c:pt>
                <c:pt idx="19">
                  <c:v>0.32165968785687094</c:v>
                </c:pt>
                <c:pt idx="20">
                  <c:v>0.32588025449080771</c:v>
                </c:pt>
                <c:pt idx="21">
                  <c:v>0.3369577263603788</c:v>
                </c:pt>
                <c:pt idx="22">
                  <c:v>0.3419363884424983</c:v>
                </c:pt>
                <c:pt idx="23">
                  <c:v>0.33675543459537671</c:v>
                </c:pt>
                <c:pt idx="24">
                  <c:v>0.32839515107653339</c:v>
                </c:pt>
                <c:pt idx="25">
                  <c:v>0.33429303038968466</c:v>
                </c:pt>
                <c:pt idx="26">
                  <c:v>0.33189192343604107</c:v>
                </c:pt>
                <c:pt idx="27">
                  <c:v>0.33323770665986657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2C8-9147-AD99-358E9D905D0D}"/>
            </c:ext>
          </c:extLst>
        </c:ser>
        <c:ser>
          <c:idx val="2"/>
          <c:order val="2"/>
          <c:tx>
            <c:strRef>
              <c:f>'年別　周期数・数字'!$BR$2</c:f>
              <c:strCache>
                <c:ptCount val="1"/>
                <c:pt idx="0">
                  <c:v>生産率（/採卵）*</c:v>
                </c:pt>
              </c:strCache>
            </c:strRef>
          </c:tx>
          <c:marker>
            <c:symbol val="circle"/>
            <c:size val="9"/>
          </c:marker>
          <c:cat>
            <c:numRef>
              <c:f>'年別　周期数・数字'!$BO$7:$BO$34</c:f>
              <c:numCache>
                <c:formatCode>General</c:formatCode>
                <c:ptCount val="28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</c:numCache>
            </c:numRef>
          </c:cat>
          <c:val>
            <c:numRef>
              <c:f>'年別　周期数・数字'!$BR$7:$BR$34</c:f>
              <c:numCache>
                <c:formatCode>0.0%</c:formatCode>
                <c:ptCount val="28"/>
                <c:pt idx="0">
                  <c:v>8.9460154241645246E-2</c:v>
                </c:pt>
                <c:pt idx="1">
                  <c:v>0.11186883343006385</c:v>
                </c:pt>
                <c:pt idx="2">
                  <c:v>0.12427936867970892</c:v>
                </c:pt>
                <c:pt idx="3">
                  <c:v>0.11635964659005602</c:v>
                </c:pt>
                <c:pt idx="4">
                  <c:v>0.12609687609687609</c:v>
                </c:pt>
                <c:pt idx="5">
                  <c:v>0.11759498842434972</c:v>
                </c:pt>
                <c:pt idx="6">
                  <c:v>0.12892615858717554</c:v>
                </c:pt>
                <c:pt idx="7">
                  <c:v>0.13708184331329731</c:v>
                </c:pt>
                <c:pt idx="8">
                  <c:v>0.13859347470759303</c:v>
                </c:pt>
                <c:pt idx="9">
                  <c:v>0.14877926678989525</c:v>
                </c:pt>
                <c:pt idx="10">
                  <c:v>0.1424611581920904</c:v>
                </c:pt>
                <c:pt idx="11">
                  <c:v>0.14619127125186263</c:v>
                </c:pt>
                <c:pt idx="12">
                  <c:v>0.14676938369781312</c:v>
                </c:pt>
                <c:pt idx="13">
                  <c:v>0.14558458446624897</c:v>
                </c:pt>
                <c:pt idx="14">
                  <c:v>0.14422432768686</c:v>
                </c:pt>
                <c:pt idx="15">
                  <c:v>0.12704721194947408</c:v>
                </c:pt>
                <c:pt idx="16">
                  <c:v>0.12288752489546816</c:v>
                </c:pt>
                <c:pt idx="17">
                  <c:v>0.10967188551822979</c:v>
                </c:pt>
                <c:pt idx="18">
                  <c:v>9.8722291300433043E-2</c:v>
                </c:pt>
                <c:pt idx="19">
                  <c:v>8.5325744446195048E-2</c:v>
                </c:pt>
                <c:pt idx="20">
                  <c:v>9.2571830343569472E-2</c:v>
                </c:pt>
                <c:pt idx="21">
                  <c:v>8.1953169617361502E-2</c:v>
                </c:pt>
                <c:pt idx="22">
                  <c:v>7.839992143640441E-2</c:v>
                </c:pt>
                <c:pt idx="23">
                  <c:v>7.0551971736300831E-2</c:v>
                </c:pt>
                <c:pt idx="24">
                  <c:v>6.8284386138479675E-2</c:v>
                </c:pt>
                <c:pt idx="25">
                  <c:v>7.0441783370543271E-2</c:v>
                </c:pt>
                <c:pt idx="26">
                  <c:v>6.7116099893730075E-2</c:v>
                </c:pt>
                <c:pt idx="27">
                  <c:v>6.2380809676892059E-2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2C8-9147-AD99-358E9D905D0D}"/>
            </c:ext>
          </c:extLst>
        </c:ser>
        <c:ser>
          <c:idx val="3"/>
          <c:order val="3"/>
          <c:tx>
            <c:strRef>
              <c:f>'年別　周期数・数字'!$BS$2</c:f>
              <c:strCache>
                <c:ptCount val="1"/>
                <c:pt idx="0">
                  <c:v>多胎率</c:v>
                </c:pt>
              </c:strCache>
            </c:strRef>
          </c:tx>
          <c:marker>
            <c:symbol val="circle"/>
            <c:size val="7"/>
          </c:marker>
          <c:cat>
            <c:numRef>
              <c:f>'年別　周期数・数字'!$BO$7:$BO$34</c:f>
              <c:numCache>
                <c:formatCode>General</c:formatCode>
                <c:ptCount val="28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</c:numCache>
            </c:numRef>
          </c:cat>
          <c:val>
            <c:numRef>
              <c:f>'年別　周期数・数字'!$BS$7:$BS$34</c:f>
              <c:numCache>
                <c:formatCode>0.0%</c:formatCode>
                <c:ptCount val="28"/>
                <c:pt idx="0">
                  <c:v>0.13969335604770017</c:v>
                </c:pt>
                <c:pt idx="1">
                  <c:v>0.18326359832635983</c:v>
                </c:pt>
                <c:pt idx="2">
                  <c:v>0.13947876447876448</c:v>
                </c:pt>
                <c:pt idx="3">
                  <c:v>0.19270279844137442</c:v>
                </c:pt>
                <c:pt idx="4">
                  <c:v>0.18186372745490981</c:v>
                </c:pt>
                <c:pt idx="5">
                  <c:v>0.19113241461953265</c:v>
                </c:pt>
                <c:pt idx="6">
                  <c:v>0.19806379939692112</c:v>
                </c:pt>
                <c:pt idx="7">
                  <c:v>0.18881725762459708</c:v>
                </c:pt>
                <c:pt idx="8">
                  <c:v>0.1685578508389099</c:v>
                </c:pt>
                <c:pt idx="9">
                  <c:v>0.18243412797992473</c:v>
                </c:pt>
                <c:pt idx="10">
                  <c:v>0.16015169194865811</c:v>
                </c:pt>
                <c:pt idx="11">
                  <c:v>0.16467528816418331</c:v>
                </c:pt>
                <c:pt idx="12">
                  <c:v>0.17171332444613724</c:v>
                </c:pt>
                <c:pt idx="13">
                  <c:v>0.15947628246404807</c:v>
                </c:pt>
                <c:pt idx="14">
                  <c:v>0.15993105637955277</c:v>
                </c:pt>
                <c:pt idx="15">
                  <c:v>0.15102860010035124</c:v>
                </c:pt>
                <c:pt idx="16">
                  <c:v>0.14383457503421013</c:v>
                </c:pt>
                <c:pt idx="17">
                  <c:v>0.12137109638084435</c:v>
                </c:pt>
                <c:pt idx="18">
                  <c:v>0.11044059660552032</c:v>
                </c:pt>
                <c:pt idx="19">
                  <c:v>6.5793116176063482E-2</c:v>
                </c:pt>
                <c:pt idx="20">
                  <c:v>5.1206026123888131E-2</c:v>
                </c:pt>
                <c:pt idx="21">
                  <c:v>4.673727694118212E-2</c:v>
                </c:pt>
                <c:pt idx="22">
                  <c:v>4.132448590762762E-2</c:v>
                </c:pt>
                <c:pt idx="23">
                  <c:v>3.8042265049482847E-2</c:v>
                </c:pt>
                <c:pt idx="24">
                  <c:v>3.441463576598712E-2</c:v>
                </c:pt>
                <c:pt idx="25">
                  <c:v>3.1089406461307287E-2</c:v>
                </c:pt>
                <c:pt idx="26">
                  <c:v>3.1369259802893686E-2</c:v>
                </c:pt>
                <c:pt idx="27">
                  <c:v>3.1825839738864901E-2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2C8-9147-AD99-358E9D905D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81855680"/>
        <c:axId val="881859072"/>
      </c:lineChart>
      <c:catAx>
        <c:axId val="88185568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ja-JP" altLang="en-US"/>
                  <a:t>西暦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881859072"/>
        <c:crosses val="autoZero"/>
        <c:auto val="1"/>
        <c:lblAlgn val="ctr"/>
        <c:lblOffset val="100"/>
        <c:noMultiLvlLbl val="0"/>
      </c:catAx>
      <c:valAx>
        <c:axId val="881859072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8818556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3925340494016802"/>
          <c:y val="8.9113295866265305E-2"/>
          <c:w val="0.33513042254677211"/>
          <c:h val="0.19326452678685827"/>
        </c:manualLayout>
      </c:layout>
      <c:overlay val="0"/>
      <c:txPr>
        <a:bodyPr/>
        <a:lstStyle/>
        <a:p>
          <a:pPr>
            <a:defRPr sz="1200">
              <a:latin typeface="Yu Gothic" panose="020B0400000000000000" pitchFamily="34" charset="-128"/>
              <a:ea typeface="Yu Gothic" panose="020B0400000000000000" pitchFamily="34" charset="-128"/>
            </a:defRPr>
          </a:pPr>
          <a:endParaRPr lang="ja-JP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8.8893717588288595E-2"/>
          <c:y val="8.9588377723970894E-2"/>
          <c:w val="0.90238554979622498"/>
          <c:h val="0.82999313645116402"/>
        </c:manualLayout>
      </c:layout>
      <c:lineChart>
        <c:grouping val="standard"/>
        <c:varyColors val="0"/>
        <c:ser>
          <c:idx val="0"/>
          <c:order val="0"/>
          <c:tx>
            <c:strRef>
              <c:f>SET率!$B$2</c:f>
              <c:strCache>
                <c:ptCount val="1"/>
                <c:pt idx="0">
                  <c:v>2007新鮮SET率</c:v>
                </c:pt>
              </c:strCache>
            </c:strRef>
          </c:tx>
          <c:marker>
            <c:symbol val="circle"/>
            <c:size val="9"/>
          </c:marker>
          <c:cat>
            <c:strRef>
              <c:f>SET率!$A$5:$A$35</c:f>
              <c:strCache>
                <c:ptCount val="31"/>
                <c:pt idx="0">
                  <c:v>22</c:v>
                </c:pt>
                <c:pt idx="1">
                  <c:v>23</c:v>
                </c:pt>
                <c:pt idx="2">
                  <c:v>24</c:v>
                </c:pt>
                <c:pt idx="3">
                  <c:v>25</c:v>
                </c:pt>
                <c:pt idx="4">
                  <c:v>26</c:v>
                </c:pt>
                <c:pt idx="5">
                  <c:v>27</c:v>
                </c:pt>
                <c:pt idx="6">
                  <c:v>28</c:v>
                </c:pt>
                <c:pt idx="7">
                  <c:v>29</c:v>
                </c:pt>
                <c:pt idx="8">
                  <c:v>30</c:v>
                </c:pt>
                <c:pt idx="9">
                  <c:v>31</c:v>
                </c:pt>
                <c:pt idx="10">
                  <c:v>32</c:v>
                </c:pt>
                <c:pt idx="11">
                  <c:v>33</c:v>
                </c:pt>
                <c:pt idx="12">
                  <c:v>34</c:v>
                </c:pt>
                <c:pt idx="13">
                  <c:v>35</c:v>
                </c:pt>
                <c:pt idx="14">
                  <c:v>36</c:v>
                </c:pt>
                <c:pt idx="15">
                  <c:v>37</c:v>
                </c:pt>
                <c:pt idx="16">
                  <c:v>38</c:v>
                </c:pt>
                <c:pt idx="17">
                  <c:v>39</c:v>
                </c:pt>
                <c:pt idx="18">
                  <c:v>40</c:v>
                </c:pt>
                <c:pt idx="19">
                  <c:v>41</c:v>
                </c:pt>
                <c:pt idx="20">
                  <c:v>42</c:v>
                </c:pt>
                <c:pt idx="21">
                  <c:v>43</c:v>
                </c:pt>
                <c:pt idx="22">
                  <c:v>44</c:v>
                </c:pt>
                <c:pt idx="23">
                  <c:v>45</c:v>
                </c:pt>
                <c:pt idx="24">
                  <c:v>46</c:v>
                </c:pt>
                <c:pt idx="25">
                  <c:v>47</c:v>
                </c:pt>
                <c:pt idx="26">
                  <c:v>48</c:v>
                </c:pt>
                <c:pt idx="27">
                  <c:v>49</c:v>
                </c:pt>
                <c:pt idx="28">
                  <c:v>50歳以上</c:v>
                </c:pt>
                <c:pt idx="30">
                  <c:v>合計</c:v>
                </c:pt>
              </c:strCache>
            </c:strRef>
          </c:cat>
          <c:val>
            <c:numRef>
              <c:f>SET率!$B$5:$B$35</c:f>
              <c:numCache>
                <c:formatCode>0%</c:formatCode>
                <c:ptCount val="31"/>
                <c:pt idx="0">
                  <c:v>0.34615384615384615</c:v>
                </c:pt>
                <c:pt idx="1">
                  <c:v>0.4576271186440678</c:v>
                </c:pt>
                <c:pt idx="2">
                  <c:v>0.46226415094339623</c:v>
                </c:pt>
                <c:pt idx="3">
                  <c:v>0.42424242424242425</c:v>
                </c:pt>
                <c:pt idx="4">
                  <c:v>0.49447513812154698</c:v>
                </c:pt>
                <c:pt idx="5">
                  <c:v>0.48615384615384616</c:v>
                </c:pt>
                <c:pt idx="6">
                  <c:v>0.4556830031282586</c:v>
                </c:pt>
                <c:pt idx="7">
                  <c:v>0.45605858854860187</c:v>
                </c:pt>
                <c:pt idx="8">
                  <c:v>0.44764150943396225</c:v>
                </c:pt>
                <c:pt idx="9">
                  <c:v>0.46106399383191982</c:v>
                </c:pt>
                <c:pt idx="10">
                  <c:v>0.47962474347698625</c:v>
                </c:pt>
                <c:pt idx="11">
                  <c:v>0.4644848484848485</c:v>
                </c:pt>
                <c:pt idx="12">
                  <c:v>0.44558697514995715</c:v>
                </c:pt>
                <c:pt idx="13">
                  <c:v>0.44133388225607245</c:v>
                </c:pt>
                <c:pt idx="14">
                  <c:v>0.44136676101900524</c:v>
                </c:pt>
                <c:pt idx="15">
                  <c:v>0.44978434996919286</c:v>
                </c:pt>
                <c:pt idx="16">
                  <c:v>0.44474116680361547</c:v>
                </c:pt>
                <c:pt idx="17">
                  <c:v>0.43984342810053562</c:v>
                </c:pt>
                <c:pt idx="18">
                  <c:v>0.43899521531100477</c:v>
                </c:pt>
                <c:pt idx="19">
                  <c:v>0.46361185983827491</c:v>
                </c:pt>
                <c:pt idx="20">
                  <c:v>0.47371675943104513</c:v>
                </c:pt>
                <c:pt idx="21">
                  <c:v>0.50807453416149073</c:v>
                </c:pt>
                <c:pt idx="22">
                  <c:v>0.57651245551601427</c:v>
                </c:pt>
                <c:pt idx="23">
                  <c:v>0.61305147058823528</c:v>
                </c:pt>
                <c:pt idx="24">
                  <c:v>0.68705035971223016</c:v>
                </c:pt>
                <c:pt idx="25">
                  <c:v>0.72491909385113273</c:v>
                </c:pt>
                <c:pt idx="26">
                  <c:v>0.71014492753623193</c:v>
                </c:pt>
                <c:pt idx="27">
                  <c:v>0.88461538461538458</c:v>
                </c:pt>
                <c:pt idx="28">
                  <c:v>0.84090909090909094</c:v>
                </c:pt>
                <c:pt idx="30">
                  <c:v>0.46527465467394796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F9A-FB47-AEA0-90DC5CD8244D}"/>
            </c:ext>
          </c:extLst>
        </c:ser>
        <c:ser>
          <c:idx val="1"/>
          <c:order val="1"/>
          <c:tx>
            <c:strRef>
              <c:f>SET率!$C$2</c:f>
              <c:strCache>
                <c:ptCount val="1"/>
                <c:pt idx="0">
                  <c:v>2008新鮮SET率</c:v>
                </c:pt>
              </c:strCache>
            </c:strRef>
          </c:tx>
          <c:marker>
            <c:symbol val="circle"/>
            <c:size val="9"/>
          </c:marker>
          <c:cat>
            <c:strRef>
              <c:f>SET率!$A$5:$A$35</c:f>
              <c:strCache>
                <c:ptCount val="31"/>
                <c:pt idx="0">
                  <c:v>22</c:v>
                </c:pt>
                <c:pt idx="1">
                  <c:v>23</c:v>
                </c:pt>
                <c:pt idx="2">
                  <c:v>24</c:v>
                </c:pt>
                <c:pt idx="3">
                  <c:v>25</c:v>
                </c:pt>
                <c:pt idx="4">
                  <c:v>26</c:v>
                </c:pt>
                <c:pt idx="5">
                  <c:v>27</c:v>
                </c:pt>
                <c:pt idx="6">
                  <c:v>28</c:v>
                </c:pt>
                <c:pt idx="7">
                  <c:v>29</c:v>
                </c:pt>
                <c:pt idx="8">
                  <c:v>30</c:v>
                </c:pt>
                <c:pt idx="9">
                  <c:v>31</c:v>
                </c:pt>
                <c:pt idx="10">
                  <c:v>32</c:v>
                </c:pt>
                <c:pt idx="11">
                  <c:v>33</c:v>
                </c:pt>
                <c:pt idx="12">
                  <c:v>34</c:v>
                </c:pt>
                <c:pt idx="13">
                  <c:v>35</c:v>
                </c:pt>
                <c:pt idx="14">
                  <c:v>36</c:v>
                </c:pt>
                <c:pt idx="15">
                  <c:v>37</c:v>
                </c:pt>
                <c:pt idx="16">
                  <c:v>38</c:v>
                </c:pt>
                <c:pt idx="17">
                  <c:v>39</c:v>
                </c:pt>
                <c:pt idx="18">
                  <c:v>40</c:v>
                </c:pt>
                <c:pt idx="19">
                  <c:v>41</c:v>
                </c:pt>
                <c:pt idx="20">
                  <c:v>42</c:v>
                </c:pt>
                <c:pt idx="21">
                  <c:v>43</c:v>
                </c:pt>
                <c:pt idx="22">
                  <c:v>44</c:v>
                </c:pt>
                <c:pt idx="23">
                  <c:v>45</c:v>
                </c:pt>
                <c:pt idx="24">
                  <c:v>46</c:v>
                </c:pt>
                <c:pt idx="25">
                  <c:v>47</c:v>
                </c:pt>
                <c:pt idx="26">
                  <c:v>48</c:v>
                </c:pt>
                <c:pt idx="27">
                  <c:v>49</c:v>
                </c:pt>
                <c:pt idx="28">
                  <c:v>50歳以上</c:v>
                </c:pt>
                <c:pt idx="30">
                  <c:v>合計</c:v>
                </c:pt>
              </c:strCache>
            </c:strRef>
          </c:cat>
          <c:val>
            <c:numRef>
              <c:f>SET率!$C$5:$C$35</c:f>
              <c:numCache>
                <c:formatCode>0%</c:formatCode>
                <c:ptCount val="31"/>
                <c:pt idx="0">
                  <c:v>0.57894736842105265</c:v>
                </c:pt>
                <c:pt idx="1">
                  <c:v>0.61904761904761907</c:v>
                </c:pt>
                <c:pt idx="2">
                  <c:v>0.7558139534883721</c:v>
                </c:pt>
                <c:pt idx="3">
                  <c:v>0.74011299435028244</c:v>
                </c:pt>
                <c:pt idx="4">
                  <c:v>0.70262390670553931</c:v>
                </c:pt>
                <c:pt idx="5">
                  <c:v>0.69244288224956063</c:v>
                </c:pt>
                <c:pt idx="6">
                  <c:v>0.68895966029723987</c:v>
                </c:pt>
                <c:pt idx="7">
                  <c:v>0.68472222222222223</c:v>
                </c:pt>
                <c:pt idx="8">
                  <c:v>0.68110236220472442</c:v>
                </c:pt>
                <c:pt idx="9">
                  <c:v>0.6787807737397421</c:v>
                </c:pt>
                <c:pt idx="10">
                  <c:v>0.67249190938511327</c:v>
                </c:pt>
                <c:pt idx="11">
                  <c:v>0.65791567223548131</c:v>
                </c:pt>
                <c:pt idx="12">
                  <c:v>0.65232737701301569</c:v>
                </c:pt>
                <c:pt idx="13">
                  <c:v>0.59813265901575574</c:v>
                </c:pt>
                <c:pt idx="14">
                  <c:v>0.57393679282091303</c:v>
                </c:pt>
                <c:pt idx="15">
                  <c:v>0.57278481012658233</c:v>
                </c:pt>
                <c:pt idx="16">
                  <c:v>0.56520886448323204</c:v>
                </c:pt>
                <c:pt idx="17">
                  <c:v>0.54182101774225</c:v>
                </c:pt>
                <c:pt idx="18">
                  <c:v>0.51528104295789701</c:v>
                </c:pt>
                <c:pt idx="19">
                  <c:v>0.53801631149697449</c:v>
                </c:pt>
                <c:pt idx="20">
                  <c:v>0.54031702274293592</c:v>
                </c:pt>
                <c:pt idx="21">
                  <c:v>0.54273668072058256</c:v>
                </c:pt>
                <c:pt idx="22">
                  <c:v>0.60279647850854479</c:v>
                </c:pt>
                <c:pt idx="23">
                  <c:v>0.63731473408892769</c:v>
                </c:pt>
                <c:pt idx="24">
                  <c:v>0.69168026101141922</c:v>
                </c:pt>
                <c:pt idx="25">
                  <c:v>0.7667844522968198</c:v>
                </c:pt>
                <c:pt idx="26">
                  <c:v>0.84905660377358494</c:v>
                </c:pt>
                <c:pt idx="27">
                  <c:v>0.84285714285714286</c:v>
                </c:pt>
                <c:pt idx="28">
                  <c:v>0.90243902439024393</c:v>
                </c:pt>
                <c:pt idx="30">
                  <c:v>0.59825231079844787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F9A-FB47-AEA0-90DC5CD8244D}"/>
            </c:ext>
          </c:extLst>
        </c:ser>
        <c:ser>
          <c:idx val="2"/>
          <c:order val="2"/>
          <c:tx>
            <c:strRef>
              <c:f>SET率!$D$2</c:f>
              <c:strCache>
                <c:ptCount val="1"/>
                <c:pt idx="0">
                  <c:v>2009新鮮SET率</c:v>
                </c:pt>
              </c:strCache>
            </c:strRef>
          </c:tx>
          <c:marker>
            <c:symbol val="circle"/>
            <c:size val="9"/>
          </c:marker>
          <c:cat>
            <c:strRef>
              <c:f>SET率!$A$5:$A$35</c:f>
              <c:strCache>
                <c:ptCount val="31"/>
                <c:pt idx="0">
                  <c:v>22</c:v>
                </c:pt>
                <c:pt idx="1">
                  <c:v>23</c:v>
                </c:pt>
                <c:pt idx="2">
                  <c:v>24</c:v>
                </c:pt>
                <c:pt idx="3">
                  <c:v>25</c:v>
                </c:pt>
                <c:pt idx="4">
                  <c:v>26</c:v>
                </c:pt>
                <c:pt idx="5">
                  <c:v>27</c:v>
                </c:pt>
                <c:pt idx="6">
                  <c:v>28</c:v>
                </c:pt>
                <c:pt idx="7">
                  <c:v>29</c:v>
                </c:pt>
                <c:pt idx="8">
                  <c:v>30</c:v>
                </c:pt>
                <c:pt idx="9">
                  <c:v>31</c:v>
                </c:pt>
                <c:pt idx="10">
                  <c:v>32</c:v>
                </c:pt>
                <c:pt idx="11">
                  <c:v>33</c:v>
                </c:pt>
                <c:pt idx="12">
                  <c:v>34</c:v>
                </c:pt>
                <c:pt idx="13">
                  <c:v>35</c:v>
                </c:pt>
                <c:pt idx="14">
                  <c:v>36</c:v>
                </c:pt>
                <c:pt idx="15">
                  <c:v>37</c:v>
                </c:pt>
                <c:pt idx="16">
                  <c:v>38</c:v>
                </c:pt>
                <c:pt idx="17">
                  <c:v>39</c:v>
                </c:pt>
                <c:pt idx="18">
                  <c:v>40</c:v>
                </c:pt>
                <c:pt idx="19">
                  <c:v>41</c:v>
                </c:pt>
                <c:pt idx="20">
                  <c:v>42</c:v>
                </c:pt>
                <c:pt idx="21">
                  <c:v>43</c:v>
                </c:pt>
                <c:pt idx="22">
                  <c:v>44</c:v>
                </c:pt>
                <c:pt idx="23">
                  <c:v>45</c:v>
                </c:pt>
                <c:pt idx="24">
                  <c:v>46</c:v>
                </c:pt>
                <c:pt idx="25">
                  <c:v>47</c:v>
                </c:pt>
                <c:pt idx="26">
                  <c:v>48</c:v>
                </c:pt>
                <c:pt idx="27">
                  <c:v>49</c:v>
                </c:pt>
                <c:pt idx="28">
                  <c:v>50歳以上</c:v>
                </c:pt>
                <c:pt idx="30">
                  <c:v>合計</c:v>
                </c:pt>
              </c:strCache>
            </c:strRef>
          </c:cat>
          <c:val>
            <c:numRef>
              <c:f>SET率!$D$5:$D$35</c:f>
              <c:numCache>
                <c:formatCode>0%</c:formatCode>
                <c:ptCount val="31"/>
                <c:pt idx="0">
                  <c:v>1</c:v>
                </c:pt>
                <c:pt idx="1">
                  <c:v>0.87878787878787878</c:v>
                </c:pt>
                <c:pt idx="2">
                  <c:v>0.86904761904761907</c:v>
                </c:pt>
                <c:pt idx="3">
                  <c:v>0.80722891566265065</c:v>
                </c:pt>
                <c:pt idx="4">
                  <c:v>0.77491961414791</c:v>
                </c:pt>
                <c:pt idx="5">
                  <c:v>0.78975265017667839</c:v>
                </c:pt>
                <c:pt idx="6">
                  <c:v>0.80739081746920494</c:v>
                </c:pt>
                <c:pt idx="7">
                  <c:v>0.81996974281391832</c:v>
                </c:pt>
                <c:pt idx="8">
                  <c:v>0.80172910662824204</c:v>
                </c:pt>
                <c:pt idx="9">
                  <c:v>0.78947368421052633</c:v>
                </c:pt>
                <c:pt idx="10">
                  <c:v>0.7717164697706741</c:v>
                </c:pt>
                <c:pt idx="11">
                  <c:v>0.78658363996603453</c:v>
                </c:pt>
                <c:pt idx="12">
                  <c:v>0.75923800780353456</c:v>
                </c:pt>
                <c:pt idx="13">
                  <c:v>0.67465548232474537</c:v>
                </c:pt>
                <c:pt idx="14">
                  <c:v>0.65404996214988642</c:v>
                </c:pt>
                <c:pt idx="15">
                  <c:v>0.6350507416081187</c:v>
                </c:pt>
                <c:pt idx="16">
                  <c:v>0.62823135577459555</c:v>
                </c:pt>
                <c:pt idx="17">
                  <c:v>0.61898520876240404</c:v>
                </c:pt>
                <c:pt idx="18">
                  <c:v>0.59868421052631582</c:v>
                </c:pt>
                <c:pt idx="19">
                  <c:v>0.58375056895766952</c:v>
                </c:pt>
                <c:pt idx="20">
                  <c:v>0.59934562760261745</c:v>
                </c:pt>
                <c:pt idx="21">
                  <c:v>0.60388269310202392</c:v>
                </c:pt>
                <c:pt idx="22">
                  <c:v>0.63507625272331159</c:v>
                </c:pt>
                <c:pt idx="23">
                  <c:v>0.65440547476475619</c:v>
                </c:pt>
                <c:pt idx="24">
                  <c:v>0.72318339100346019</c:v>
                </c:pt>
                <c:pt idx="25">
                  <c:v>0.75</c:v>
                </c:pt>
                <c:pt idx="26">
                  <c:v>0.76158940397350994</c:v>
                </c:pt>
                <c:pt idx="27">
                  <c:v>0.80821917808219179</c:v>
                </c:pt>
                <c:pt idx="28">
                  <c:v>0.88888888888888884</c:v>
                </c:pt>
                <c:pt idx="30">
                  <c:v>0.6731934805137707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F9A-FB47-AEA0-90DC5CD8244D}"/>
            </c:ext>
          </c:extLst>
        </c:ser>
        <c:ser>
          <c:idx val="3"/>
          <c:order val="3"/>
          <c:tx>
            <c:strRef>
              <c:f>SET率!$E$2</c:f>
              <c:strCache>
                <c:ptCount val="1"/>
                <c:pt idx="0">
                  <c:v>2010新鮮SET率</c:v>
                </c:pt>
              </c:strCache>
            </c:strRef>
          </c:tx>
          <c:marker>
            <c:symbol val="circle"/>
            <c:size val="9"/>
          </c:marker>
          <c:cat>
            <c:strRef>
              <c:f>SET率!$A$5:$A$35</c:f>
              <c:strCache>
                <c:ptCount val="31"/>
                <c:pt idx="0">
                  <c:v>22</c:v>
                </c:pt>
                <c:pt idx="1">
                  <c:v>23</c:v>
                </c:pt>
                <c:pt idx="2">
                  <c:v>24</c:v>
                </c:pt>
                <c:pt idx="3">
                  <c:v>25</c:v>
                </c:pt>
                <c:pt idx="4">
                  <c:v>26</c:v>
                </c:pt>
                <c:pt idx="5">
                  <c:v>27</c:v>
                </c:pt>
                <c:pt idx="6">
                  <c:v>28</c:v>
                </c:pt>
                <c:pt idx="7">
                  <c:v>29</c:v>
                </c:pt>
                <c:pt idx="8">
                  <c:v>30</c:v>
                </c:pt>
                <c:pt idx="9">
                  <c:v>31</c:v>
                </c:pt>
                <c:pt idx="10">
                  <c:v>32</c:v>
                </c:pt>
                <c:pt idx="11">
                  <c:v>33</c:v>
                </c:pt>
                <c:pt idx="12">
                  <c:v>34</c:v>
                </c:pt>
                <c:pt idx="13">
                  <c:v>35</c:v>
                </c:pt>
                <c:pt idx="14">
                  <c:v>36</c:v>
                </c:pt>
                <c:pt idx="15">
                  <c:v>37</c:v>
                </c:pt>
                <c:pt idx="16">
                  <c:v>38</c:v>
                </c:pt>
                <c:pt idx="17">
                  <c:v>39</c:v>
                </c:pt>
                <c:pt idx="18">
                  <c:v>40</c:v>
                </c:pt>
                <c:pt idx="19">
                  <c:v>41</c:v>
                </c:pt>
                <c:pt idx="20">
                  <c:v>42</c:v>
                </c:pt>
                <c:pt idx="21">
                  <c:v>43</c:v>
                </c:pt>
                <c:pt idx="22">
                  <c:v>44</c:v>
                </c:pt>
                <c:pt idx="23">
                  <c:v>45</c:v>
                </c:pt>
                <c:pt idx="24">
                  <c:v>46</c:v>
                </c:pt>
                <c:pt idx="25">
                  <c:v>47</c:v>
                </c:pt>
                <c:pt idx="26">
                  <c:v>48</c:v>
                </c:pt>
                <c:pt idx="27">
                  <c:v>49</c:v>
                </c:pt>
                <c:pt idx="28">
                  <c:v>50歳以上</c:v>
                </c:pt>
                <c:pt idx="30">
                  <c:v>合計</c:v>
                </c:pt>
              </c:strCache>
            </c:strRef>
          </c:cat>
          <c:val>
            <c:numRef>
              <c:f>SET率!$E$5:$E$35</c:f>
              <c:numCache>
                <c:formatCode>0%</c:formatCode>
                <c:ptCount val="31"/>
                <c:pt idx="0">
                  <c:v>0.88235294117647056</c:v>
                </c:pt>
                <c:pt idx="1">
                  <c:v>0.79545454545454541</c:v>
                </c:pt>
                <c:pt idx="2">
                  <c:v>0.81176470588235294</c:v>
                </c:pt>
                <c:pt idx="3">
                  <c:v>0.82098765432098764</c:v>
                </c:pt>
                <c:pt idx="4">
                  <c:v>0.83986928104575165</c:v>
                </c:pt>
                <c:pt idx="5">
                  <c:v>0.81995661605206072</c:v>
                </c:pt>
                <c:pt idx="6">
                  <c:v>0.80895915678524377</c:v>
                </c:pt>
                <c:pt idx="7">
                  <c:v>0.83150800336983999</c:v>
                </c:pt>
                <c:pt idx="8">
                  <c:v>0.81770833333333337</c:v>
                </c:pt>
                <c:pt idx="9">
                  <c:v>0.82122157824342401</c:v>
                </c:pt>
                <c:pt idx="10">
                  <c:v>0.79577968526466381</c:v>
                </c:pt>
                <c:pt idx="11">
                  <c:v>0.78938307030129129</c:v>
                </c:pt>
                <c:pt idx="12">
                  <c:v>0.78557457212713933</c:v>
                </c:pt>
                <c:pt idx="13">
                  <c:v>0.71223768959069189</c:v>
                </c:pt>
                <c:pt idx="14">
                  <c:v>0.70394223263075717</c:v>
                </c:pt>
                <c:pt idx="15">
                  <c:v>0.6763609246830723</c:v>
                </c:pt>
                <c:pt idx="16">
                  <c:v>0.66065957830239685</c:v>
                </c:pt>
                <c:pt idx="17">
                  <c:v>0.64382358109295379</c:v>
                </c:pt>
                <c:pt idx="18">
                  <c:v>0.63164996144949881</c:v>
                </c:pt>
                <c:pt idx="19">
                  <c:v>0.62415682967959529</c:v>
                </c:pt>
                <c:pt idx="20">
                  <c:v>0.61820030503304524</c:v>
                </c:pt>
                <c:pt idx="21">
                  <c:v>0.65212981744421905</c:v>
                </c:pt>
                <c:pt idx="22">
                  <c:v>0.63755458515283847</c:v>
                </c:pt>
                <c:pt idx="23">
                  <c:v>0.69952681388012616</c:v>
                </c:pt>
                <c:pt idx="24">
                  <c:v>0.73770491803278693</c:v>
                </c:pt>
                <c:pt idx="25">
                  <c:v>0.76947040498442365</c:v>
                </c:pt>
                <c:pt idx="26">
                  <c:v>0.73793103448275865</c:v>
                </c:pt>
                <c:pt idx="27">
                  <c:v>0.80882352941176472</c:v>
                </c:pt>
                <c:pt idx="28">
                  <c:v>0.91666666666666663</c:v>
                </c:pt>
                <c:pt idx="30">
                  <c:v>0.69951442883923909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F9A-FB47-AEA0-90DC5CD8244D}"/>
            </c:ext>
          </c:extLst>
        </c:ser>
        <c:ser>
          <c:idx val="4"/>
          <c:order val="4"/>
          <c:tx>
            <c:strRef>
              <c:f>SET率!$F$2</c:f>
              <c:strCache>
                <c:ptCount val="1"/>
                <c:pt idx="0">
                  <c:v>2011新鮮SET率</c:v>
                </c:pt>
              </c:strCache>
            </c:strRef>
          </c:tx>
          <c:marker>
            <c:symbol val="circle"/>
            <c:size val="9"/>
          </c:marker>
          <c:cat>
            <c:strRef>
              <c:f>SET率!$A$5:$A$35</c:f>
              <c:strCache>
                <c:ptCount val="31"/>
                <c:pt idx="0">
                  <c:v>22</c:v>
                </c:pt>
                <c:pt idx="1">
                  <c:v>23</c:v>
                </c:pt>
                <c:pt idx="2">
                  <c:v>24</c:v>
                </c:pt>
                <c:pt idx="3">
                  <c:v>25</c:v>
                </c:pt>
                <c:pt idx="4">
                  <c:v>26</c:v>
                </c:pt>
                <c:pt idx="5">
                  <c:v>27</c:v>
                </c:pt>
                <c:pt idx="6">
                  <c:v>28</c:v>
                </c:pt>
                <c:pt idx="7">
                  <c:v>29</c:v>
                </c:pt>
                <c:pt idx="8">
                  <c:v>30</c:v>
                </c:pt>
                <c:pt idx="9">
                  <c:v>31</c:v>
                </c:pt>
                <c:pt idx="10">
                  <c:v>32</c:v>
                </c:pt>
                <c:pt idx="11">
                  <c:v>33</c:v>
                </c:pt>
                <c:pt idx="12">
                  <c:v>34</c:v>
                </c:pt>
                <c:pt idx="13">
                  <c:v>35</c:v>
                </c:pt>
                <c:pt idx="14">
                  <c:v>36</c:v>
                </c:pt>
                <c:pt idx="15">
                  <c:v>37</c:v>
                </c:pt>
                <c:pt idx="16">
                  <c:v>38</c:v>
                </c:pt>
                <c:pt idx="17">
                  <c:v>39</c:v>
                </c:pt>
                <c:pt idx="18">
                  <c:v>40</c:v>
                </c:pt>
                <c:pt idx="19">
                  <c:v>41</c:v>
                </c:pt>
                <c:pt idx="20">
                  <c:v>42</c:v>
                </c:pt>
                <c:pt idx="21">
                  <c:v>43</c:v>
                </c:pt>
                <c:pt idx="22">
                  <c:v>44</c:v>
                </c:pt>
                <c:pt idx="23">
                  <c:v>45</c:v>
                </c:pt>
                <c:pt idx="24">
                  <c:v>46</c:v>
                </c:pt>
                <c:pt idx="25">
                  <c:v>47</c:v>
                </c:pt>
                <c:pt idx="26">
                  <c:v>48</c:v>
                </c:pt>
                <c:pt idx="27">
                  <c:v>49</c:v>
                </c:pt>
                <c:pt idx="28">
                  <c:v>50歳以上</c:v>
                </c:pt>
                <c:pt idx="30">
                  <c:v>合計</c:v>
                </c:pt>
              </c:strCache>
            </c:strRef>
          </c:cat>
          <c:val>
            <c:numRef>
              <c:f>SET率!$F$5:$F$35</c:f>
              <c:numCache>
                <c:formatCode>0.0%</c:formatCode>
                <c:ptCount val="31"/>
                <c:pt idx="0">
                  <c:v>0.94444444444444442</c:v>
                </c:pt>
                <c:pt idx="1">
                  <c:v>0.89473684210526316</c:v>
                </c:pt>
                <c:pt idx="2">
                  <c:v>0.88135593220338981</c:v>
                </c:pt>
                <c:pt idx="3">
                  <c:v>0.86585365853658536</c:v>
                </c:pt>
                <c:pt idx="4">
                  <c:v>0.87351778656126478</c:v>
                </c:pt>
                <c:pt idx="5">
                  <c:v>0.84188911704312119</c:v>
                </c:pt>
                <c:pt idx="6">
                  <c:v>0.85</c:v>
                </c:pt>
                <c:pt idx="7">
                  <c:v>0.83896103896103891</c:v>
                </c:pt>
                <c:pt idx="8">
                  <c:v>0.82614379084967315</c:v>
                </c:pt>
                <c:pt idx="9">
                  <c:v>0.83575363044566853</c:v>
                </c:pt>
                <c:pt idx="10">
                  <c:v>0.82949479940564641</c:v>
                </c:pt>
                <c:pt idx="11">
                  <c:v>0.81951371571072318</c:v>
                </c:pt>
                <c:pt idx="12">
                  <c:v>0.80515382592689977</c:v>
                </c:pt>
                <c:pt idx="13">
                  <c:v>0.73162508428860418</c:v>
                </c:pt>
                <c:pt idx="14">
                  <c:v>0.72766415500538217</c:v>
                </c:pt>
                <c:pt idx="15">
                  <c:v>0.72049211841599381</c:v>
                </c:pt>
                <c:pt idx="16">
                  <c:v>0.7057546145494028</c:v>
                </c:pt>
                <c:pt idx="17">
                  <c:v>0.69408918078119597</c:v>
                </c:pt>
                <c:pt idx="18">
                  <c:v>0.67966417910447763</c:v>
                </c:pt>
                <c:pt idx="19">
                  <c:v>0.65151199165797702</c:v>
                </c:pt>
                <c:pt idx="20">
                  <c:v>0.67805111058036782</c:v>
                </c:pt>
                <c:pt idx="21">
                  <c:v>0.68513388734995384</c:v>
                </c:pt>
                <c:pt idx="22">
                  <c:v>0.7093619003260363</c:v>
                </c:pt>
                <c:pt idx="23">
                  <c:v>0.73090909090909095</c:v>
                </c:pt>
                <c:pt idx="24">
                  <c:v>0.72508038585209</c:v>
                </c:pt>
                <c:pt idx="25">
                  <c:v>0.75574712643678166</c:v>
                </c:pt>
                <c:pt idx="26">
                  <c:v>0.83969465648854957</c:v>
                </c:pt>
                <c:pt idx="27">
                  <c:v>0.8</c:v>
                </c:pt>
                <c:pt idx="28">
                  <c:v>0.85416666666666663</c:v>
                </c:pt>
                <c:pt idx="30">
                  <c:v>0.73199786827173263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7F9A-FB47-AEA0-90DC5CD8244D}"/>
            </c:ext>
          </c:extLst>
        </c:ser>
        <c:ser>
          <c:idx val="5"/>
          <c:order val="5"/>
          <c:tx>
            <c:strRef>
              <c:f>SET率!$G$2</c:f>
              <c:strCache>
                <c:ptCount val="1"/>
                <c:pt idx="0">
                  <c:v>2012新鮮SET率</c:v>
                </c:pt>
              </c:strCache>
            </c:strRef>
          </c:tx>
          <c:cat>
            <c:strRef>
              <c:f>SET率!$A$5:$A$35</c:f>
              <c:strCache>
                <c:ptCount val="31"/>
                <c:pt idx="0">
                  <c:v>22</c:v>
                </c:pt>
                <c:pt idx="1">
                  <c:v>23</c:v>
                </c:pt>
                <c:pt idx="2">
                  <c:v>24</c:v>
                </c:pt>
                <c:pt idx="3">
                  <c:v>25</c:v>
                </c:pt>
                <c:pt idx="4">
                  <c:v>26</c:v>
                </c:pt>
                <c:pt idx="5">
                  <c:v>27</c:v>
                </c:pt>
                <c:pt idx="6">
                  <c:v>28</c:v>
                </c:pt>
                <c:pt idx="7">
                  <c:v>29</c:v>
                </c:pt>
                <c:pt idx="8">
                  <c:v>30</c:v>
                </c:pt>
                <c:pt idx="9">
                  <c:v>31</c:v>
                </c:pt>
                <c:pt idx="10">
                  <c:v>32</c:v>
                </c:pt>
                <c:pt idx="11">
                  <c:v>33</c:v>
                </c:pt>
                <c:pt idx="12">
                  <c:v>34</c:v>
                </c:pt>
                <c:pt idx="13">
                  <c:v>35</c:v>
                </c:pt>
                <c:pt idx="14">
                  <c:v>36</c:v>
                </c:pt>
                <c:pt idx="15">
                  <c:v>37</c:v>
                </c:pt>
                <c:pt idx="16">
                  <c:v>38</c:v>
                </c:pt>
                <c:pt idx="17">
                  <c:v>39</c:v>
                </c:pt>
                <c:pt idx="18">
                  <c:v>40</c:v>
                </c:pt>
                <c:pt idx="19">
                  <c:v>41</c:v>
                </c:pt>
                <c:pt idx="20">
                  <c:v>42</c:v>
                </c:pt>
                <c:pt idx="21">
                  <c:v>43</c:v>
                </c:pt>
                <c:pt idx="22">
                  <c:v>44</c:v>
                </c:pt>
                <c:pt idx="23">
                  <c:v>45</c:v>
                </c:pt>
                <c:pt idx="24">
                  <c:v>46</c:v>
                </c:pt>
                <c:pt idx="25">
                  <c:v>47</c:v>
                </c:pt>
                <c:pt idx="26">
                  <c:v>48</c:v>
                </c:pt>
                <c:pt idx="27">
                  <c:v>49</c:v>
                </c:pt>
                <c:pt idx="28">
                  <c:v>50歳以上</c:v>
                </c:pt>
                <c:pt idx="30">
                  <c:v>合計</c:v>
                </c:pt>
              </c:strCache>
            </c:strRef>
          </c:cat>
          <c:val>
            <c:numRef>
              <c:f>SET率!$G$5:$G$35</c:f>
              <c:numCache>
                <c:formatCode>0.0%</c:formatCode>
                <c:ptCount val="31"/>
                <c:pt idx="0">
                  <c:v>0.875</c:v>
                </c:pt>
                <c:pt idx="1">
                  <c:v>0.87878787878787878</c:v>
                </c:pt>
                <c:pt idx="2">
                  <c:v>0.95161290322580649</c:v>
                </c:pt>
                <c:pt idx="3">
                  <c:v>0.91240875912408759</c:v>
                </c:pt>
                <c:pt idx="4">
                  <c:v>0.82591093117408909</c:v>
                </c:pt>
                <c:pt idx="5">
                  <c:v>0.87715517241379315</c:v>
                </c:pt>
                <c:pt idx="6">
                  <c:v>0.8783783783783784</c:v>
                </c:pt>
                <c:pt idx="7">
                  <c:v>0.86436170212765961</c:v>
                </c:pt>
                <c:pt idx="8">
                  <c:v>0.85942492012779548</c:v>
                </c:pt>
                <c:pt idx="9">
                  <c:v>0.85365853658536583</c:v>
                </c:pt>
                <c:pt idx="10">
                  <c:v>0.85186625194401244</c:v>
                </c:pt>
                <c:pt idx="11">
                  <c:v>0.83588621444201316</c:v>
                </c:pt>
                <c:pt idx="12">
                  <c:v>0.81820519413731041</c:v>
                </c:pt>
                <c:pt idx="13">
                  <c:v>0.7748051400884769</c:v>
                </c:pt>
                <c:pt idx="14">
                  <c:v>0.74831013916500999</c:v>
                </c:pt>
                <c:pt idx="15">
                  <c:v>0.74502553266420146</c:v>
                </c:pt>
                <c:pt idx="16">
                  <c:v>0.73186528497409331</c:v>
                </c:pt>
                <c:pt idx="17">
                  <c:v>0.71919856459330145</c:v>
                </c:pt>
                <c:pt idx="18">
                  <c:v>0.70779019242706398</c:v>
                </c:pt>
                <c:pt idx="19">
                  <c:v>0.69275618374558301</c:v>
                </c:pt>
                <c:pt idx="20">
                  <c:v>0.70254361992852643</c:v>
                </c:pt>
                <c:pt idx="21">
                  <c:v>0.69286287089013632</c:v>
                </c:pt>
                <c:pt idx="22">
                  <c:v>0.69438202247191017</c:v>
                </c:pt>
                <c:pt idx="23">
                  <c:v>0.73304020100502509</c:v>
                </c:pt>
                <c:pt idx="24">
                  <c:v>0.75683890577507595</c:v>
                </c:pt>
                <c:pt idx="25">
                  <c:v>0.81976744186046513</c:v>
                </c:pt>
                <c:pt idx="26">
                  <c:v>0.79113924050632911</c:v>
                </c:pt>
                <c:pt idx="27">
                  <c:v>0.82191780821917804</c:v>
                </c:pt>
                <c:pt idx="28">
                  <c:v>0.97916666666666663</c:v>
                </c:pt>
                <c:pt idx="30">
                  <c:v>0.7517937664842177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7F9A-FB47-AEA0-90DC5CD8244D}"/>
            </c:ext>
          </c:extLst>
        </c:ser>
        <c:ser>
          <c:idx val="6"/>
          <c:order val="6"/>
          <c:tx>
            <c:strRef>
              <c:f>SET率!$H$2</c:f>
              <c:strCache>
                <c:ptCount val="1"/>
                <c:pt idx="0">
                  <c:v>2013新鮮SET率</c:v>
                </c:pt>
              </c:strCache>
            </c:strRef>
          </c:tx>
          <c:marker>
            <c:symbol val="circle"/>
            <c:size val="9"/>
            <c:spPr>
              <a:solidFill>
                <a:srgbClr val="FF6600"/>
              </a:solidFill>
              <a:ln>
                <a:solidFill>
                  <a:srgbClr val="FFFF00"/>
                </a:solidFill>
              </a:ln>
            </c:spPr>
          </c:marker>
          <c:cat>
            <c:strRef>
              <c:f>SET率!$A$5:$A$35</c:f>
              <c:strCache>
                <c:ptCount val="31"/>
                <c:pt idx="0">
                  <c:v>22</c:v>
                </c:pt>
                <c:pt idx="1">
                  <c:v>23</c:v>
                </c:pt>
                <c:pt idx="2">
                  <c:v>24</c:v>
                </c:pt>
                <c:pt idx="3">
                  <c:v>25</c:v>
                </c:pt>
                <c:pt idx="4">
                  <c:v>26</c:v>
                </c:pt>
                <c:pt idx="5">
                  <c:v>27</c:v>
                </c:pt>
                <c:pt idx="6">
                  <c:v>28</c:v>
                </c:pt>
                <c:pt idx="7">
                  <c:v>29</c:v>
                </c:pt>
                <c:pt idx="8">
                  <c:v>30</c:v>
                </c:pt>
                <c:pt idx="9">
                  <c:v>31</c:v>
                </c:pt>
                <c:pt idx="10">
                  <c:v>32</c:v>
                </c:pt>
                <c:pt idx="11">
                  <c:v>33</c:v>
                </c:pt>
                <c:pt idx="12">
                  <c:v>34</c:v>
                </c:pt>
                <c:pt idx="13">
                  <c:v>35</c:v>
                </c:pt>
                <c:pt idx="14">
                  <c:v>36</c:v>
                </c:pt>
                <c:pt idx="15">
                  <c:v>37</c:v>
                </c:pt>
                <c:pt idx="16">
                  <c:v>38</c:v>
                </c:pt>
                <c:pt idx="17">
                  <c:v>39</c:v>
                </c:pt>
                <c:pt idx="18">
                  <c:v>40</c:v>
                </c:pt>
                <c:pt idx="19">
                  <c:v>41</c:v>
                </c:pt>
                <c:pt idx="20">
                  <c:v>42</c:v>
                </c:pt>
                <c:pt idx="21">
                  <c:v>43</c:v>
                </c:pt>
                <c:pt idx="22">
                  <c:v>44</c:v>
                </c:pt>
                <c:pt idx="23">
                  <c:v>45</c:v>
                </c:pt>
                <c:pt idx="24">
                  <c:v>46</c:v>
                </c:pt>
                <c:pt idx="25">
                  <c:v>47</c:v>
                </c:pt>
                <c:pt idx="26">
                  <c:v>48</c:v>
                </c:pt>
                <c:pt idx="27">
                  <c:v>49</c:v>
                </c:pt>
                <c:pt idx="28">
                  <c:v>50歳以上</c:v>
                </c:pt>
                <c:pt idx="30">
                  <c:v>合計</c:v>
                </c:pt>
              </c:strCache>
            </c:strRef>
          </c:cat>
          <c:val>
            <c:numRef>
              <c:f>SET率!$H$5:$H$35</c:f>
              <c:numCache>
                <c:formatCode>0.0%</c:formatCode>
                <c:ptCount val="31"/>
                <c:pt idx="0">
                  <c:v>0.8</c:v>
                </c:pt>
                <c:pt idx="1">
                  <c:v>0.90476190476190477</c:v>
                </c:pt>
                <c:pt idx="2">
                  <c:v>0.83098591549295775</c:v>
                </c:pt>
                <c:pt idx="3">
                  <c:v>0.92241379310344829</c:v>
                </c:pt>
                <c:pt idx="4">
                  <c:v>0.87692307692307692</c:v>
                </c:pt>
                <c:pt idx="5">
                  <c:v>0.88940092165898621</c:v>
                </c:pt>
                <c:pt idx="6">
                  <c:v>0.90053050397877987</c:v>
                </c:pt>
                <c:pt idx="7">
                  <c:v>0.87894736842105259</c:v>
                </c:pt>
                <c:pt idx="8">
                  <c:v>0.86976144422952939</c:v>
                </c:pt>
                <c:pt idx="9">
                  <c:v>0.86153846153846159</c:v>
                </c:pt>
                <c:pt idx="10">
                  <c:v>0.84881889763779528</c:v>
                </c:pt>
                <c:pt idx="11">
                  <c:v>0.85683025945608005</c:v>
                </c:pt>
                <c:pt idx="12">
                  <c:v>0.84631306597671407</c:v>
                </c:pt>
                <c:pt idx="13">
                  <c:v>0.79443348674117908</c:v>
                </c:pt>
                <c:pt idx="14">
                  <c:v>0.78154275463424361</c:v>
                </c:pt>
                <c:pt idx="15">
                  <c:v>0.77953184540010889</c:v>
                </c:pt>
                <c:pt idx="16">
                  <c:v>0.75228310502283102</c:v>
                </c:pt>
                <c:pt idx="17">
                  <c:v>0.74578776234111732</c:v>
                </c:pt>
                <c:pt idx="18">
                  <c:v>0.72901751713632901</c:v>
                </c:pt>
                <c:pt idx="19">
                  <c:v>0.72953677569317621</c:v>
                </c:pt>
                <c:pt idx="20">
                  <c:v>0.71212121212121215</c:v>
                </c:pt>
                <c:pt idx="21">
                  <c:v>0.71277963486757523</c:v>
                </c:pt>
                <c:pt idx="22">
                  <c:v>0.71562734785875282</c:v>
                </c:pt>
                <c:pt idx="23">
                  <c:v>0.73513513513513518</c:v>
                </c:pt>
                <c:pt idx="24">
                  <c:v>0.78226857887874834</c:v>
                </c:pt>
                <c:pt idx="25">
                  <c:v>0.77917981072555209</c:v>
                </c:pt>
                <c:pt idx="26">
                  <c:v>0.80588235294117649</c:v>
                </c:pt>
                <c:pt idx="27">
                  <c:v>0.84536082474226804</c:v>
                </c:pt>
                <c:pt idx="28">
                  <c:v>0.88235294117647056</c:v>
                </c:pt>
                <c:pt idx="30">
                  <c:v>0.77243854901355913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7F9A-FB47-AEA0-90DC5CD8244D}"/>
            </c:ext>
          </c:extLst>
        </c:ser>
        <c:ser>
          <c:idx val="7"/>
          <c:order val="7"/>
          <c:tx>
            <c:strRef>
              <c:f>SET率!$I$2</c:f>
              <c:strCache>
                <c:ptCount val="1"/>
                <c:pt idx="0">
                  <c:v>2014新鮮SET率</c:v>
                </c:pt>
              </c:strCache>
            </c:strRef>
          </c:tx>
          <c:marker>
            <c:symbol val="circle"/>
            <c:size val="8"/>
            <c:spPr>
              <a:ln>
                <a:solidFill>
                  <a:schemeClr val="bg1">
                    <a:lumMod val="75000"/>
                  </a:schemeClr>
                </a:solidFill>
              </a:ln>
            </c:spPr>
          </c:marker>
          <c:cat>
            <c:strRef>
              <c:f>SET率!$A$5:$A$35</c:f>
              <c:strCache>
                <c:ptCount val="31"/>
                <c:pt idx="0">
                  <c:v>22</c:v>
                </c:pt>
                <c:pt idx="1">
                  <c:v>23</c:v>
                </c:pt>
                <c:pt idx="2">
                  <c:v>24</c:v>
                </c:pt>
                <c:pt idx="3">
                  <c:v>25</c:v>
                </c:pt>
                <c:pt idx="4">
                  <c:v>26</c:v>
                </c:pt>
                <c:pt idx="5">
                  <c:v>27</c:v>
                </c:pt>
                <c:pt idx="6">
                  <c:v>28</c:v>
                </c:pt>
                <c:pt idx="7">
                  <c:v>29</c:v>
                </c:pt>
                <c:pt idx="8">
                  <c:v>30</c:v>
                </c:pt>
                <c:pt idx="9">
                  <c:v>31</c:v>
                </c:pt>
                <c:pt idx="10">
                  <c:v>32</c:v>
                </c:pt>
                <c:pt idx="11">
                  <c:v>33</c:v>
                </c:pt>
                <c:pt idx="12">
                  <c:v>34</c:v>
                </c:pt>
                <c:pt idx="13">
                  <c:v>35</c:v>
                </c:pt>
                <c:pt idx="14">
                  <c:v>36</c:v>
                </c:pt>
                <c:pt idx="15">
                  <c:v>37</c:v>
                </c:pt>
                <c:pt idx="16">
                  <c:v>38</c:v>
                </c:pt>
                <c:pt idx="17">
                  <c:v>39</c:v>
                </c:pt>
                <c:pt idx="18">
                  <c:v>40</c:v>
                </c:pt>
                <c:pt idx="19">
                  <c:v>41</c:v>
                </c:pt>
                <c:pt idx="20">
                  <c:v>42</c:v>
                </c:pt>
                <c:pt idx="21">
                  <c:v>43</c:v>
                </c:pt>
                <c:pt idx="22">
                  <c:v>44</c:v>
                </c:pt>
                <c:pt idx="23">
                  <c:v>45</c:v>
                </c:pt>
                <c:pt idx="24">
                  <c:v>46</c:v>
                </c:pt>
                <c:pt idx="25">
                  <c:v>47</c:v>
                </c:pt>
                <c:pt idx="26">
                  <c:v>48</c:v>
                </c:pt>
                <c:pt idx="27">
                  <c:v>49</c:v>
                </c:pt>
                <c:pt idx="28">
                  <c:v>50歳以上</c:v>
                </c:pt>
                <c:pt idx="30">
                  <c:v>合計</c:v>
                </c:pt>
              </c:strCache>
            </c:strRef>
          </c:cat>
          <c:val>
            <c:numRef>
              <c:f>SET率!$I$5:$I$35</c:f>
              <c:numCache>
                <c:formatCode>0.0%</c:formatCode>
                <c:ptCount val="31"/>
                <c:pt idx="0">
                  <c:v>0.8571428571428571</c:v>
                </c:pt>
                <c:pt idx="1">
                  <c:v>0.83333333333333337</c:v>
                </c:pt>
                <c:pt idx="2">
                  <c:v>0.80769230769230771</c:v>
                </c:pt>
                <c:pt idx="3">
                  <c:v>0.88596491228070173</c:v>
                </c:pt>
                <c:pt idx="4">
                  <c:v>0.84888888888888892</c:v>
                </c:pt>
                <c:pt idx="5">
                  <c:v>0.88479262672811065</c:v>
                </c:pt>
                <c:pt idx="6">
                  <c:v>0.90040376850605652</c:v>
                </c:pt>
                <c:pt idx="7">
                  <c:v>0.88711194731890874</c:v>
                </c:pt>
                <c:pt idx="8">
                  <c:v>0.88747488278633624</c:v>
                </c:pt>
                <c:pt idx="9">
                  <c:v>0.86746333514394347</c:v>
                </c:pt>
                <c:pt idx="10">
                  <c:v>0.87044877222692629</c:v>
                </c:pt>
                <c:pt idx="11">
                  <c:v>0.86357435197817189</c:v>
                </c:pt>
                <c:pt idx="12">
                  <c:v>0.86057441253263711</c:v>
                </c:pt>
                <c:pt idx="13">
                  <c:v>0.80447448147285017</c:v>
                </c:pt>
                <c:pt idx="14">
                  <c:v>0.79709552055635102</c:v>
                </c:pt>
                <c:pt idx="15">
                  <c:v>0.79312310030395139</c:v>
                </c:pt>
                <c:pt idx="16">
                  <c:v>0.77416652705645839</c:v>
                </c:pt>
                <c:pt idx="17">
                  <c:v>0.77114647804302972</c:v>
                </c:pt>
                <c:pt idx="18">
                  <c:v>0.74375000000000002</c:v>
                </c:pt>
                <c:pt idx="19">
                  <c:v>0.73165875325470975</c:v>
                </c:pt>
                <c:pt idx="20">
                  <c:v>0.72668112798264639</c:v>
                </c:pt>
                <c:pt idx="21">
                  <c:v>0.71874272409778817</c:v>
                </c:pt>
                <c:pt idx="22">
                  <c:v>0.72282418734708143</c:v>
                </c:pt>
                <c:pt idx="23">
                  <c:v>0.71967963386727685</c:v>
                </c:pt>
                <c:pt idx="24">
                  <c:v>0.74148061104582841</c:v>
                </c:pt>
                <c:pt idx="25">
                  <c:v>0.77934272300469487</c:v>
                </c:pt>
                <c:pt idx="26">
                  <c:v>0.80147058823529416</c:v>
                </c:pt>
                <c:pt idx="27">
                  <c:v>0.8571428571428571</c:v>
                </c:pt>
                <c:pt idx="28">
                  <c:v>0.84210526315789469</c:v>
                </c:pt>
                <c:pt idx="30">
                  <c:v>0.78156184325896649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7F9A-FB47-AEA0-90DC5CD8244D}"/>
            </c:ext>
          </c:extLst>
        </c:ser>
        <c:ser>
          <c:idx val="8"/>
          <c:order val="8"/>
          <c:tx>
            <c:strRef>
              <c:f>SET率!$J$2</c:f>
              <c:strCache>
                <c:ptCount val="1"/>
                <c:pt idx="0">
                  <c:v>2015新鮮SET率</c:v>
                </c:pt>
              </c:strCache>
            </c:strRef>
          </c:tx>
          <c:marker>
            <c:symbol val="circle"/>
            <c:size val="9"/>
            <c:spPr>
              <a:ln>
                <a:solidFill>
                  <a:schemeClr val="bg1">
                    <a:lumMod val="50000"/>
                  </a:schemeClr>
                </a:solidFill>
              </a:ln>
            </c:spPr>
          </c:marker>
          <c:cat>
            <c:strRef>
              <c:f>SET率!$A$5:$A$35</c:f>
              <c:strCache>
                <c:ptCount val="31"/>
                <c:pt idx="0">
                  <c:v>22</c:v>
                </c:pt>
                <c:pt idx="1">
                  <c:v>23</c:v>
                </c:pt>
                <c:pt idx="2">
                  <c:v>24</c:v>
                </c:pt>
                <c:pt idx="3">
                  <c:v>25</c:v>
                </c:pt>
                <c:pt idx="4">
                  <c:v>26</c:v>
                </c:pt>
                <c:pt idx="5">
                  <c:v>27</c:v>
                </c:pt>
                <c:pt idx="6">
                  <c:v>28</c:v>
                </c:pt>
                <c:pt idx="7">
                  <c:v>29</c:v>
                </c:pt>
                <c:pt idx="8">
                  <c:v>30</c:v>
                </c:pt>
                <c:pt idx="9">
                  <c:v>31</c:v>
                </c:pt>
                <c:pt idx="10">
                  <c:v>32</c:v>
                </c:pt>
                <c:pt idx="11">
                  <c:v>33</c:v>
                </c:pt>
                <c:pt idx="12">
                  <c:v>34</c:v>
                </c:pt>
                <c:pt idx="13">
                  <c:v>35</c:v>
                </c:pt>
                <c:pt idx="14">
                  <c:v>36</c:v>
                </c:pt>
                <c:pt idx="15">
                  <c:v>37</c:v>
                </c:pt>
                <c:pt idx="16">
                  <c:v>38</c:v>
                </c:pt>
                <c:pt idx="17">
                  <c:v>39</c:v>
                </c:pt>
                <c:pt idx="18">
                  <c:v>40</c:v>
                </c:pt>
                <c:pt idx="19">
                  <c:v>41</c:v>
                </c:pt>
                <c:pt idx="20">
                  <c:v>42</c:v>
                </c:pt>
                <c:pt idx="21">
                  <c:v>43</c:v>
                </c:pt>
                <c:pt idx="22">
                  <c:v>44</c:v>
                </c:pt>
                <c:pt idx="23">
                  <c:v>45</c:v>
                </c:pt>
                <c:pt idx="24">
                  <c:v>46</c:v>
                </c:pt>
                <c:pt idx="25">
                  <c:v>47</c:v>
                </c:pt>
                <c:pt idx="26">
                  <c:v>48</c:v>
                </c:pt>
                <c:pt idx="27">
                  <c:v>49</c:v>
                </c:pt>
                <c:pt idx="28">
                  <c:v>50歳以上</c:v>
                </c:pt>
                <c:pt idx="30">
                  <c:v>合計</c:v>
                </c:pt>
              </c:strCache>
            </c:strRef>
          </c:cat>
          <c:val>
            <c:numRef>
              <c:f>SET率!$J$5:$J$35</c:f>
              <c:numCache>
                <c:formatCode>0.0%</c:formatCode>
                <c:ptCount val="31"/>
                <c:pt idx="0">
                  <c:v>1</c:v>
                </c:pt>
                <c:pt idx="1">
                  <c:v>0.90909090909090906</c:v>
                </c:pt>
                <c:pt idx="2">
                  <c:v>0.8571428571428571</c:v>
                </c:pt>
                <c:pt idx="3">
                  <c:v>0.91666666666666663</c:v>
                </c:pt>
                <c:pt idx="4">
                  <c:v>0.91150442477876104</c:v>
                </c:pt>
                <c:pt idx="5">
                  <c:v>0.93</c:v>
                </c:pt>
                <c:pt idx="6">
                  <c:v>0.88726207906295751</c:v>
                </c:pt>
                <c:pt idx="7">
                  <c:v>0.90236966824644549</c:v>
                </c:pt>
                <c:pt idx="8">
                  <c:v>0.8909825033647375</c:v>
                </c:pt>
                <c:pt idx="9">
                  <c:v>0.90786048932847474</c:v>
                </c:pt>
                <c:pt idx="10">
                  <c:v>0.87962166809974207</c:v>
                </c:pt>
                <c:pt idx="11">
                  <c:v>0.88667366211962229</c:v>
                </c:pt>
                <c:pt idx="12">
                  <c:v>0.8751438434982739</c:v>
                </c:pt>
                <c:pt idx="13">
                  <c:v>0.81835889943998052</c:v>
                </c:pt>
                <c:pt idx="14">
                  <c:v>0.82089552238805974</c:v>
                </c:pt>
                <c:pt idx="15">
                  <c:v>0.79890346583121208</c:v>
                </c:pt>
                <c:pt idx="16">
                  <c:v>0.79776079616136486</c:v>
                </c:pt>
                <c:pt idx="17">
                  <c:v>0.78013741411617743</c:v>
                </c:pt>
                <c:pt idx="18">
                  <c:v>0.75383186251741752</c:v>
                </c:pt>
                <c:pt idx="19">
                  <c:v>0.74628900333232351</c:v>
                </c:pt>
                <c:pt idx="20">
                  <c:v>0.74029640084685955</c:v>
                </c:pt>
                <c:pt idx="21">
                  <c:v>0.73577692826624685</c:v>
                </c:pt>
                <c:pt idx="22">
                  <c:v>0.73586713510060686</c:v>
                </c:pt>
                <c:pt idx="23">
                  <c:v>0.76149914821124365</c:v>
                </c:pt>
                <c:pt idx="24">
                  <c:v>0.7635960044395117</c:v>
                </c:pt>
                <c:pt idx="25">
                  <c:v>0.80043383947939262</c:v>
                </c:pt>
                <c:pt idx="26">
                  <c:v>0.83495145631067957</c:v>
                </c:pt>
                <c:pt idx="27">
                  <c:v>0.86301369863013699</c:v>
                </c:pt>
                <c:pt idx="28">
                  <c:v>0.89583333333333337</c:v>
                </c:pt>
                <c:pt idx="30">
                  <c:v>0.79669485011529595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7F9A-FB47-AEA0-90DC5CD8244D}"/>
            </c:ext>
          </c:extLst>
        </c:ser>
        <c:ser>
          <c:idx val="9"/>
          <c:order val="9"/>
          <c:tx>
            <c:strRef>
              <c:f>SET率!$K$2</c:f>
              <c:strCache>
                <c:ptCount val="1"/>
                <c:pt idx="0">
                  <c:v>2016新鮮SET率</c:v>
                </c:pt>
              </c:strCache>
            </c:strRef>
          </c:tx>
          <c:cat>
            <c:strRef>
              <c:f>SET率!$A$5:$A$35</c:f>
              <c:strCache>
                <c:ptCount val="31"/>
                <c:pt idx="0">
                  <c:v>22</c:v>
                </c:pt>
                <c:pt idx="1">
                  <c:v>23</c:v>
                </c:pt>
                <c:pt idx="2">
                  <c:v>24</c:v>
                </c:pt>
                <c:pt idx="3">
                  <c:v>25</c:v>
                </c:pt>
                <c:pt idx="4">
                  <c:v>26</c:v>
                </c:pt>
                <c:pt idx="5">
                  <c:v>27</c:v>
                </c:pt>
                <c:pt idx="6">
                  <c:v>28</c:v>
                </c:pt>
                <c:pt idx="7">
                  <c:v>29</c:v>
                </c:pt>
                <c:pt idx="8">
                  <c:v>30</c:v>
                </c:pt>
                <c:pt idx="9">
                  <c:v>31</c:v>
                </c:pt>
                <c:pt idx="10">
                  <c:v>32</c:v>
                </c:pt>
                <c:pt idx="11">
                  <c:v>33</c:v>
                </c:pt>
                <c:pt idx="12">
                  <c:v>34</c:v>
                </c:pt>
                <c:pt idx="13">
                  <c:v>35</c:v>
                </c:pt>
                <c:pt idx="14">
                  <c:v>36</c:v>
                </c:pt>
                <c:pt idx="15">
                  <c:v>37</c:v>
                </c:pt>
                <c:pt idx="16">
                  <c:v>38</c:v>
                </c:pt>
                <c:pt idx="17">
                  <c:v>39</c:v>
                </c:pt>
                <c:pt idx="18">
                  <c:v>40</c:v>
                </c:pt>
                <c:pt idx="19">
                  <c:v>41</c:v>
                </c:pt>
                <c:pt idx="20">
                  <c:v>42</c:v>
                </c:pt>
                <c:pt idx="21">
                  <c:v>43</c:v>
                </c:pt>
                <c:pt idx="22">
                  <c:v>44</c:v>
                </c:pt>
                <c:pt idx="23">
                  <c:v>45</c:v>
                </c:pt>
                <c:pt idx="24">
                  <c:v>46</c:v>
                </c:pt>
                <c:pt idx="25">
                  <c:v>47</c:v>
                </c:pt>
                <c:pt idx="26">
                  <c:v>48</c:v>
                </c:pt>
                <c:pt idx="27">
                  <c:v>49</c:v>
                </c:pt>
                <c:pt idx="28">
                  <c:v>50歳以上</c:v>
                </c:pt>
                <c:pt idx="30">
                  <c:v>合計</c:v>
                </c:pt>
              </c:strCache>
            </c:strRef>
          </c:cat>
          <c:val>
            <c:numRef>
              <c:f>SET率!$K$5:$K$35</c:f>
              <c:numCache>
                <c:formatCode>0.0%</c:formatCode>
                <c:ptCount val="31"/>
                <c:pt idx="0">
                  <c:v>0.83333333333333337</c:v>
                </c:pt>
                <c:pt idx="1">
                  <c:v>0.94444444444444442</c:v>
                </c:pt>
                <c:pt idx="2">
                  <c:v>1</c:v>
                </c:pt>
                <c:pt idx="3">
                  <c:v>0.93406593406593408</c:v>
                </c:pt>
                <c:pt idx="4">
                  <c:v>0.92146596858638741</c:v>
                </c:pt>
                <c:pt idx="5">
                  <c:v>0.91411042944785281</c:v>
                </c:pt>
                <c:pt idx="6">
                  <c:v>0.92282430213464695</c:v>
                </c:pt>
                <c:pt idx="7">
                  <c:v>0.9201970443349754</c:v>
                </c:pt>
                <c:pt idx="8">
                  <c:v>0.90081421169504072</c:v>
                </c:pt>
                <c:pt idx="9">
                  <c:v>0.90051753881541119</c:v>
                </c:pt>
                <c:pt idx="10">
                  <c:v>0.89207650273224048</c:v>
                </c:pt>
                <c:pt idx="11">
                  <c:v>0.88337652721214366</c:v>
                </c:pt>
                <c:pt idx="12">
                  <c:v>0.89542682926829265</c:v>
                </c:pt>
                <c:pt idx="13">
                  <c:v>0.86070575749535683</c:v>
                </c:pt>
                <c:pt idx="14">
                  <c:v>0.82842080038341726</c:v>
                </c:pt>
                <c:pt idx="15">
                  <c:v>0.81138790035587194</c:v>
                </c:pt>
                <c:pt idx="16">
                  <c:v>0.80762564991334485</c:v>
                </c:pt>
                <c:pt idx="17">
                  <c:v>0.79512032085561501</c:v>
                </c:pt>
                <c:pt idx="18">
                  <c:v>0.77611438183347348</c:v>
                </c:pt>
                <c:pt idx="19">
                  <c:v>0.75973015049299431</c:v>
                </c:pt>
                <c:pt idx="20">
                  <c:v>0.75145118733509231</c:v>
                </c:pt>
                <c:pt idx="21">
                  <c:v>0.74458551157580288</c:v>
                </c:pt>
                <c:pt idx="22">
                  <c:v>0.75213993301079274</c:v>
                </c:pt>
                <c:pt idx="23">
                  <c:v>0.76131432114073161</c:v>
                </c:pt>
                <c:pt idx="24">
                  <c:v>0.75301204819277112</c:v>
                </c:pt>
                <c:pt idx="25">
                  <c:v>0.76863753213367614</c:v>
                </c:pt>
                <c:pt idx="26">
                  <c:v>0.83653846153846156</c:v>
                </c:pt>
                <c:pt idx="27">
                  <c:v>0.86486486486486491</c:v>
                </c:pt>
                <c:pt idx="28">
                  <c:v>0.81481481481481477</c:v>
                </c:pt>
                <c:pt idx="30">
                  <c:v>0.80992914399119342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7F9A-FB47-AEA0-90DC5CD824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72148224"/>
        <c:axId val="872150864"/>
      </c:lineChart>
      <c:catAx>
        <c:axId val="87214822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ja-JP" altLang="en-US"/>
                  <a:t>年齢（歳）</a:t>
                </a:r>
              </a:p>
            </c:rich>
          </c:tx>
          <c:layout/>
          <c:overlay val="0"/>
        </c:title>
        <c:numFmt formatCode="General" sourceLinked="0"/>
        <c:majorTickMark val="out"/>
        <c:minorTickMark val="none"/>
        <c:tickLblPos val="nextTo"/>
        <c:crossAx val="872150864"/>
        <c:crosses val="autoZero"/>
        <c:auto val="1"/>
        <c:lblAlgn val="ctr"/>
        <c:lblOffset val="100"/>
        <c:noMultiLvlLbl val="0"/>
      </c:catAx>
      <c:valAx>
        <c:axId val="872150864"/>
        <c:scaling>
          <c:orientation val="minMax"/>
          <c:max val="1"/>
          <c:min val="0.3"/>
        </c:scaling>
        <c:delete val="0"/>
        <c:axPos val="l"/>
        <c:majorGridlines/>
        <c:title>
          <c:tx>
            <c:rich>
              <a:bodyPr rot="0" vert="wordArtVertRtl"/>
              <a:lstStyle/>
              <a:p>
                <a:pPr>
                  <a:defRPr/>
                </a:pPr>
                <a:r>
                  <a:rPr lang="ja-JP" altLang="en-US"/>
                  <a:t>単胚移植率</a:t>
                </a:r>
              </a:p>
            </c:rich>
          </c:tx>
          <c:layout/>
          <c:overlay val="0"/>
        </c:title>
        <c:numFmt formatCode="0%" sourceLinked="1"/>
        <c:majorTickMark val="out"/>
        <c:minorTickMark val="none"/>
        <c:tickLblPos val="nextTo"/>
        <c:crossAx val="8721482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4660092283699091"/>
          <c:y val="2.451176653765736E-2"/>
          <c:w val="0.32824385410498297"/>
          <c:h val="0.21263500254558576"/>
        </c:manualLayout>
      </c:layout>
      <c:overlay val="0"/>
      <c:txPr>
        <a:bodyPr/>
        <a:lstStyle/>
        <a:p>
          <a:pPr>
            <a:defRPr sz="1100">
              <a:latin typeface="Yu Gothic" panose="020B0400000000000000" pitchFamily="34" charset="-128"/>
              <a:ea typeface="Yu Gothic" panose="020B0400000000000000" pitchFamily="34" charset="-128"/>
            </a:defRPr>
          </a:pPr>
          <a:endParaRPr lang="ja-JP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8.8893717588288595E-2"/>
          <c:y val="8.9588377723970894E-2"/>
          <c:w val="0.90238554979622498"/>
          <c:h val="0.82999313645116402"/>
        </c:manualLayout>
      </c:layout>
      <c:lineChart>
        <c:grouping val="standard"/>
        <c:varyColors val="0"/>
        <c:ser>
          <c:idx val="0"/>
          <c:order val="0"/>
          <c:tx>
            <c:strRef>
              <c:f>SET率!$L$2</c:f>
              <c:strCache>
                <c:ptCount val="1"/>
                <c:pt idx="0">
                  <c:v>2007凍結SET率</c:v>
                </c:pt>
              </c:strCache>
            </c:strRef>
          </c:tx>
          <c:marker>
            <c:symbol val="circle"/>
            <c:size val="9"/>
          </c:marker>
          <c:cat>
            <c:strRef>
              <c:f>SET率!$A$5:$A$35</c:f>
              <c:strCache>
                <c:ptCount val="31"/>
                <c:pt idx="0">
                  <c:v>22</c:v>
                </c:pt>
                <c:pt idx="1">
                  <c:v>23</c:v>
                </c:pt>
                <c:pt idx="2">
                  <c:v>24</c:v>
                </c:pt>
                <c:pt idx="3">
                  <c:v>25</c:v>
                </c:pt>
                <c:pt idx="4">
                  <c:v>26</c:v>
                </c:pt>
                <c:pt idx="5">
                  <c:v>27</c:v>
                </c:pt>
                <c:pt idx="6">
                  <c:v>28</c:v>
                </c:pt>
                <c:pt idx="7">
                  <c:v>29</c:v>
                </c:pt>
                <c:pt idx="8">
                  <c:v>30</c:v>
                </c:pt>
                <c:pt idx="9">
                  <c:v>31</c:v>
                </c:pt>
                <c:pt idx="10">
                  <c:v>32</c:v>
                </c:pt>
                <c:pt idx="11">
                  <c:v>33</c:v>
                </c:pt>
                <c:pt idx="12">
                  <c:v>34</c:v>
                </c:pt>
                <c:pt idx="13">
                  <c:v>35</c:v>
                </c:pt>
                <c:pt idx="14">
                  <c:v>36</c:v>
                </c:pt>
                <c:pt idx="15">
                  <c:v>37</c:v>
                </c:pt>
                <c:pt idx="16">
                  <c:v>38</c:v>
                </c:pt>
                <c:pt idx="17">
                  <c:v>39</c:v>
                </c:pt>
                <c:pt idx="18">
                  <c:v>40</c:v>
                </c:pt>
                <c:pt idx="19">
                  <c:v>41</c:v>
                </c:pt>
                <c:pt idx="20">
                  <c:v>42</c:v>
                </c:pt>
                <c:pt idx="21">
                  <c:v>43</c:v>
                </c:pt>
                <c:pt idx="22">
                  <c:v>44</c:v>
                </c:pt>
                <c:pt idx="23">
                  <c:v>45</c:v>
                </c:pt>
                <c:pt idx="24">
                  <c:v>46</c:v>
                </c:pt>
                <c:pt idx="25">
                  <c:v>47</c:v>
                </c:pt>
                <c:pt idx="26">
                  <c:v>48</c:v>
                </c:pt>
                <c:pt idx="27">
                  <c:v>49</c:v>
                </c:pt>
                <c:pt idx="28">
                  <c:v>50歳以上</c:v>
                </c:pt>
                <c:pt idx="30">
                  <c:v>合計</c:v>
                </c:pt>
              </c:strCache>
            </c:strRef>
          </c:cat>
          <c:val>
            <c:numRef>
              <c:f>SET率!$L$5:$L$35</c:f>
              <c:numCache>
                <c:formatCode>0%</c:formatCode>
                <c:ptCount val="31"/>
                <c:pt idx="0">
                  <c:v>0.39130434782608697</c:v>
                </c:pt>
                <c:pt idx="1">
                  <c:v>0.35</c:v>
                </c:pt>
                <c:pt idx="2">
                  <c:v>0.41237113402061853</c:v>
                </c:pt>
                <c:pt idx="3">
                  <c:v>0.45744680851063829</c:v>
                </c:pt>
                <c:pt idx="4">
                  <c:v>0.54380664652567978</c:v>
                </c:pt>
                <c:pt idx="5">
                  <c:v>0.53299492385786806</c:v>
                </c:pt>
                <c:pt idx="6">
                  <c:v>0.55097365406643761</c:v>
                </c:pt>
                <c:pt idx="7">
                  <c:v>0.51240875912408756</c:v>
                </c:pt>
                <c:pt idx="8">
                  <c:v>0.51531728665207877</c:v>
                </c:pt>
                <c:pt idx="9">
                  <c:v>0.51297320289238624</c:v>
                </c:pt>
                <c:pt idx="10">
                  <c:v>0.52166255723846422</c:v>
                </c:pt>
                <c:pt idx="11">
                  <c:v>0.53233830845771146</c:v>
                </c:pt>
                <c:pt idx="12">
                  <c:v>0.55476451259583792</c:v>
                </c:pt>
                <c:pt idx="13">
                  <c:v>0.54043340380549687</c:v>
                </c:pt>
                <c:pt idx="14">
                  <c:v>0.53819068255687974</c:v>
                </c:pt>
                <c:pt idx="15">
                  <c:v>0.5457981971503344</c:v>
                </c:pt>
                <c:pt idx="16">
                  <c:v>0.56070774862721173</c:v>
                </c:pt>
                <c:pt idx="17">
                  <c:v>0.55214309821127239</c:v>
                </c:pt>
                <c:pt idx="18">
                  <c:v>0.55750487329434695</c:v>
                </c:pt>
                <c:pt idx="19">
                  <c:v>0.58873091100579256</c:v>
                </c:pt>
                <c:pt idx="20">
                  <c:v>0.58348968105065668</c:v>
                </c:pt>
                <c:pt idx="21">
                  <c:v>0.59078830823737816</c:v>
                </c:pt>
                <c:pt idx="22">
                  <c:v>0.61059602649006628</c:v>
                </c:pt>
                <c:pt idx="23">
                  <c:v>0.628755364806867</c:v>
                </c:pt>
                <c:pt idx="24">
                  <c:v>0.62254901960784315</c:v>
                </c:pt>
                <c:pt idx="25">
                  <c:v>0.73913043478260865</c:v>
                </c:pt>
                <c:pt idx="26">
                  <c:v>0.8125</c:v>
                </c:pt>
                <c:pt idx="27">
                  <c:v>0.4</c:v>
                </c:pt>
                <c:pt idx="28">
                  <c:v>0.84615384615384615</c:v>
                </c:pt>
                <c:pt idx="30">
                  <c:v>0.54720793534166057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266-384A-BB3D-A5ABB3679380}"/>
            </c:ext>
          </c:extLst>
        </c:ser>
        <c:ser>
          <c:idx val="1"/>
          <c:order val="1"/>
          <c:tx>
            <c:strRef>
              <c:f>SET率!$M$2</c:f>
              <c:strCache>
                <c:ptCount val="1"/>
                <c:pt idx="0">
                  <c:v>2008凍結SET率</c:v>
                </c:pt>
              </c:strCache>
            </c:strRef>
          </c:tx>
          <c:marker>
            <c:symbol val="circle"/>
            <c:size val="9"/>
          </c:marker>
          <c:cat>
            <c:strRef>
              <c:f>SET率!$A$5:$A$35</c:f>
              <c:strCache>
                <c:ptCount val="31"/>
                <c:pt idx="0">
                  <c:v>22</c:v>
                </c:pt>
                <c:pt idx="1">
                  <c:v>23</c:v>
                </c:pt>
                <c:pt idx="2">
                  <c:v>24</c:v>
                </c:pt>
                <c:pt idx="3">
                  <c:v>25</c:v>
                </c:pt>
                <c:pt idx="4">
                  <c:v>26</c:v>
                </c:pt>
                <c:pt idx="5">
                  <c:v>27</c:v>
                </c:pt>
                <c:pt idx="6">
                  <c:v>28</c:v>
                </c:pt>
                <c:pt idx="7">
                  <c:v>29</c:v>
                </c:pt>
                <c:pt idx="8">
                  <c:v>30</c:v>
                </c:pt>
                <c:pt idx="9">
                  <c:v>31</c:v>
                </c:pt>
                <c:pt idx="10">
                  <c:v>32</c:v>
                </c:pt>
                <c:pt idx="11">
                  <c:v>33</c:v>
                </c:pt>
                <c:pt idx="12">
                  <c:v>34</c:v>
                </c:pt>
                <c:pt idx="13">
                  <c:v>35</c:v>
                </c:pt>
                <c:pt idx="14">
                  <c:v>36</c:v>
                </c:pt>
                <c:pt idx="15">
                  <c:v>37</c:v>
                </c:pt>
                <c:pt idx="16">
                  <c:v>38</c:v>
                </c:pt>
                <c:pt idx="17">
                  <c:v>39</c:v>
                </c:pt>
                <c:pt idx="18">
                  <c:v>40</c:v>
                </c:pt>
                <c:pt idx="19">
                  <c:v>41</c:v>
                </c:pt>
                <c:pt idx="20">
                  <c:v>42</c:v>
                </c:pt>
                <c:pt idx="21">
                  <c:v>43</c:v>
                </c:pt>
                <c:pt idx="22">
                  <c:v>44</c:v>
                </c:pt>
                <c:pt idx="23">
                  <c:v>45</c:v>
                </c:pt>
                <c:pt idx="24">
                  <c:v>46</c:v>
                </c:pt>
                <c:pt idx="25">
                  <c:v>47</c:v>
                </c:pt>
                <c:pt idx="26">
                  <c:v>48</c:v>
                </c:pt>
                <c:pt idx="27">
                  <c:v>49</c:v>
                </c:pt>
                <c:pt idx="28">
                  <c:v>50歳以上</c:v>
                </c:pt>
                <c:pt idx="30">
                  <c:v>合計</c:v>
                </c:pt>
              </c:strCache>
            </c:strRef>
          </c:cat>
          <c:val>
            <c:numRef>
              <c:f>SET率!$M$5:$M$35</c:f>
              <c:numCache>
                <c:formatCode>0%</c:formatCode>
                <c:ptCount val="31"/>
                <c:pt idx="0">
                  <c:v>0.75</c:v>
                </c:pt>
                <c:pt idx="1">
                  <c:v>0.72881355932203384</c:v>
                </c:pt>
                <c:pt idx="2">
                  <c:v>0.67647058823529416</c:v>
                </c:pt>
                <c:pt idx="3">
                  <c:v>0.75</c:v>
                </c:pt>
                <c:pt idx="4">
                  <c:v>0.69024390243902434</c:v>
                </c:pt>
                <c:pt idx="5">
                  <c:v>0.70032051282051277</c:v>
                </c:pt>
                <c:pt idx="6">
                  <c:v>0.73339317773788149</c:v>
                </c:pt>
                <c:pt idx="7">
                  <c:v>0.71972534332084892</c:v>
                </c:pt>
                <c:pt idx="8">
                  <c:v>0.6995846792801107</c:v>
                </c:pt>
                <c:pt idx="9">
                  <c:v>0.69460869565217387</c:v>
                </c:pt>
                <c:pt idx="10">
                  <c:v>0.70191748983149327</c:v>
                </c:pt>
                <c:pt idx="11">
                  <c:v>0.71115393880992528</c:v>
                </c:pt>
                <c:pt idx="12">
                  <c:v>0.69197261978842561</c:v>
                </c:pt>
                <c:pt idx="13">
                  <c:v>0.67247584769842772</c:v>
                </c:pt>
                <c:pt idx="14">
                  <c:v>0.66917591125198095</c:v>
                </c:pt>
                <c:pt idx="15">
                  <c:v>0.66694843617920541</c:v>
                </c:pt>
                <c:pt idx="16">
                  <c:v>0.66504854368932043</c:v>
                </c:pt>
                <c:pt idx="17">
                  <c:v>0.66456157396162252</c:v>
                </c:pt>
                <c:pt idx="18">
                  <c:v>0.64055422328803624</c:v>
                </c:pt>
                <c:pt idx="19">
                  <c:v>0.65125173852573015</c:v>
                </c:pt>
                <c:pt idx="20">
                  <c:v>0.62745098039215685</c:v>
                </c:pt>
                <c:pt idx="21">
                  <c:v>0.65217391304347827</c:v>
                </c:pt>
                <c:pt idx="22">
                  <c:v>0.65444015444015446</c:v>
                </c:pt>
                <c:pt idx="23">
                  <c:v>0.70050761421319796</c:v>
                </c:pt>
                <c:pt idx="24">
                  <c:v>0.65671641791044777</c:v>
                </c:pt>
                <c:pt idx="25">
                  <c:v>0.77500000000000002</c:v>
                </c:pt>
                <c:pt idx="26">
                  <c:v>0.7021276595744681</c:v>
                </c:pt>
                <c:pt idx="27">
                  <c:v>0.80769230769230771</c:v>
                </c:pt>
                <c:pt idx="28">
                  <c:v>0.84210526315789469</c:v>
                </c:pt>
                <c:pt idx="30">
                  <c:v>0.67716562716562712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266-384A-BB3D-A5ABB3679380}"/>
            </c:ext>
          </c:extLst>
        </c:ser>
        <c:ser>
          <c:idx val="2"/>
          <c:order val="2"/>
          <c:tx>
            <c:strRef>
              <c:f>SET率!$N$2</c:f>
              <c:strCache>
                <c:ptCount val="1"/>
                <c:pt idx="0">
                  <c:v>2009凍結SET率</c:v>
                </c:pt>
              </c:strCache>
            </c:strRef>
          </c:tx>
          <c:marker>
            <c:symbol val="circle"/>
            <c:size val="9"/>
          </c:marker>
          <c:cat>
            <c:strRef>
              <c:f>SET率!$A$5:$A$35</c:f>
              <c:strCache>
                <c:ptCount val="31"/>
                <c:pt idx="0">
                  <c:v>22</c:v>
                </c:pt>
                <c:pt idx="1">
                  <c:v>23</c:v>
                </c:pt>
                <c:pt idx="2">
                  <c:v>24</c:v>
                </c:pt>
                <c:pt idx="3">
                  <c:v>25</c:v>
                </c:pt>
                <c:pt idx="4">
                  <c:v>26</c:v>
                </c:pt>
                <c:pt idx="5">
                  <c:v>27</c:v>
                </c:pt>
                <c:pt idx="6">
                  <c:v>28</c:v>
                </c:pt>
                <c:pt idx="7">
                  <c:v>29</c:v>
                </c:pt>
                <c:pt idx="8">
                  <c:v>30</c:v>
                </c:pt>
                <c:pt idx="9">
                  <c:v>31</c:v>
                </c:pt>
                <c:pt idx="10">
                  <c:v>32</c:v>
                </c:pt>
                <c:pt idx="11">
                  <c:v>33</c:v>
                </c:pt>
                <c:pt idx="12">
                  <c:v>34</c:v>
                </c:pt>
                <c:pt idx="13">
                  <c:v>35</c:v>
                </c:pt>
                <c:pt idx="14">
                  <c:v>36</c:v>
                </c:pt>
                <c:pt idx="15">
                  <c:v>37</c:v>
                </c:pt>
                <c:pt idx="16">
                  <c:v>38</c:v>
                </c:pt>
                <c:pt idx="17">
                  <c:v>39</c:v>
                </c:pt>
                <c:pt idx="18">
                  <c:v>40</c:v>
                </c:pt>
                <c:pt idx="19">
                  <c:v>41</c:v>
                </c:pt>
                <c:pt idx="20">
                  <c:v>42</c:v>
                </c:pt>
                <c:pt idx="21">
                  <c:v>43</c:v>
                </c:pt>
                <c:pt idx="22">
                  <c:v>44</c:v>
                </c:pt>
                <c:pt idx="23">
                  <c:v>45</c:v>
                </c:pt>
                <c:pt idx="24">
                  <c:v>46</c:v>
                </c:pt>
                <c:pt idx="25">
                  <c:v>47</c:v>
                </c:pt>
                <c:pt idx="26">
                  <c:v>48</c:v>
                </c:pt>
                <c:pt idx="27">
                  <c:v>49</c:v>
                </c:pt>
                <c:pt idx="28">
                  <c:v>50歳以上</c:v>
                </c:pt>
                <c:pt idx="30">
                  <c:v>合計</c:v>
                </c:pt>
              </c:strCache>
            </c:strRef>
          </c:cat>
          <c:val>
            <c:numRef>
              <c:f>SET率!$N$5:$N$35</c:f>
              <c:numCache>
                <c:formatCode>0%</c:formatCode>
                <c:ptCount val="31"/>
                <c:pt idx="0">
                  <c:v>0.625</c:v>
                </c:pt>
                <c:pt idx="1">
                  <c:v>0.875</c:v>
                </c:pt>
                <c:pt idx="2">
                  <c:v>0.734375</c:v>
                </c:pt>
                <c:pt idx="3">
                  <c:v>0.76679841897233203</c:v>
                </c:pt>
                <c:pt idx="4">
                  <c:v>0.79318181818181821</c:v>
                </c:pt>
                <c:pt idx="5">
                  <c:v>0.78812415654520918</c:v>
                </c:pt>
                <c:pt idx="6">
                  <c:v>0.7786131996658312</c:v>
                </c:pt>
                <c:pt idx="7">
                  <c:v>0.77445652173913049</c:v>
                </c:pt>
                <c:pt idx="8">
                  <c:v>0.80015955325089749</c:v>
                </c:pt>
                <c:pt idx="9">
                  <c:v>0.79299175500588925</c:v>
                </c:pt>
                <c:pt idx="10">
                  <c:v>0.763414025455453</c:v>
                </c:pt>
                <c:pt idx="11">
                  <c:v>0.78357588357588359</c:v>
                </c:pt>
                <c:pt idx="12">
                  <c:v>0.7749297752808989</c:v>
                </c:pt>
                <c:pt idx="13">
                  <c:v>0.7352606789020627</c:v>
                </c:pt>
                <c:pt idx="14">
                  <c:v>0.73306836248012719</c:v>
                </c:pt>
                <c:pt idx="15">
                  <c:v>0.71721103401590791</c:v>
                </c:pt>
                <c:pt idx="16">
                  <c:v>0.72197309417040356</c:v>
                </c:pt>
                <c:pt idx="17">
                  <c:v>0.70069956513518628</c:v>
                </c:pt>
                <c:pt idx="18">
                  <c:v>0.69690175295556467</c:v>
                </c:pt>
                <c:pt idx="19">
                  <c:v>0.68609070179883458</c:v>
                </c:pt>
                <c:pt idx="20">
                  <c:v>0.69609507640067914</c:v>
                </c:pt>
                <c:pt idx="21">
                  <c:v>0.6889352818371608</c:v>
                </c:pt>
                <c:pt idx="22">
                  <c:v>0.68590604026845636</c:v>
                </c:pt>
                <c:pt idx="23">
                  <c:v>0.62742561448900391</c:v>
                </c:pt>
                <c:pt idx="24">
                  <c:v>0.70078740157480313</c:v>
                </c:pt>
                <c:pt idx="25">
                  <c:v>0.72619047619047616</c:v>
                </c:pt>
                <c:pt idx="26">
                  <c:v>0.64556962025316456</c:v>
                </c:pt>
                <c:pt idx="27">
                  <c:v>0.7567567567567568</c:v>
                </c:pt>
                <c:pt idx="28">
                  <c:v>0.73076923076923073</c:v>
                </c:pt>
                <c:pt idx="30">
                  <c:v>0.73506854702775593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266-384A-BB3D-A5ABB3679380}"/>
            </c:ext>
          </c:extLst>
        </c:ser>
        <c:ser>
          <c:idx val="3"/>
          <c:order val="3"/>
          <c:tx>
            <c:strRef>
              <c:f>SET率!$O$2</c:f>
              <c:strCache>
                <c:ptCount val="1"/>
                <c:pt idx="0">
                  <c:v>2010凍結SET率</c:v>
                </c:pt>
              </c:strCache>
            </c:strRef>
          </c:tx>
          <c:marker>
            <c:symbol val="circle"/>
            <c:size val="9"/>
          </c:marker>
          <c:cat>
            <c:strRef>
              <c:f>SET率!$A$5:$A$35</c:f>
              <c:strCache>
                <c:ptCount val="31"/>
                <c:pt idx="0">
                  <c:v>22</c:v>
                </c:pt>
                <c:pt idx="1">
                  <c:v>23</c:v>
                </c:pt>
                <c:pt idx="2">
                  <c:v>24</c:v>
                </c:pt>
                <c:pt idx="3">
                  <c:v>25</c:v>
                </c:pt>
                <c:pt idx="4">
                  <c:v>26</c:v>
                </c:pt>
                <c:pt idx="5">
                  <c:v>27</c:v>
                </c:pt>
                <c:pt idx="6">
                  <c:v>28</c:v>
                </c:pt>
                <c:pt idx="7">
                  <c:v>29</c:v>
                </c:pt>
                <c:pt idx="8">
                  <c:v>30</c:v>
                </c:pt>
                <c:pt idx="9">
                  <c:v>31</c:v>
                </c:pt>
                <c:pt idx="10">
                  <c:v>32</c:v>
                </c:pt>
                <c:pt idx="11">
                  <c:v>33</c:v>
                </c:pt>
                <c:pt idx="12">
                  <c:v>34</c:v>
                </c:pt>
                <c:pt idx="13">
                  <c:v>35</c:v>
                </c:pt>
                <c:pt idx="14">
                  <c:v>36</c:v>
                </c:pt>
                <c:pt idx="15">
                  <c:v>37</c:v>
                </c:pt>
                <c:pt idx="16">
                  <c:v>38</c:v>
                </c:pt>
                <c:pt idx="17">
                  <c:v>39</c:v>
                </c:pt>
                <c:pt idx="18">
                  <c:v>40</c:v>
                </c:pt>
                <c:pt idx="19">
                  <c:v>41</c:v>
                </c:pt>
                <c:pt idx="20">
                  <c:v>42</c:v>
                </c:pt>
                <c:pt idx="21">
                  <c:v>43</c:v>
                </c:pt>
                <c:pt idx="22">
                  <c:v>44</c:v>
                </c:pt>
                <c:pt idx="23">
                  <c:v>45</c:v>
                </c:pt>
                <c:pt idx="24">
                  <c:v>46</c:v>
                </c:pt>
                <c:pt idx="25">
                  <c:v>47</c:v>
                </c:pt>
                <c:pt idx="26">
                  <c:v>48</c:v>
                </c:pt>
                <c:pt idx="27">
                  <c:v>49</c:v>
                </c:pt>
                <c:pt idx="28">
                  <c:v>50歳以上</c:v>
                </c:pt>
                <c:pt idx="30">
                  <c:v>合計</c:v>
                </c:pt>
              </c:strCache>
            </c:strRef>
          </c:cat>
          <c:val>
            <c:numRef>
              <c:f>SET率!$O$5:$O$35</c:f>
              <c:numCache>
                <c:formatCode>0%</c:formatCode>
                <c:ptCount val="31"/>
                <c:pt idx="0">
                  <c:v>0.76190476190476186</c:v>
                </c:pt>
                <c:pt idx="1">
                  <c:v>0.89130434782608692</c:v>
                </c:pt>
                <c:pt idx="2">
                  <c:v>0.88235294117647056</c:v>
                </c:pt>
                <c:pt idx="3">
                  <c:v>0.81081081081081086</c:v>
                </c:pt>
                <c:pt idx="4">
                  <c:v>0.79069767441860461</c:v>
                </c:pt>
                <c:pt idx="5">
                  <c:v>0.8226415094339623</c:v>
                </c:pt>
                <c:pt idx="6">
                  <c:v>0.79884105960264906</c:v>
                </c:pt>
                <c:pt idx="7">
                  <c:v>0.82088772845953006</c:v>
                </c:pt>
                <c:pt idx="8">
                  <c:v>0.80339622641509434</c:v>
                </c:pt>
                <c:pt idx="9">
                  <c:v>0.80336915480685445</c:v>
                </c:pt>
                <c:pt idx="10">
                  <c:v>0.80109968921826435</c:v>
                </c:pt>
                <c:pt idx="11">
                  <c:v>0.79050009654373432</c:v>
                </c:pt>
                <c:pt idx="12">
                  <c:v>0.77964717412610263</c:v>
                </c:pt>
                <c:pt idx="13">
                  <c:v>0.7636229749631811</c:v>
                </c:pt>
                <c:pt idx="14">
                  <c:v>0.75574142330592575</c:v>
                </c:pt>
                <c:pt idx="15">
                  <c:v>0.75559622694636064</c:v>
                </c:pt>
                <c:pt idx="16">
                  <c:v>0.74214211231938032</c:v>
                </c:pt>
                <c:pt idx="17">
                  <c:v>0.74173940149625939</c:v>
                </c:pt>
                <c:pt idx="18">
                  <c:v>0.72416176978914626</c:v>
                </c:pt>
                <c:pt idx="19">
                  <c:v>0.70434086817363473</c:v>
                </c:pt>
                <c:pt idx="20">
                  <c:v>0.70218790218790217</c:v>
                </c:pt>
                <c:pt idx="21">
                  <c:v>0.69763138415988157</c:v>
                </c:pt>
                <c:pt idx="22">
                  <c:v>0.68283093053735255</c:v>
                </c:pt>
                <c:pt idx="23">
                  <c:v>0.64420218037661048</c:v>
                </c:pt>
                <c:pt idx="24">
                  <c:v>0.6705882352941176</c:v>
                </c:pt>
                <c:pt idx="25">
                  <c:v>0.64622641509433965</c:v>
                </c:pt>
                <c:pt idx="26">
                  <c:v>0.61702127659574468</c:v>
                </c:pt>
                <c:pt idx="27">
                  <c:v>0.79629629629629628</c:v>
                </c:pt>
                <c:pt idx="28">
                  <c:v>0.81818181818181823</c:v>
                </c:pt>
                <c:pt idx="30">
                  <c:v>0.75405132499261152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266-384A-BB3D-A5ABB3679380}"/>
            </c:ext>
          </c:extLst>
        </c:ser>
        <c:ser>
          <c:idx val="4"/>
          <c:order val="4"/>
          <c:tx>
            <c:strRef>
              <c:f>SET率!$P$2</c:f>
              <c:strCache>
                <c:ptCount val="1"/>
                <c:pt idx="0">
                  <c:v>2011凍結SET率</c:v>
                </c:pt>
              </c:strCache>
            </c:strRef>
          </c:tx>
          <c:marker>
            <c:symbol val="circle"/>
            <c:size val="9"/>
          </c:marker>
          <c:cat>
            <c:strRef>
              <c:f>SET率!$A$5:$A$35</c:f>
              <c:strCache>
                <c:ptCount val="31"/>
                <c:pt idx="0">
                  <c:v>22</c:v>
                </c:pt>
                <c:pt idx="1">
                  <c:v>23</c:v>
                </c:pt>
                <c:pt idx="2">
                  <c:v>24</c:v>
                </c:pt>
                <c:pt idx="3">
                  <c:v>25</c:v>
                </c:pt>
                <c:pt idx="4">
                  <c:v>26</c:v>
                </c:pt>
                <c:pt idx="5">
                  <c:v>27</c:v>
                </c:pt>
                <c:pt idx="6">
                  <c:v>28</c:v>
                </c:pt>
                <c:pt idx="7">
                  <c:v>29</c:v>
                </c:pt>
                <c:pt idx="8">
                  <c:v>30</c:v>
                </c:pt>
                <c:pt idx="9">
                  <c:v>31</c:v>
                </c:pt>
                <c:pt idx="10">
                  <c:v>32</c:v>
                </c:pt>
                <c:pt idx="11">
                  <c:v>33</c:v>
                </c:pt>
                <c:pt idx="12">
                  <c:v>34</c:v>
                </c:pt>
                <c:pt idx="13">
                  <c:v>35</c:v>
                </c:pt>
                <c:pt idx="14">
                  <c:v>36</c:v>
                </c:pt>
                <c:pt idx="15">
                  <c:v>37</c:v>
                </c:pt>
                <c:pt idx="16">
                  <c:v>38</c:v>
                </c:pt>
                <c:pt idx="17">
                  <c:v>39</c:v>
                </c:pt>
                <c:pt idx="18">
                  <c:v>40</c:v>
                </c:pt>
                <c:pt idx="19">
                  <c:v>41</c:v>
                </c:pt>
                <c:pt idx="20">
                  <c:v>42</c:v>
                </c:pt>
                <c:pt idx="21">
                  <c:v>43</c:v>
                </c:pt>
                <c:pt idx="22">
                  <c:v>44</c:v>
                </c:pt>
                <c:pt idx="23">
                  <c:v>45</c:v>
                </c:pt>
                <c:pt idx="24">
                  <c:v>46</c:v>
                </c:pt>
                <c:pt idx="25">
                  <c:v>47</c:v>
                </c:pt>
                <c:pt idx="26">
                  <c:v>48</c:v>
                </c:pt>
                <c:pt idx="27">
                  <c:v>49</c:v>
                </c:pt>
                <c:pt idx="28">
                  <c:v>50歳以上</c:v>
                </c:pt>
                <c:pt idx="30">
                  <c:v>合計</c:v>
                </c:pt>
              </c:strCache>
            </c:strRef>
          </c:cat>
          <c:val>
            <c:numRef>
              <c:f>SET率!$P$5:$P$35</c:f>
              <c:numCache>
                <c:formatCode>0.0%</c:formatCode>
                <c:ptCount val="31"/>
                <c:pt idx="0">
                  <c:v>1</c:v>
                </c:pt>
                <c:pt idx="1">
                  <c:v>0.81132075471698117</c:v>
                </c:pt>
                <c:pt idx="2">
                  <c:v>0.81599999999999995</c:v>
                </c:pt>
                <c:pt idx="3">
                  <c:v>0.8666666666666667</c:v>
                </c:pt>
                <c:pt idx="4">
                  <c:v>0.83114035087719296</c:v>
                </c:pt>
                <c:pt idx="5">
                  <c:v>0.84723854289071676</c:v>
                </c:pt>
                <c:pt idx="6">
                  <c:v>0.83582089552238803</c:v>
                </c:pt>
                <c:pt idx="7">
                  <c:v>0.85270132517838937</c:v>
                </c:pt>
                <c:pt idx="8">
                  <c:v>0.83484504913076341</c:v>
                </c:pt>
                <c:pt idx="9">
                  <c:v>0.8332862390505793</c:v>
                </c:pt>
                <c:pt idx="10">
                  <c:v>0.83236607142857144</c:v>
                </c:pt>
                <c:pt idx="11">
                  <c:v>0.82666177010650022</c:v>
                </c:pt>
                <c:pt idx="12">
                  <c:v>0.83191018342820999</c:v>
                </c:pt>
                <c:pt idx="13">
                  <c:v>0.80268801830140124</c:v>
                </c:pt>
                <c:pt idx="14">
                  <c:v>0.80645161290322576</c:v>
                </c:pt>
                <c:pt idx="15">
                  <c:v>0.79523502897617515</c:v>
                </c:pt>
                <c:pt idx="16">
                  <c:v>0.78513565642278516</c:v>
                </c:pt>
                <c:pt idx="17">
                  <c:v>0.7768251493894518</c:v>
                </c:pt>
                <c:pt idx="18">
                  <c:v>0.75963488843813387</c:v>
                </c:pt>
                <c:pt idx="19">
                  <c:v>0.75234057586998759</c:v>
                </c:pt>
                <c:pt idx="20">
                  <c:v>0.74011299435028244</c:v>
                </c:pt>
                <c:pt idx="21">
                  <c:v>0.72386363636363638</c:v>
                </c:pt>
                <c:pt idx="22">
                  <c:v>0.74187558031569178</c:v>
                </c:pt>
                <c:pt idx="23">
                  <c:v>0.70536585365853655</c:v>
                </c:pt>
                <c:pt idx="24">
                  <c:v>0.71399999999999997</c:v>
                </c:pt>
                <c:pt idx="25">
                  <c:v>0.7</c:v>
                </c:pt>
                <c:pt idx="26">
                  <c:v>0.65094339622641506</c:v>
                </c:pt>
                <c:pt idx="27">
                  <c:v>0.71666666666666667</c:v>
                </c:pt>
                <c:pt idx="28">
                  <c:v>0.83333333333333337</c:v>
                </c:pt>
                <c:pt idx="30">
                  <c:v>0.79184058614564834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266-384A-BB3D-A5ABB3679380}"/>
            </c:ext>
          </c:extLst>
        </c:ser>
        <c:ser>
          <c:idx val="5"/>
          <c:order val="5"/>
          <c:tx>
            <c:strRef>
              <c:f>SET率!$Q$2</c:f>
              <c:strCache>
                <c:ptCount val="1"/>
                <c:pt idx="0">
                  <c:v>2012凍結SET率</c:v>
                </c:pt>
              </c:strCache>
            </c:strRef>
          </c:tx>
          <c:cat>
            <c:strRef>
              <c:f>SET率!$A$5:$A$35</c:f>
              <c:strCache>
                <c:ptCount val="31"/>
                <c:pt idx="0">
                  <c:v>22</c:v>
                </c:pt>
                <c:pt idx="1">
                  <c:v>23</c:v>
                </c:pt>
                <c:pt idx="2">
                  <c:v>24</c:v>
                </c:pt>
                <c:pt idx="3">
                  <c:v>25</c:v>
                </c:pt>
                <c:pt idx="4">
                  <c:v>26</c:v>
                </c:pt>
                <c:pt idx="5">
                  <c:v>27</c:v>
                </c:pt>
                <c:pt idx="6">
                  <c:v>28</c:v>
                </c:pt>
                <c:pt idx="7">
                  <c:v>29</c:v>
                </c:pt>
                <c:pt idx="8">
                  <c:v>30</c:v>
                </c:pt>
                <c:pt idx="9">
                  <c:v>31</c:v>
                </c:pt>
                <c:pt idx="10">
                  <c:v>32</c:v>
                </c:pt>
                <c:pt idx="11">
                  <c:v>33</c:v>
                </c:pt>
                <c:pt idx="12">
                  <c:v>34</c:v>
                </c:pt>
                <c:pt idx="13">
                  <c:v>35</c:v>
                </c:pt>
                <c:pt idx="14">
                  <c:v>36</c:v>
                </c:pt>
                <c:pt idx="15">
                  <c:v>37</c:v>
                </c:pt>
                <c:pt idx="16">
                  <c:v>38</c:v>
                </c:pt>
                <c:pt idx="17">
                  <c:v>39</c:v>
                </c:pt>
                <c:pt idx="18">
                  <c:v>40</c:v>
                </c:pt>
                <c:pt idx="19">
                  <c:v>41</c:v>
                </c:pt>
                <c:pt idx="20">
                  <c:v>42</c:v>
                </c:pt>
                <c:pt idx="21">
                  <c:v>43</c:v>
                </c:pt>
                <c:pt idx="22">
                  <c:v>44</c:v>
                </c:pt>
                <c:pt idx="23">
                  <c:v>45</c:v>
                </c:pt>
                <c:pt idx="24">
                  <c:v>46</c:v>
                </c:pt>
                <c:pt idx="25">
                  <c:v>47</c:v>
                </c:pt>
                <c:pt idx="26">
                  <c:v>48</c:v>
                </c:pt>
                <c:pt idx="27">
                  <c:v>49</c:v>
                </c:pt>
                <c:pt idx="28">
                  <c:v>50歳以上</c:v>
                </c:pt>
                <c:pt idx="30">
                  <c:v>合計</c:v>
                </c:pt>
              </c:strCache>
            </c:strRef>
          </c:cat>
          <c:val>
            <c:numRef>
              <c:f>SET率!$Q$5:$Q$35</c:f>
              <c:numCache>
                <c:formatCode>0.0%</c:formatCode>
                <c:ptCount val="31"/>
                <c:pt idx="0">
                  <c:v>0.84210526315789469</c:v>
                </c:pt>
                <c:pt idx="1">
                  <c:v>0.88405797101449279</c:v>
                </c:pt>
                <c:pt idx="2">
                  <c:v>0.85815602836879434</c:v>
                </c:pt>
                <c:pt idx="3">
                  <c:v>0.88345864661654139</c:v>
                </c:pt>
                <c:pt idx="4">
                  <c:v>0.84228769497400346</c:v>
                </c:pt>
                <c:pt idx="5">
                  <c:v>0.84773662551440332</c:v>
                </c:pt>
                <c:pt idx="6">
                  <c:v>0.8545006165228114</c:v>
                </c:pt>
                <c:pt idx="7">
                  <c:v>0.85250219490781387</c:v>
                </c:pt>
                <c:pt idx="8">
                  <c:v>0.8484018264840183</c:v>
                </c:pt>
                <c:pt idx="9">
                  <c:v>0.83881815998078313</c:v>
                </c:pt>
                <c:pt idx="10">
                  <c:v>0.83040152963671132</c:v>
                </c:pt>
                <c:pt idx="11">
                  <c:v>0.83446258084385583</c:v>
                </c:pt>
                <c:pt idx="12">
                  <c:v>0.83264033264033266</c:v>
                </c:pt>
                <c:pt idx="13">
                  <c:v>0.79811653914067093</c:v>
                </c:pt>
                <c:pt idx="14">
                  <c:v>0.80329500221141092</c:v>
                </c:pt>
                <c:pt idx="15">
                  <c:v>0.79023746701846964</c:v>
                </c:pt>
                <c:pt idx="16">
                  <c:v>0.79827915869980881</c:v>
                </c:pt>
                <c:pt idx="17">
                  <c:v>0.77782048817989624</c:v>
                </c:pt>
                <c:pt idx="18">
                  <c:v>0.74950525986876371</c:v>
                </c:pt>
                <c:pt idx="19">
                  <c:v>0.73621312087638491</c:v>
                </c:pt>
                <c:pt idx="20">
                  <c:v>0.72371039338741772</c:v>
                </c:pt>
                <c:pt idx="21">
                  <c:v>0.70396123050990311</c:v>
                </c:pt>
                <c:pt idx="22">
                  <c:v>0.69838709677419353</c:v>
                </c:pt>
                <c:pt idx="23">
                  <c:v>0.66436384571099594</c:v>
                </c:pt>
                <c:pt idx="24">
                  <c:v>0.68811188811188806</c:v>
                </c:pt>
                <c:pt idx="25">
                  <c:v>0.65015479876160986</c:v>
                </c:pt>
                <c:pt idx="26">
                  <c:v>0.66081871345029242</c:v>
                </c:pt>
                <c:pt idx="27">
                  <c:v>0.77142857142857146</c:v>
                </c:pt>
                <c:pt idx="28">
                  <c:v>0.57746478873239437</c:v>
                </c:pt>
                <c:pt idx="30">
                  <c:v>0.78509330670706512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0266-384A-BB3D-A5ABB3679380}"/>
            </c:ext>
          </c:extLst>
        </c:ser>
        <c:ser>
          <c:idx val="6"/>
          <c:order val="6"/>
          <c:tx>
            <c:strRef>
              <c:f>SET率!$R$2</c:f>
              <c:strCache>
                <c:ptCount val="1"/>
                <c:pt idx="0">
                  <c:v>2013凍結SET率</c:v>
                </c:pt>
              </c:strCache>
            </c:strRef>
          </c:tx>
          <c:marker>
            <c:symbol val="circle"/>
            <c:size val="9"/>
            <c:spPr>
              <a:solidFill>
                <a:srgbClr val="FF6600"/>
              </a:solidFill>
              <a:ln>
                <a:solidFill>
                  <a:srgbClr val="FFFF00"/>
                </a:solidFill>
              </a:ln>
            </c:spPr>
          </c:marker>
          <c:cat>
            <c:strRef>
              <c:f>SET率!$A$5:$A$35</c:f>
              <c:strCache>
                <c:ptCount val="31"/>
                <c:pt idx="0">
                  <c:v>22</c:v>
                </c:pt>
                <c:pt idx="1">
                  <c:v>23</c:v>
                </c:pt>
                <c:pt idx="2">
                  <c:v>24</c:v>
                </c:pt>
                <c:pt idx="3">
                  <c:v>25</c:v>
                </c:pt>
                <c:pt idx="4">
                  <c:v>26</c:v>
                </c:pt>
                <c:pt idx="5">
                  <c:v>27</c:v>
                </c:pt>
                <c:pt idx="6">
                  <c:v>28</c:v>
                </c:pt>
                <c:pt idx="7">
                  <c:v>29</c:v>
                </c:pt>
                <c:pt idx="8">
                  <c:v>30</c:v>
                </c:pt>
                <c:pt idx="9">
                  <c:v>31</c:v>
                </c:pt>
                <c:pt idx="10">
                  <c:v>32</c:v>
                </c:pt>
                <c:pt idx="11">
                  <c:v>33</c:v>
                </c:pt>
                <c:pt idx="12">
                  <c:v>34</c:v>
                </c:pt>
                <c:pt idx="13">
                  <c:v>35</c:v>
                </c:pt>
                <c:pt idx="14">
                  <c:v>36</c:v>
                </c:pt>
                <c:pt idx="15">
                  <c:v>37</c:v>
                </c:pt>
                <c:pt idx="16">
                  <c:v>38</c:v>
                </c:pt>
                <c:pt idx="17">
                  <c:v>39</c:v>
                </c:pt>
                <c:pt idx="18">
                  <c:v>40</c:v>
                </c:pt>
                <c:pt idx="19">
                  <c:v>41</c:v>
                </c:pt>
                <c:pt idx="20">
                  <c:v>42</c:v>
                </c:pt>
                <c:pt idx="21">
                  <c:v>43</c:v>
                </c:pt>
                <c:pt idx="22">
                  <c:v>44</c:v>
                </c:pt>
                <c:pt idx="23">
                  <c:v>45</c:v>
                </c:pt>
                <c:pt idx="24">
                  <c:v>46</c:v>
                </c:pt>
                <c:pt idx="25">
                  <c:v>47</c:v>
                </c:pt>
                <c:pt idx="26">
                  <c:v>48</c:v>
                </c:pt>
                <c:pt idx="27">
                  <c:v>49</c:v>
                </c:pt>
                <c:pt idx="28">
                  <c:v>50歳以上</c:v>
                </c:pt>
                <c:pt idx="30">
                  <c:v>合計</c:v>
                </c:pt>
              </c:strCache>
            </c:strRef>
          </c:cat>
          <c:val>
            <c:numRef>
              <c:f>SET率!$R$5:$R$35</c:f>
              <c:numCache>
                <c:formatCode>0.0%</c:formatCode>
                <c:ptCount val="31"/>
                <c:pt idx="0">
                  <c:v>0.6428571428571429</c:v>
                </c:pt>
                <c:pt idx="1">
                  <c:v>0.86440677966101698</c:v>
                </c:pt>
                <c:pt idx="2">
                  <c:v>0.86754966887417218</c:v>
                </c:pt>
                <c:pt idx="3">
                  <c:v>0.85303514376996803</c:v>
                </c:pt>
                <c:pt idx="4">
                  <c:v>0.87179487179487181</c:v>
                </c:pt>
                <c:pt idx="5">
                  <c:v>0.90102040816326534</c:v>
                </c:pt>
                <c:pt idx="6">
                  <c:v>0.87929125138427466</c:v>
                </c:pt>
                <c:pt idx="7">
                  <c:v>0.87558869701726849</c:v>
                </c:pt>
                <c:pt idx="8">
                  <c:v>0.86956521739130432</c:v>
                </c:pt>
                <c:pt idx="9">
                  <c:v>0.86470459037996927</c:v>
                </c:pt>
                <c:pt idx="10">
                  <c:v>0.86057201225740554</c:v>
                </c:pt>
                <c:pt idx="11">
                  <c:v>0.86087450312322544</c:v>
                </c:pt>
                <c:pt idx="12">
                  <c:v>0.84959492779147583</c:v>
                </c:pt>
                <c:pt idx="13">
                  <c:v>0.82692692692692693</c:v>
                </c:pt>
                <c:pt idx="14">
                  <c:v>0.81492284531426418</c:v>
                </c:pt>
                <c:pt idx="15">
                  <c:v>0.80994229915668003</c:v>
                </c:pt>
                <c:pt idx="16">
                  <c:v>0.80004890772742088</c:v>
                </c:pt>
                <c:pt idx="17">
                  <c:v>0.79148770011714176</c:v>
                </c:pt>
                <c:pt idx="18">
                  <c:v>0.7663964627855564</c:v>
                </c:pt>
                <c:pt idx="19">
                  <c:v>0.74630518685870284</c:v>
                </c:pt>
                <c:pt idx="20">
                  <c:v>0.73353474320241696</c:v>
                </c:pt>
                <c:pt idx="21">
                  <c:v>0.7296186719263642</c:v>
                </c:pt>
                <c:pt idx="22">
                  <c:v>0.71867734435546371</c:v>
                </c:pt>
                <c:pt idx="23">
                  <c:v>0.69450748978665455</c:v>
                </c:pt>
                <c:pt idx="24">
                  <c:v>0.66162570888468808</c:v>
                </c:pt>
                <c:pt idx="25">
                  <c:v>0.6624365482233503</c:v>
                </c:pt>
                <c:pt idx="26">
                  <c:v>0.69863013698630139</c:v>
                </c:pt>
                <c:pt idx="27">
                  <c:v>0.74757281553398058</c:v>
                </c:pt>
                <c:pt idx="28">
                  <c:v>0.71621621621621623</c:v>
                </c:pt>
                <c:pt idx="30">
                  <c:v>0.79970922031985769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0266-384A-BB3D-A5ABB3679380}"/>
            </c:ext>
          </c:extLst>
        </c:ser>
        <c:ser>
          <c:idx val="7"/>
          <c:order val="7"/>
          <c:tx>
            <c:strRef>
              <c:f>SET率!$S$2</c:f>
              <c:strCache>
                <c:ptCount val="1"/>
                <c:pt idx="0">
                  <c:v>2014凍結SET率</c:v>
                </c:pt>
              </c:strCache>
            </c:strRef>
          </c:tx>
          <c:marker>
            <c:symbol val="circle"/>
            <c:size val="8"/>
            <c:spPr>
              <a:ln>
                <a:solidFill>
                  <a:schemeClr val="bg1">
                    <a:lumMod val="75000"/>
                  </a:schemeClr>
                </a:solidFill>
              </a:ln>
            </c:spPr>
          </c:marker>
          <c:cat>
            <c:strRef>
              <c:f>SET率!$A$5:$A$35</c:f>
              <c:strCache>
                <c:ptCount val="31"/>
                <c:pt idx="0">
                  <c:v>22</c:v>
                </c:pt>
                <c:pt idx="1">
                  <c:v>23</c:v>
                </c:pt>
                <c:pt idx="2">
                  <c:v>24</c:v>
                </c:pt>
                <c:pt idx="3">
                  <c:v>25</c:v>
                </c:pt>
                <c:pt idx="4">
                  <c:v>26</c:v>
                </c:pt>
                <c:pt idx="5">
                  <c:v>27</c:v>
                </c:pt>
                <c:pt idx="6">
                  <c:v>28</c:v>
                </c:pt>
                <c:pt idx="7">
                  <c:v>29</c:v>
                </c:pt>
                <c:pt idx="8">
                  <c:v>30</c:v>
                </c:pt>
                <c:pt idx="9">
                  <c:v>31</c:v>
                </c:pt>
                <c:pt idx="10">
                  <c:v>32</c:v>
                </c:pt>
                <c:pt idx="11">
                  <c:v>33</c:v>
                </c:pt>
                <c:pt idx="12">
                  <c:v>34</c:v>
                </c:pt>
                <c:pt idx="13">
                  <c:v>35</c:v>
                </c:pt>
                <c:pt idx="14">
                  <c:v>36</c:v>
                </c:pt>
                <c:pt idx="15">
                  <c:v>37</c:v>
                </c:pt>
                <c:pt idx="16">
                  <c:v>38</c:v>
                </c:pt>
                <c:pt idx="17">
                  <c:v>39</c:v>
                </c:pt>
                <c:pt idx="18">
                  <c:v>40</c:v>
                </c:pt>
                <c:pt idx="19">
                  <c:v>41</c:v>
                </c:pt>
                <c:pt idx="20">
                  <c:v>42</c:v>
                </c:pt>
                <c:pt idx="21">
                  <c:v>43</c:v>
                </c:pt>
                <c:pt idx="22">
                  <c:v>44</c:v>
                </c:pt>
                <c:pt idx="23">
                  <c:v>45</c:v>
                </c:pt>
                <c:pt idx="24">
                  <c:v>46</c:v>
                </c:pt>
                <c:pt idx="25">
                  <c:v>47</c:v>
                </c:pt>
                <c:pt idx="26">
                  <c:v>48</c:v>
                </c:pt>
                <c:pt idx="27">
                  <c:v>49</c:v>
                </c:pt>
                <c:pt idx="28">
                  <c:v>50歳以上</c:v>
                </c:pt>
                <c:pt idx="30">
                  <c:v>合計</c:v>
                </c:pt>
              </c:strCache>
            </c:strRef>
          </c:cat>
          <c:val>
            <c:numRef>
              <c:f>SET率!$S$5:$S$35</c:f>
              <c:numCache>
                <c:formatCode>0.0%</c:formatCode>
                <c:ptCount val="31"/>
                <c:pt idx="0">
                  <c:v>0.875</c:v>
                </c:pt>
                <c:pt idx="1">
                  <c:v>0.86538461538461542</c:v>
                </c:pt>
                <c:pt idx="2">
                  <c:v>0.84251968503937003</c:v>
                </c:pt>
                <c:pt idx="3">
                  <c:v>0.87012987012987009</c:v>
                </c:pt>
                <c:pt idx="4">
                  <c:v>0.86153846153846159</c:v>
                </c:pt>
                <c:pt idx="5">
                  <c:v>0.88368055555555558</c:v>
                </c:pt>
                <c:pt idx="6">
                  <c:v>0.89037433155080214</c:v>
                </c:pt>
                <c:pt idx="7">
                  <c:v>0.87465469613259672</c:v>
                </c:pt>
                <c:pt idx="8">
                  <c:v>0.88119551681195518</c:v>
                </c:pt>
                <c:pt idx="9">
                  <c:v>0.87711213517665132</c:v>
                </c:pt>
                <c:pt idx="10">
                  <c:v>0.86706032556654966</c:v>
                </c:pt>
                <c:pt idx="11">
                  <c:v>0.86604809200209099</c:v>
                </c:pt>
                <c:pt idx="12">
                  <c:v>0.86776051287623601</c:v>
                </c:pt>
                <c:pt idx="13">
                  <c:v>0.84175803753949086</c:v>
                </c:pt>
                <c:pt idx="14">
                  <c:v>0.82342925251149324</c:v>
                </c:pt>
                <c:pt idx="15">
                  <c:v>0.82361901707688612</c:v>
                </c:pt>
                <c:pt idx="16">
                  <c:v>0.8194194507472029</c:v>
                </c:pt>
                <c:pt idx="17">
                  <c:v>0.80641043823571124</c:v>
                </c:pt>
                <c:pt idx="18">
                  <c:v>0.78271094640820982</c:v>
                </c:pt>
                <c:pt idx="19">
                  <c:v>0.76688470973017175</c:v>
                </c:pt>
                <c:pt idx="20">
                  <c:v>0.74952237305178482</c:v>
                </c:pt>
                <c:pt idx="21">
                  <c:v>0.73549369893366567</c:v>
                </c:pt>
                <c:pt idx="22">
                  <c:v>0.73003549245785271</c:v>
                </c:pt>
                <c:pt idx="23">
                  <c:v>0.70411271896420413</c:v>
                </c:pt>
                <c:pt idx="24">
                  <c:v>0.70522088353413659</c:v>
                </c:pt>
                <c:pt idx="25">
                  <c:v>0.66236162361623618</c:v>
                </c:pt>
                <c:pt idx="26">
                  <c:v>0.64186046511627903</c:v>
                </c:pt>
                <c:pt idx="27">
                  <c:v>0.7232142857142857</c:v>
                </c:pt>
                <c:pt idx="28">
                  <c:v>0.58974358974358976</c:v>
                </c:pt>
                <c:pt idx="30">
                  <c:v>0.81136143709774833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0266-384A-BB3D-A5ABB3679380}"/>
            </c:ext>
          </c:extLst>
        </c:ser>
        <c:ser>
          <c:idx val="8"/>
          <c:order val="8"/>
          <c:tx>
            <c:strRef>
              <c:f>SET率!$T$2</c:f>
              <c:strCache>
                <c:ptCount val="1"/>
                <c:pt idx="0">
                  <c:v>2015凍結SET率</c:v>
                </c:pt>
              </c:strCache>
            </c:strRef>
          </c:tx>
          <c:marker>
            <c:symbol val="circle"/>
            <c:size val="9"/>
            <c:spPr>
              <a:ln>
                <a:solidFill>
                  <a:schemeClr val="bg1">
                    <a:lumMod val="50000"/>
                  </a:schemeClr>
                </a:solidFill>
              </a:ln>
            </c:spPr>
          </c:marker>
          <c:cat>
            <c:strRef>
              <c:f>SET率!$A$5:$A$35</c:f>
              <c:strCache>
                <c:ptCount val="31"/>
                <c:pt idx="0">
                  <c:v>22</c:v>
                </c:pt>
                <c:pt idx="1">
                  <c:v>23</c:v>
                </c:pt>
                <c:pt idx="2">
                  <c:v>24</c:v>
                </c:pt>
                <c:pt idx="3">
                  <c:v>25</c:v>
                </c:pt>
                <c:pt idx="4">
                  <c:v>26</c:v>
                </c:pt>
                <c:pt idx="5">
                  <c:v>27</c:v>
                </c:pt>
                <c:pt idx="6">
                  <c:v>28</c:v>
                </c:pt>
                <c:pt idx="7">
                  <c:v>29</c:v>
                </c:pt>
                <c:pt idx="8">
                  <c:v>30</c:v>
                </c:pt>
                <c:pt idx="9">
                  <c:v>31</c:v>
                </c:pt>
                <c:pt idx="10">
                  <c:v>32</c:v>
                </c:pt>
                <c:pt idx="11">
                  <c:v>33</c:v>
                </c:pt>
                <c:pt idx="12">
                  <c:v>34</c:v>
                </c:pt>
                <c:pt idx="13">
                  <c:v>35</c:v>
                </c:pt>
                <c:pt idx="14">
                  <c:v>36</c:v>
                </c:pt>
                <c:pt idx="15">
                  <c:v>37</c:v>
                </c:pt>
                <c:pt idx="16">
                  <c:v>38</c:v>
                </c:pt>
                <c:pt idx="17">
                  <c:v>39</c:v>
                </c:pt>
                <c:pt idx="18">
                  <c:v>40</c:v>
                </c:pt>
                <c:pt idx="19">
                  <c:v>41</c:v>
                </c:pt>
                <c:pt idx="20">
                  <c:v>42</c:v>
                </c:pt>
                <c:pt idx="21">
                  <c:v>43</c:v>
                </c:pt>
                <c:pt idx="22">
                  <c:v>44</c:v>
                </c:pt>
                <c:pt idx="23">
                  <c:v>45</c:v>
                </c:pt>
                <c:pt idx="24">
                  <c:v>46</c:v>
                </c:pt>
                <c:pt idx="25">
                  <c:v>47</c:v>
                </c:pt>
                <c:pt idx="26">
                  <c:v>48</c:v>
                </c:pt>
                <c:pt idx="27">
                  <c:v>49</c:v>
                </c:pt>
                <c:pt idx="28">
                  <c:v>50歳以上</c:v>
                </c:pt>
                <c:pt idx="30">
                  <c:v>合計</c:v>
                </c:pt>
              </c:strCache>
            </c:strRef>
          </c:cat>
          <c:val>
            <c:numRef>
              <c:f>SET率!$T$5:$T$35</c:f>
              <c:numCache>
                <c:formatCode>0.0%</c:formatCode>
                <c:ptCount val="31"/>
                <c:pt idx="0">
                  <c:v>1</c:v>
                </c:pt>
                <c:pt idx="1">
                  <c:v>0.95918367346938771</c:v>
                </c:pt>
                <c:pt idx="2">
                  <c:v>0.88800000000000001</c:v>
                </c:pt>
                <c:pt idx="3">
                  <c:v>0.90969899665551834</c:v>
                </c:pt>
                <c:pt idx="4">
                  <c:v>0.88632619439868199</c:v>
                </c:pt>
                <c:pt idx="5">
                  <c:v>0.89487632508833925</c:v>
                </c:pt>
                <c:pt idx="6">
                  <c:v>0.90245074483421428</c:v>
                </c:pt>
                <c:pt idx="7">
                  <c:v>0.89209498046287949</c:v>
                </c:pt>
                <c:pt idx="8">
                  <c:v>0.88581466842336409</c:v>
                </c:pt>
                <c:pt idx="9">
                  <c:v>0.8825924669155073</c:v>
                </c:pt>
                <c:pt idx="10">
                  <c:v>0.88495449374288959</c:v>
                </c:pt>
                <c:pt idx="11">
                  <c:v>0.87080229576260837</c:v>
                </c:pt>
                <c:pt idx="12">
                  <c:v>0.87486289759696878</c:v>
                </c:pt>
                <c:pt idx="13">
                  <c:v>0.85323120267652752</c:v>
                </c:pt>
                <c:pt idx="14">
                  <c:v>0.84473576403113482</c:v>
                </c:pt>
                <c:pt idx="15">
                  <c:v>0.83053097345132743</c:v>
                </c:pt>
                <c:pt idx="16">
                  <c:v>0.83003924866834877</c:v>
                </c:pt>
                <c:pt idx="17">
                  <c:v>0.81776810447170556</c:v>
                </c:pt>
                <c:pt idx="18">
                  <c:v>0.78886145048089418</c:v>
                </c:pt>
                <c:pt idx="19">
                  <c:v>0.7670631549136222</c:v>
                </c:pt>
                <c:pt idx="20">
                  <c:v>0.74562128222075352</c:v>
                </c:pt>
                <c:pt idx="21">
                  <c:v>0.73260323979009812</c:v>
                </c:pt>
                <c:pt idx="22">
                  <c:v>0.72643553629469126</c:v>
                </c:pt>
                <c:pt idx="23">
                  <c:v>0.71146112600536193</c:v>
                </c:pt>
                <c:pt idx="24">
                  <c:v>0.69967637540453076</c:v>
                </c:pt>
                <c:pt idx="25">
                  <c:v>0.70813397129186606</c:v>
                </c:pt>
                <c:pt idx="26">
                  <c:v>0.72695035460992907</c:v>
                </c:pt>
                <c:pt idx="27">
                  <c:v>0.67796610169491522</c:v>
                </c:pt>
                <c:pt idx="28">
                  <c:v>0.78813559322033899</c:v>
                </c:pt>
                <c:pt idx="30">
                  <c:v>0.81747572815533975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0266-384A-BB3D-A5ABB3679380}"/>
            </c:ext>
          </c:extLst>
        </c:ser>
        <c:ser>
          <c:idx val="9"/>
          <c:order val="9"/>
          <c:tx>
            <c:strRef>
              <c:f>SET率!$U$2</c:f>
              <c:strCache>
                <c:ptCount val="1"/>
                <c:pt idx="0">
                  <c:v>2016凍結SET率</c:v>
                </c:pt>
              </c:strCache>
            </c:strRef>
          </c:tx>
          <c:cat>
            <c:strRef>
              <c:f>SET率!$A$5:$A$35</c:f>
              <c:strCache>
                <c:ptCount val="31"/>
                <c:pt idx="0">
                  <c:v>22</c:v>
                </c:pt>
                <c:pt idx="1">
                  <c:v>23</c:v>
                </c:pt>
                <c:pt idx="2">
                  <c:v>24</c:v>
                </c:pt>
                <c:pt idx="3">
                  <c:v>25</c:v>
                </c:pt>
                <c:pt idx="4">
                  <c:v>26</c:v>
                </c:pt>
                <c:pt idx="5">
                  <c:v>27</c:v>
                </c:pt>
                <c:pt idx="6">
                  <c:v>28</c:v>
                </c:pt>
                <c:pt idx="7">
                  <c:v>29</c:v>
                </c:pt>
                <c:pt idx="8">
                  <c:v>30</c:v>
                </c:pt>
                <c:pt idx="9">
                  <c:v>31</c:v>
                </c:pt>
                <c:pt idx="10">
                  <c:v>32</c:v>
                </c:pt>
                <c:pt idx="11">
                  <c:v>33</c:v>
                </c:pt>
                <c:pt idx="12">
                  <c:v>34</c:v>
                </c:pt>
                <c:pt idx="13">
                  <c:v>35</c:v>
                </c:pt>
                <c:pt idx="14">
                  <c:v>36</c:v>
                </c:pt>
                <c:pt idx="15">
                  <c:v>37</c:v>
                </c:pt>
                <c:pt idx="16">
                  <c:v>38</c:v>
                </c:pt>
                <c:pt idx="17">
                  <c:v>39</c:v>
                </c:pt>
                <c:pt idx="18">
                  <c:v>40</c:v>
                </c:pt>
                <c:pt idx="19">
                  <c:v>41</c:v>
                </c:pt>
                <c:pt idx="20">
                  <c:v>42</c:v>
                </c:pt>
                <c:pt idx="21">
                  <c:v>43</c:v>
                </c:pt>
                <c:pt idx="22">
                  <c:v>44</c:v>
                </c:pt>
                <c:pt idx="23">
                  <c:v>45</c:v>
                </c:pt>
                <c:pt idx="24">
                  <c:v>46</c:v>
                </c:pt>
                <c:pt idx="25">
                  <c:v>47</c:v>
                </c:pt>
                <c:pt idx="26">
                  <c:v>48</c:v>
                </c:pt>
                <c:pt idx="27">
                  <c:v>49</c:v>
                </c:pt>
                <c:pt idx="28">
                  <c:v>50歳以上</c:v>
                </c:pt>
                <c:pt idx="30">
                  <c:v>合計</c:v>
                </c:pt>
              </c:strCache>
            </c:strRef>
          </c:cat>
          <c:val>
            <c:numRef>
              <c:f>SET率!$U$5:$U$35</c:f>
              <c:numCache>
                <c:formatCode>0.0%</c:formatCode>
                <c:ptCount val="31"/>
                <c:pt idx="0">
                  <c:v>0.83870967741935487</c:v>
                </c:pt>
                <c:pt idx="1">
                  <c:v>0.8970588235294118</c:v>
                </c:pt>
                <c:pt idx="2">
                  <c:v>0.94285714285714284</c:v>
                </c:pt>
                <c:pt idx="3">
                  <c:v>0.89398280802292263</c:v>
                </c:pt>
                <c:pt idx="4">
                  <c:v>0.9101123595505618</c:v>
                </c:pt>
                <c:pt idx="5">
                  <c:v>0.90114942528735631</c:v>
                </c:pt>
                <c:pt idx="6">
                  <c:v>0.8990825688073395</c:v>
                </c:pt>
                <c:pt idx="7">
                  <c:v>0.89236902050113898</c:v>
                </c:pt>
                <c:pt idx="8">
                  <c:v>0.89015606242497003</c:v>
                </c:pt>
                <c:pt idx="9">
                  <c:v>0.89309646252142749</c:v>
                </c:pt>
                <c:pt idx="10">
                  <c:v>0.89428208386276997</c:v>
                </c:pt>
                <c:pt idx="11">
                  <c:v>0.88587474833103741</c:v>
                </c:pt>
                <c:pt idx="12">
                  <c:v>0.87799367374604609</c:v>
                </c:pt>
                <c:pt idx="13">
                  <c:v>0.85964064136652973</c:v>
                </c:pt>
                <c:pt idx="14">
                  <c:v>0.84726545131169406</c:v>
                </c:pt>
                <c:pt idx="15">
                  <c:v>0.84439328277356451</c:v>
                </c:pt>
                <c:pt idx="16">
                  <c:v>0.8375699034062023</c:v>
                </c:pt>
                <c:pt idx="17">
                  <c:v>0.82596402574745831</c:v>
                </c:pt>
                <c:pt idx="18">
                  <c:v>0.79757134931886831</c:v>
                </c:pt>
                <c:pt idx="19">
                  <c:v>0.78624094799210009</c:v>
                </c:pt>
                <c:pt idx="20">
                  <c:v>0.76314427272055019</c:v>
                </c:pt>
                <c:pt idx="21">
                  <c:v>0.73938896862825509</c:v>
                </c:pt>
                <c:pt idx="22">
                  <c:v>0.71903520208604954</c:v>
                </c:pt>
                <c:pt idx="23">
                  <c:v>0.72640382317801677</c:v>
                </c:pt>
                <c:pt idx="24">
                  <c:v>0.71969211032713276</c:v>
                </c:pt>
                <c:pt idx="25">
                  <c:v>0.71862615587846768</c:v>
                </c:pt>
                <c:pt idx="26">
                  <c:v>0.74631268436578169</c:v>
                </c:pt>
                <c:pt idx="27">
                  <c:v>0.66666666666666663</c:v>
                </c:pt>
                <c:pt idx="28">
                  <c:v>0.83653846153846156</c:v>
                </c:pt>
                <c:pt idx="30">
                  <c:v>0.82680075183977741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0266-384A-BB3D-A5ABB36793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72148224"/>
        <c:axId val="872150864"/>
      </c:lineChart>
      <c:catAx>
        <c:axId val="87214822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ja-JP" altLang="en-US"/>
                  <a:t>年齢（歳）</a:t>
                </a:r>
              </a:p>
            </c:rich>
          </c:tx>
          <c:layout/>
          <c:overlay val="0"/>
        </c:title>
        <c:numFmt formatCode="General" sourceLinked="0"/>
        <c:majorTickMark val="out"/>
        <c:minorTickMark val="none"/>
        <c:tickLblPos val="nextTo"/>
        <c:crossAx val="872150864"/>
        <c:crosses val="autoZero"/>
        <c:auto val="1"/>
        <c:lblAlgn val="ctr"/>
        <c:lblOffset val="100"/>
        <c:noMultiLvlLbl val="0"/>
      </c:catAx>
      <c:valAx>
        <c:axId val="872150864"/>
        <c:scaling>
          <c:orientation val="minMax"/>
          <c:max val="1"/>
          <c:min val="0.3"/>
        </c:scaling>
        <c:delete val="0"/>
        <c:axPos val="l"/>
        <c:majorGridlines/>
        <c:title>
          <c:tx>
            <c:rich>
              <a:bodyPr rot="0" vert="wordArtVertRtl"/>
              <a:lstStyle/>
              <a:p>
                <a:pPr>
                  <a:defRPr/>
                </a:pPr>
                <a:r>
                  <a:rPr lang="ja-JP" altLang="en-US"/>
                  <a:t>単胚移植率</a:t>
                </a:r>
              </a:p>
            </c:rich>
          </c:tx>
          <c:layout/>
          <c:overlay val="0"/>
        </c:title>
        <c:numFmt formatCode="0%" sourceLinked="1"/>
        <c:majorTickMark val="out"/>
        <c:minorTickMark val="none"/>
        <c:tickLblPos val="nextTo"/>
        <c:crossAx val="8721482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4660092283699091"/>
          <c:y val="2.4511766537657371E-2"/>
          <c:w val="0.40419322119359052"/>
          <c:h val="0.20761303142191967"/>
        </c:manualLayout>
      </c:layout>
      <c:overlay val="0"/>
      <c:txPr>
        <a:bodyPr/>
        <a:lstStyle/>
        <a:p>
          <a:pPr>
            <a:defRPr sz="1100">
              <a:latin typeface="Yu Gothic" panose="020B0400000000000000" pitchFamily="34" charset="-128"/>
              <a:ea typeface="Yu Gothic" panose="020B0400000000000000" pitchFamily="34" charset="-128"/>
            </a:defRPr>
          </a:pPr>
          <a:endParaRPr lang="ja-JP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4.9241737560169092E-2"/>
          <c:y val="2.7878266629100742E-2"/>
          <c:w val="0.90853184491179095"/>
          <c:h val="0.90723371442976408"/>
        </c:manualLayout>
      </c:layout>
      <c:lineChart>
        <c:grouping val="standard"/>
        <c:varyColors val="0"/>
        <c:ser>
          <c:idx val="0"/>
          <c:order val="0"/>
          <c:tx>
            <c:strRef>
              <c:f>'2016単年基本データ'!$AO$3</c:f>
              <c:strCache>
                <c:ptCount val="1"/>
                <c:pt idx="0">
                  <c:v>新鮮初期胚SET</c:v>
                </c:pt>
              </c:strCache>
            </c:strRef>
          </c:tx>
          <c:cat>
            <c:strRef>
              <c:f>'2016単年基本データ'!$AN$8:$AN$33</c:f>
              <c:strCache>
                <c:ptCount val="26"/>
                <c:pt idx="0">
                  <c:v>24</c:v>
                </c:pt>
                <c:pt idx="1">
                  <c:v>25</c:v>
                </c:pt>
                <c:pt idx="2">
                  <c:v>26</c:v>
                </c:pt>
                <c:pt idx="3">
                  <c:v>27</c:v>
                </c:pt>
                <c:pt idx="4">
                  <c:v>28</c:v>
                </c:pt>
                <c:pt idx="5">
                  <c:v>29</c:v>
                </c:pt>
                <c:pt idx="6">
                  <c:v>30</c:v>
                </c:pt>
                <c:pt idx="7">
                  <c:v>31</c:v>
                </c:pt>
                <c:pt idx="8">
                  <c:v>32</c:v>
                </c:pt>
                <c:pt idx="9">
                  <c:v>33</c:v>
                </c:pt>
                <c:pt idx="10">
                  <c:v>34</c:v>
                </c:pt>
                <c:pt idx="11">
                  <c:v>35</c:v>
                </c:pt>
                <c:pt idx="12">
                  <c:v>36</c:v>
                </c:pt>
                <c:pt idx="13">
                  <c:v>37</c:v>
                </c:pt>
                <c:pt idx="14">
                  <c:v>38</c:v>
                </c:pt>
                <c:pt idx="15">
                  <c:v>39</c:v>
                </c:pt>
                <c:pt idx="16">
                  <c:v>40</c:v>
                </c:pt>
                <c:pt idx="17">
                  <c:v>41</c:v>
                </c:pt>
                <c:pt idx="18">
                  <c:v>42</c:v>
                </c:pt>
                <c:pt idx="19">
                  <c:v>43</c:v>
                </c:pt>
                <c:pt idx="20">
                  <c:v>44</c:v>
                </c:pt>
                <c:pt idx="21">
                  <c:v>45</c:v>
                </c:pt>
                <c:pt idx="22">
                  <c:v>46</c:v>
                </c:pt>
                <c:pt idx="23">
                  <c:v>47</c:v>
                </c:pt>
                <c:pt idx="25">
                  <c:v>合計</c:v>
                </c:pt>
              </c:strCache>
            </c:strRef>
          </c:cat>
          <c:val>
            <c:numRef>
              <c:f>'2016単年基本データ'!$AO$8:$AO$33</c:f>
              <c:numCache>
                <c:formatCode>0%</c:formatCode>
                <c:ptCount val="26"/>
                <c:pt idx="0">
                  <c:v>0.42857142857142855</c:v>
                </c:pt>
                <c:pt idx="1">
                  <c:v>0.33333333333333331</c:v>
                </c:pt>
                <c:pt idx="2">
                  <c:v>0.23387096774193547</c:v>
                </c:pt>
                <c:pt idx="3">
                  <c:v>0.42608695652173911</c:v>
                </c:pt>
                <c:pt idx="4">
                  <c:v>0.31578947368421051</c:v>
                </c:pt>
                <c:pt idx="5">
                  <c:v>0.32561505065123009</c:v>
                </c:pt>
                <c:pt idx="6">
                  <c:v>0.3062568605927552</c:v>
                </c:pt>
                <c:pt idx="7">
                  <c:v>0.31707317073170732</c:v>
                </c:pt>
                <c:pt idx="8">
                  <c:v>0.29197572488199597</c:v>
                </c:pt>
                <c:pt idx="9">
                  <c:v>0.28243021346469621</c:v>
                </c:pt>
                <c:pt idx="10">
                  <c:v>0.28730512249443207</c:v>
                </c:pt>
                <c:pt idx="11">
                  <c:v>0.28108329913828478</c:v>
                </c:pt>
                <c:pt idx="12">
                  <c:v>0.25728527607361962</c:v>
                </c:pt>
                <c:pt idx="13">
                  <c:v>0.24467303453343131</c:v>
                </c:pt>
                <c:pt idx="14">
                  <c:v>0.21321505047415112</c:v>
                </c:pt>
                <c:pt idx="15">
                  <c:v>0.17477575428105463</c:v>
                </c:pt>
                <c:pt idx="16">
                  <c:v>0.15042547351084271</c:v>
                </c:pt>
                <c:pt idx="17">
                  <c:v>0.1200804366561333</c:v>
                </c:pt>
                <c:pt idx="18">
                  <c:v>8.0232558139534879E-2</c:v>
                </c:pt>
                <c:pt idx="19">
                  <c:v>6.2759767248545303E-2</c:v>
                </c:pt>
                <c:pt idx="20">
                  <c:v>4.6329723225030081E-2</c:v>
                </c:pt>
                <c:pt idx="21">
                  <c:v>1.6346153846153847E-2</c:v>
                </c:pt>
                <c:pt idx="22">
                  <c:v>9.2764378478664197E-3</c:v>
                </c:pt>
                <c:pt idx="23">
                  <c:v>1.5037593984962405E-2</c:v>
                </c:pt>
                <c:pt idx="25">
                  <c:v>0.18730471152663306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AC7-864F-ADDA-BF42A3ED7406}"/>
            </c:ext>
          </c:extLst>
        </c:ser>
        <c:ser>
          <c:idx val="1"/>
          <c:order val="1"/>
          <c:tx>
            <c:strRef>
              <c:f>'2016単年基本データ'!$AP$3</c:f>
              <c:strCache>
                <c:ptCount val="1"/>
                <c:pt idx="0">
                  <c:v>新鮮胚盤胞SET</c:v>
                </c:pt>
              </c:strCache>
            </c:strRef>
          </c:tx>
          <c:marker>
            <c:symbol val="circle"/>
            <c:size val="7"/>
          </c:marker>
          <c:cat>
            <c:strRef>
              <c:f>'2016単年基本データ'!$AN$8:$AN$33</c:f>
              <c:strCache>
                <c:ptCount val="26"/>
                <c:pt idx="0">
                  <c:v>24</c:v>
                </c:pt>
                <c:pt idx="1">
                  <c:v>25</c:v>
                </c:pt>
                <c:pt idx="2">
                  <c:v>26</c:v>
                </c:pt>
                <c:pt idx="3">
                  <c:v>27</c:v>
                </c:pt>
                <c:pt idx="4">
                  <c:v>28</c:v>
                </c:pt>
                <c:pt idx="5">
                  <c:v>29</c:v>
                </c:pt>
                <c:pt idx="6">
                  <c:v>30</c:v>
                </c:pt>
                <c:pt idx="7">
                  <c:v>31</c:v>
                </c:pt>
                <c:pt idx="8">
                  <c:v>32</c:v>
                </c:pt>
                <c:pt idx="9">
                  <c:v>33</c:v>
                </c:pt>
                <c:pt idx="10">
                  <c:v>34</c:v>
                </c:pt>
                <c:pt idx="11">
                  <c:v>35</c:v>
                </c:pt>
                <c:pt idx="12">
                  <c:v>36</c:v>
                </c:pt>
                <c:pt idx="13">
                  <c:v>37</c:v>
                </c:pt>
                <c:pt idx="14">
                  <c:v>38</c:v>
                </c:pt>
                <c:pt idx="15">
                  <c:v>39</c:v>
                </c:pt>
                <c:pt idx="16">
                  <c:v>40</c:v>
                </c:pt>
                <c:pt idx="17">
                  <c:v>41</c:v>
                </c:pt>
                <c:pt idx="18">
                  <c:v>42</c:v>
                </c:pt>
                <c:pt idx="19">
                  <c:v>43</c:v>
                </c:pt>
                <c:pt idx="20">
                  <c:v>44</c:v>
                </c:pt>
                <c:pt idx="21">
                  <c:v>45</c:v>
                </c:pt>
                <c:pt idx="22">
                  <c:v>46</c:v>
                </c:pt>
                <c:pt idx="23">
                  <c:v>47</c:v>
                </c:pt>
                <c:pt idx="25">
                  <c:v>合計</c:v>
                </c:pt>
              </c:strCache>
            </c:strRef>
          </c:cat>
          <c:val>
            <c:numRef>
              <c:f>'2016単年基本データ'!$AP$8:$AP$33</c:f>
              <c:numCache>
                <c:formatCode>0%</c:formatCode>
                <c:ptCount val="26"/>
                <c:pt idx="0">
                  <c:v>0.46153846153846156</c:v>
                </c:pt>
                <c:pt idx="1">
                  <c:v>0.42424242424242425</c:v>
                </c:pt>
                <c:pt idx="2">
                  <c:v>0.51020408163265307</c:v>
                </c:pt>
                <c:pt idx="3">
                  <c:v>0.4</c:v>
                </c:pt>
                <c:pt idx="4">
                  <c:v>0.3925925925925926</c:v>
                </c:pt>
                <c:pt idx="5">
                  <c:v>0.37117903930131002</c:v>
                </c:pt>
                <c:pt idx="6">
                  <c:v>0.41095890410958902</c:v>
                </c:pt>
                <c:pt idx="7">
                  <c:v>0.3383084577114428</c:v>
                </c:pt>
                <c:pt idx="8">
                  <c:v>0.38325991189427311</c:v>
                </c:pt>
                <c:pt idx="9">
                  <c:v>0.39513108614232212</c:v>
                </c:pt>
                <c:pt idx="10">
                  <c:v>0.40487062404870622</c:v>
                </c:pt>
                <c:pt idx="11">
                  <c:v>0.34514435695538059</c:v>
                </c:pt>
                <c:pt idx="12">
                  <c:v>0.33832709113607989</c:v>
                </c:pt>
                <c:pt idx="13">
                  <c:v>0.33257403189066059</c:v>
                </c:pt>
                <c:pt idx="14">
                  <c:v>0.30285714285714288</c:v>
                </c:pt>
                <c:pt idx="15">
                  <c:v>0.27864077669902915</c:v>
                </c:pt>
                <c:pt idx="16">
                  <c:v>0.26304347826086955</c:v>
                </c:pt>
                <c:pt idx="17">
                  <c:v>0.20023282887077998</c:v>
                </c:pt>
                <c:pt idx="18">
                  <c:v>0.17523056653491437</c:v>
                </c:pt>
                <c:pt idx="19">
                  <c:v>0.12994350282485875</c:v>
                </c:pt>
                <c:pt idx="20">
                  <c:v>0.10759493670886076</c:v>
                </c:pt>
                <c:pt idx="21">
                  <c:v>5.6603773584905662E-2</c:v>
                </c:pt>
                <c:pt idx="22">
                  <c:v>2.7777777777777776E-2</c:v>
                </c:pt>
                <c:pt idx="23">
                  <c:v>3.4482758620689655E-2</c:v>
                </c:pt>
                <c:pt idx="25">
                  <c:v>0.2902306773274515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AC7-864F-ADDA-BF42A3ED7406}"/>
            </c:ext>
          </c:extLst>
        </c:ser>
        <c:ser>
          <c:idx val="2"/>
          <c:order val="2"/>
          <c:tx>
            <c:strRef>
              <c:f>'2016単年基本データ'!$AQ$3</c:f>
              <c:strCache>
                <c:ptCount val="1"/>
                <c:pt idx="0">
                  <c:v>凍結初期胚SET</c:v>
                </c:pt>
              </c:strCache>
            </c:strRef>
          </c:tx>
          <c:marker>
            <c:symbol val="circle"/>
            <c:size val="7"/>
          </c:marker>
          <c:cat>
            <c:strRef>
              <c:f>'2016単年基本データ'!$AN$8:$AN$33</c:f>
              <c:strCache>
                <c:ptCount val="26"/>
                <c:pt idx="0">
                  <c:v>24</c:v>
                </c:pt>
                <c:pt idx="1">
                  <c:v>25</c:v>
                </c:pt>
                <c:pt idx="2">
                  <c:v>26</c:v>
                </c:pt>
                <c:pt idx="3">
                  <c:v>27</c:v>
                </c:pt>
                <c:pt idx="4">
                  <c:v>28</c:v>
                </c:pt>
                <c:pt idx="5">
                  <c:v>29</c:v>
                </c:pt>
                <c:pt idx="6">
                  <c:v>30</c:v>
                </c:pt>
                <c:pt idx="7">
                  <c:v>31</c:v>
                </c:pt>
                <c:pt idx="8">
                  <c:v>32</c:v>
                </c:pt>
                <c:pt idx="9">
                  <c:v>33</c:v>
                </c:pt>
                <c:pt idx="10">
                  <c:v>34</c:v>
                </c:pt>
                <c:pt idx="11">
                  <c:v>35</c:v>
                </c:pt>
                <c:pt idx="12">
                  <c:v>36</c:v>
                </c:pt>
                <c:pt idx="13">
                  <c:v>37</c:v>
                </c:pt>
                <c:pt idx="14">
                  <c:v>38</c:v>
                </c:pt>
                <c:pt idx="15">
                  <c:v>39</c:v>
                </c:pt>
                <c:pt idx="16">
                  <c:v>40</c:v>
                </c:pt>
                <c:pt idx="17">
                  <c:v>41</c:v>
                </c:pt>
                <c:pt idx="18">
                  <c:v>42</c:v>
                </c:pt>
                <c:pt idx="19">
                  <c:v>43</c:v>
                </c:pt>
                <c:pt idx="20">
                  <c:v>44</c:v>
                </c:pt>
                <c:pt idx="21">
                  <c:v>45</c:v>
                </c:pt>
                <c:pt idx="22">
                  <c:v>46</c:v>
                </c:pt>
                <c:pt idx="23">
                  <c:v>47</c:v>
                </c:pt>
                <c:pt idx="25">
                  <c:v>合計</c:v>
                </c:pt>
              </c:strCache>
            </c:strRef>
          </c:cat>
          <c:val>
            <c:numRef>
              <c:f>'2016単年基本データ'!$AQ$8:$AQ$33</c:f>
              <c:numCache>
                <c:formatCode>0%</c:formatCode>
                <c:ptCount val="26"/>
                <c:pt idx="0">
                  <c:v>0.25925925925925924</c:v>
                </c:pt>
                <c:pt idx="1">
                  <c:v>0.24637681159420291</c:v>
                </c:pt>
                <c:pt idx="2">
                  <c:v>0.27272727272727271</c:v>
                </c:pt>
                <c:pt idx="3">
                  <c:v>0.33488372093023255</c:v>
                </c:pt>
                <c:pt idx="4">
                  <c:v>0.32463768115942027</c:v>
                </c:pt>
                <c:pt idx="5">
                  <c:v>0.32718120805369127</c:v>
                </c:pt>
                <c:pt idx="6">
                  <c:v>0.29518072289156627</c:v>
                </c:pt>
                <c:pt idx="7">
                  <c:v>0.30123927550047663</c:v>
                </c:pt>
                <c:pt idx="8">
                  <c:v>0.28103579588728106</c:v>
                </c:pt>
                <c:pt idx="9">
                  <c:v>0.279296875</c:v>
                </c:pt>
                <c:pt idx="10">
                  <c:v>0.27071509648127129</c:v>
                </c:pt>
                <c:pt idx="11">
                  <c:v>0.269482151835093</c:v>
                </c:pt>
                <c:pt idx="12">
                  <c:v>0.24602432179607109</c:v>
                </c:pt>
                <c:pt idx="13">
                  <c:v>0.24685853263072557</c:v>
                </c:pt>
                <c:pt idx="14">
                  <c:v>0.23137697516930023</c:v>
                </c:pt>
                <c:pt idx="15">
                  <c:v>0.20111927247289263</c:v>
                </c:pt>
                <c:pt idx="16">
                  <c:v>0.15644599303135889</c:v>
                </c:pt>
                <c:pt idx="17">
                  <c:v>0.13623395149786019</c:v>
                </c:pt>
                <c:pt idx="18">
                  <c:v>0.10966057441253264</c:v>
                </c:pt>
                <c:pt idx="19">
                  <c:v>7.9594790159189577E-2</c:v>
                </c:pt>
                <c:pt idx="20">
                  <c:v>6.8587105624142664E-2</c:v>
                </c:pt>
                <c:pt idx="21">
                  <c:v>3.0785562632696391E-2</c:v>
                </c:pt>
                <c:pt idx="22">
                  <c:v>2.4208566108007448E-2</c:v>
                </c:pt>
                <c:pt idx="23">
                  <c:v>6.920415224913495E-3</c:v>
                </c:pt>
                <c:pt idx="25">
                  <c:v>0.19398979621929283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AC7-864F-ADDA-BF42A3ED7406}"/>
            </c:ext>
          </c:extLst>
        </c:ser>
        <c:ser>
          <c:idx val="3"/>
          <c:order val="3"/>
          <c:tx>
            <c:strRef>
              <c:f>'2016単年基本データ'!$AR$3</c:f>
              <c:strCache>
                <c:ptCount val="1"/>
                <c:pt idx="0">
                  <c:v>凍結胚盤胞SET</c:v>
                </c:pt>
              </c:strCache>
            </c:strRef>
          </c:tx>
          <c:marker>
            <c:symbol val="circle"/>
            <c:size val="7"/>
          </c:marker>
          <c:cat>
            <c:strRef>
              <c:f>'2016単年基本データ'!$AN$8:$AN$33</c:f>
              <c:strCache>
                <c:ptCount val="26"/>
                <c:pt idx="0">
                  <c:v>24</c:v>
                </c:pt>
                <c:pt idx="1">
                  <c:v>25</c:v>
                </c:pt>
                <c:pt idx="2">
                  <c:v>26</c:v>
                </c:pt>
                <c:pt idx="3">
                  <c:v>27</c:v>
                </c:pt>
                <c:pt idx="4">
                  <c:v>28</c:v>
                </c:pt>
                <c:pt idx="5">
                  <c:v>29</c:v>
                </c:pt>
                <c:pt idx="6">
                  <c:v>30</c:v>
                </c:pt>
                <c:pt idx="7">
                  <c:v>31</c:v>
                </c:pt>
                <c:pt idx="8">
                  <c:v>32</c:v>
                </c:pt>
                <c:pt idx="9">
                  <c:v>33</c:v>
                </c:pt>
                <c:pt idx="10">
                  <c:v>34</c:v>
                </c:pt>
                <c:pt idx="11">
                  <c:v>35</c:v>
                </c:pt>
                <c:pt idx="12">
                  <c:v>36</c:v>
                </c:pt>
                <c:pt idx="13">
                  <c:v>37</c:v>
                </c:pt>
                <c:pt idx="14">
                  <c:v>38</c:v>
                </c:pt>
                <c:pt idx="15">
                  <c:v>39</c:v>
                </c:pt>
                <c:pt idx="16">
                  <c:v>40</c:v>
                </c:pt>
                <c:pt idx="17">
                  <c:v>41</c:v>
                </c:pt>
                <c:pt idx="18">
                  <c:v>42</c:v>
                </c:pt>
                <c:pt idx="19">
                  <c:v>43</c:v>
                </c:pt>
                <c:pt idx="20">
                  <c:v>44</c:v>
                </c:pt>
                <c:pt idx="21">
                  <c:v>45</c:v>
                </c:pt>
                <c:pt idx="22">
                  <c:v>46</c:v>
                </c:pt>
                <c:pt idx="23">
                  <c:v>47</c:v>
                </c:pt>
                <c:pt idx="25">
                  <c:v>合計</c:v>
                </c:pt>
              </c:strCache>
            </c:strRef>
          </c:cat>
          <c:val>
            <c:numRef>
              <c:f>'2016単年基本データ'!$AR$8:$AR$33</c:f>
              <c:numCache>
                <c:formatCode>0%</c:formatCode>
                <c:ptCount val="26"/>
                <c:pt idx="0">
                  <c:v>0.51449275362318836</c:v>
                </c:pt>
                <c:pt idx="1">
                  <c:v>0.50413223140495866</c:v>
                </c:pt>
                <c:pt idx="2">
                  <c:v>0.51031894934333955</c:v>
                </c:pt>
                <c:pt idx="3">
                  <c:v>0.49580712788259956</c:v>
                </c:pt>
                <c:pt idx="4">
                  <c:v>0.52352941176470591</c:v>
                </c:pt>
                <c:pt idx="5">
                  <c:v>0.49701551929964188</c:v>
                </c:pt>
                <c:pt idx="6">
                  <c:v>0.49818891056004461</c:v>
                </c:pt>
                <c:pt idx="7">
                  <c:v>0.49060272197018795</c:v>
                </c:pt>
                <c:pt idx="8">
                  <c:v>0.49287598944591027</c:v>
                </c:pt>
                <c:pt idx="9">
                  <c:v>0.47348205052444969</c:v>
                </c:pt>
                <c:pt idx="10">
                  <c:v>0.45790007608419986</c:v>
                </c:pt>
                <c:pt idx="11">
                  <c:v>0.45756414721931965</c:v>
                </c:pt>
                <c:pt idx="12">
                  <c:v>0.42950108459869846</c:v>
                </c:pt>
                <c:pt idx="13">
                  <c:v>0.42263999195737406</c:v>
                </c:pt>
                <c:pt idx="14">
                  <c:v>0.38474041495362843</c:v>
                </c:pt>
                <c:pt idx="15">
                  <c:v>0.36658954187875981</c:v>
                </c:pt>
                <c:pt idx="16">
                  <c:v>0.32644504342617547</c:v>
                </c:pt>
                <c:pt idx="17">
                  <c:v>0.29860116752946358</c:v>
                </c:pt>
                <c:pt idx="18">
                  <c:v>0.2455909449855225</c:v>
                </c:pt>
                <c:pt idx="19">
                  <c:v>0.20094099196236032</c:v>
                </c:pt>
                <c:pt idx="20">
                  <c:v>0.16336971350613916</c:v>
                </c:pt>
                <c:pt idx="21">
                  <c:v>0.12407282535401214</c:v>
                </c:pt>
                <c:pt idx="22">
                  <c:v>0.11683848797250859</c:v>
                </c:pt>
                <c:pt idx="23">
                  <c:v>6.6929133858267723E-2</c:v>
                </c:pt>
                <c:pt idx="25">
                  <c:v>0.38449709816630567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AC7-864F-ADDA-BF42A3ED74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71697024"/>
        <c:axId val="871699856"/>
      </c:lineChart>
      <c:catAx>
        <c:axId val="8716970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71699856"/>
        <c:crosses val="autoZero"/>
        <c:auto val="1"/>
        <c:lblAlgn val="ctr"/>
        <c:lblOffset val="100"/>
        <c:noMultiLvlLbl val="0"/>
      </c:catAx>
      <c:valAx>
        <c:axId val="87169985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8716970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0460902550993487"/>
          <c:y val="8.0248923686799048E-2"/>
          <c:w val="0.23731204671642403"/>
          <c:h val="0.23435443450924567"/>
        </c:manualLayout>
      </c:layout>
      <c:overlay val="0"/>
      <c:txPr>
        <a:bodyPr/>
        <a:lstStyle/>
        <a:p>
          <a:pPr>
            <a:defRPr sz="1100">
              <a:latin typeface="Yu Gothic" panose="020B0400000000000000" pitchFamily="34" charset="-128"/>
              <a:ea typeface="Yu Gothic" panose="020B0400000000000000" pitchFamily="34" charset="-128"/>
            </a:defRPr>
          </a:pPr>
          <a:endParaRPr lang="ja-JP"/>
        </a:p>
      </c:txPr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70086D-BF1D-D847-92F1-1136977889A2}" type="datetimeFigureOut">
              <a:rPr kumimoji="1" lang="ja-JP" altLang="en-US" smtClean="0"/>
              <a:t>2018/10/1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E49158-2CB4-E94E-8C2C-CA1CB1AD02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95886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FE4F85-875D-B34B-A8D2-531BB87092C5}" type="datetimeFigureOut">
              <a:rPr kumimoji="1" lang="ja-JP" altLang="en-US" smtClean="0"/>
              <a:t>2018/10/1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E3AD04-C895-E64B-98A3-6E66D84609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42727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E3AD04-C895-E64B-98A3-6E66D84609AC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37556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E3AD04-C895-E64B-98A3-6E66D84609AC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0097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3FE0A-6BF1-3A46-A7F4-06A95DF19B05}" type="datetime1">
              <a:rPr lang="ja-JP" altLang="en-US"/>
              <a:pPr>
                <a:defRPr/>
              </a:pPr>
              <a:t>2018/10/1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7C045-D777-1C46-994F-3A8C1CF5C01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84408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82BD7-4A48-E444-A0FE-A0FA85DFBE0B}" type="datetime1">
              <a:rPr lang="ja-JP" altLang="en-US"/>
              <a:pPr>
                <a:defRPr/>
              </a:pPr>
              <a:t>2018/10/1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87915-5EB6-C74F-9752-7F963D1473D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71941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37E856-C146-894F-8DF6-B678B76C7F2E}" type="datetime1">
              <a:rPr lang="ja-JP" altLang="en-US"/>
              <a:pPr>
                <a:defRPr/>
              </a:pPr>
              <a:t>2018/10/1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968597-3A4D-074E-A571-F042AB44DAA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11793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C8630-6DC4-0C49-A11D-4D9083514E08}" type="datetime1">
              <a:rPr lang="ja-JP" altLang="en-US"/>
              <a:pPr>
                <a:defRPr/>
              </a:pPr>
              <a:t>2018/10/1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2A49FC-54CD-DC42-B742-BF1C929D7F5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41681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A3F58A-833D-F54D-A708-A8B86B89E75B}" type="datetime1">
              <a:rPr lang="ja-JP" altLang="en-US"/>
              <a:pPr>
                <a:defRPr/>
              </a:pPr>
              <a:t>2018/10/1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A1EA48-2E13-244B-BD9B-260598D7E28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08572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1A33C-982A-3342-9855-962E915C3881}" type="datetime1">
              <a:rPr lang="ja-JP" altLang="en-US"/>
              <a:pPr>
                <a:defRPr/>
              </a:pPr>
              <a:t>2018/10/1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8A62D8-E750-9342-AB8E-24D7EBCEA38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63931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49AC61-42BE-3A42-A323-6696DEBA05F2}" type="datetime1">
              <a:rPr lang="ja-JP" altLang="en-US"/>
              <a:pPr>
                <a:defRPr/>
              </a:pPr>
              <a:t>2018/10/1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DCEEAC-8A3D-5C4D-9046-76DE094A013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34182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8E729-5226-504D-9357-C9AF4B7D91B7}" type="datetime1">
              <a:rPr lang="ja-JP" altLang="en-US"/>
              <a:pPr>
                <a:defRPr/>
              </a:pPr>
              <a:t>2018/10/1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17DA4-C412-424A-84CA-95E6B75CD7F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76331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E6BB4-3801-944D-B8AC-064123C8B319}" type="datetime1">
              <a:rPr lang="ja-JP" altLang="en-US"/>
              <a:pPr>
                <a:defRPr/>
              </a:pPr>
              <a:t>2018/10/1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061749-9D3C-FD4A-A435-2849B8D749F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58400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2C5F61-E79F-F44D-AAE9-1E7A61C7F742}" type="datetime1">
              <a:rPr lang="ja-JP" altLang="en-US"/>
              <a:pPr>
                <a:defRPr/>
              </a:pPr>
              <a:t>2018/10/1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26D30-0A7F-8546-A3AA-D42C842C1EA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86371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036405-4948-5640-A919-33A6490C3EC9}" type="datetime1">
              <a:rPr lang="ja-JP" altLang="en-US"/>
              <a:pPr>
                <a:defRPr/>
              </a:pPr>
              <a:t>2018/10/1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88235-0BF7-C84A-9E17-A55AD1C7B63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07535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83185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301625" y="1192213"/>
            <a:ext cx="8528050" cy="5057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>
              <a:defRPr/>
            </a:pPr>
            <a:fld id="{B002538D-06BD-3B47-9F27-117B7FA4B943}" type="datetime1">
              <a:rPr lang="ja-JP" altLang="en-US"/>
              <a:pPr>
                <a:defRPr/>
              </a:pPr>
              <a:t>2018/10/1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>
              <a:defRPr/>
            </a:pPr>
            <a:fld id="{A4BDDB1A-F396-1045-8199-48308CD65D6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pic>
        <p:nvPicPr>
          <p:cNvPr id="1031" name="図 6" descr="jsog_logo.gif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189663"/>
            <a:ext cx="608012" cy="60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-128"/>
        </a:defRPr>
      </a:lvl1pPr>
      <a:lvl2pPr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-128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4167" y="245455"/>
            <a:ext cx="8229600" cy="831850"/>
          </a:xfrm>
        </p:spPr>
        <p:txBody>
          <a:bodyPr/>
          <a:lstStyle/>
          <a:p>
            <a:r>
              <a:rPr kumimoji="1" lang="ja-JP" altLang="en-US" dirty="0">
                <a:latin typeface="Yu Gothic" charset="-128"/>
                <a:ea typeface="Yu Gothic" charset="-128"/>
                <a:cs typeface="Yu Gothic" charset="-128"/>
              </a:rPr>
              <a:t>年別　治療周期数</a:t>
            </a:r>
          </a:p>
        </p:txBody>
      </p:sp>
      <p:graphicFrame>
        <p:nvGraphicFramePr>
          <p:cNvPr id="7" name="コンテンツ プレースホルダー 6">
            <a:extLst>
              <a:ext uri="{FF2B5EF4-FFF2-40B4-BE49-F238E27FC236}">
                <a16:creationId xmlns:a16="http://schemas.microsoft.com/office/drawing/2014/main" id="{00000000-0008-0000-0200-000005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9918702"/>
              </p:ext>
            </p:extLst>
          </p:nvPr>
        </p:nvGraphicFramePr>
        <p:xfrm>
          <a:off x="188259" y="1192213"/>
          <a:ext cx="8641416" cy="5057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696620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ja-JP" altLang="en-US" sz="3600" dirty="0">
                <a:latin typeface="Yu Gothic" charset="-128"/>
                <a:ea typeface="Yu Gothic" charset="-128"/>
                <a:cs typeface="Yu Gothic" charset="-128"/>
              </a:rPr>
              <a:t>新鮮</a:t>
            </a:r>
            <a:r>
              <a:rPr lang="en-US" altLang="ja-JP" sz="3600" dirty="0">
                <a:latin typeface="Yu Gothic" charset="-128"/>
                <a:ea typeface="Yu Gothic" charset="-128"/>
                <a:cs typeface="Yu Gothic" charset="-128"/>
              </a:rPr>
              <a:t>SET</a:t>
            </a:r>
            <a:r>
              <a:rPr lang="ja-JP" altLang="en-US" sz="3600" dirty="0">
                <a:latin typeface="Yu Gothic" charset="-128"/>
                <a:ea typeface="Yu Gothic" charset="-128"/>
                <a:cs typeface="Yu Gothic" charset="-128"/>
              </a:rPr>
              <a:t>率　年別</a:t>
            </a:r>
            <a:r>
              <a:rPr lang="ja-JP" altLang="en-US" sz="3600">
                <a:latin typeface="Yu Gothic" charset="-128"/>
                <a:ea typeface="Yu Gothic" charset="-128"/>
                <a:cs typeface="Yu Gothic" charset="-128"/>
              </a:rPr>
              <a:t>　</a:t>
            </a:r>
            <a:r>
              <a:rPr lang="en-US" altLang="ja-JP" sz="3600" dirty="0">
                <a:latin typeface="Yu Gothic" charset="-128"/>
                <a:ea typeface="Yu Gothic" charset="-128"/>
                <a:cs typeface="Yu Gothic" charset="-128"/>
              </a:rPr>
              <a:t>2007-2016</a:t>
            </a:r>
            <a:endParaRPr lang="ja-JP" altLang="en-US" sz="3600" dirty="0">
              <a:latin typeface="Yu Gothic" charset="-128"/>
              <a:ea typeface="Yu Gothic" charset="-128"/>
              <a:cs typeface="Yu Gothic" charset="-128"/>
            </a:endParaRPr>
          </a:p>
        </p:txBody>
      </p:sp>
      <p:graphicFrame>
        <p:nvGraphicFramePr>
          <p:cNvPr id="5" name="コンテンツ プレースホルダー 4">
            <a:extLst>
              <a:ext uri="{FF2B5EF4-FFF2-40B4-BE49-F238E27FC236}">
                <a16:creationId xmlns:a16="http://schemas.microsoft.com/office/drawing/2014/main" id="{036D1BED-B329-F34C-AE94-49A798EC3C5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857729"/>
              </p:ext>
            </p:extLst>
          </p:nvPr>
        </p:nvGraphicFramePr>
        <p:xfrm>
          <a:off x="301625" y="1192213"/>
          <a:ext cx="8528050" cy="5057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809738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ja-JP" altLang="en-US" sz="3600">
                <a:latin typeface="Yu Gothic" charset="-128"/>
                <a:ea typeface="Yu Gothic" charset="-128"/>
                <a:cs typeface="Yu Gothic" charset="-128"/>
              </a:rPr>
              <a:t>凍結</a:t>
            </a:r>
            <a:r>
              <a:rPr lang="en-US" altLang="ja-JP" sz="3600" dirty="0">
                <a:latin typeface="Yu Gothic" charset="-128"/>
                <a:ea typeface="Yu Gothic" charset="-128"/>
                <a:cs typeface="Yu Gothic" charset="-128"/>
              </a:rPr>
              <a:t>SET</a:t>
            </a:r>
            <a:r>
              <a:rPr lang="ja-JP" altLang="en-US" sz="3600" dirty="0">
                <a:latin typeface="Yu Gothic" charset="-128"/>
                <a:ea typeface="Yu Gothic" charset="-128"/>
                <a:cs typeface="Yu Gothic" charset="-128"/>
              </a:rPr>
              <a:t>率　年別</a:t>
            </a:r>
            <a:r>
              <a:rPr lang="ja-JP" altLang="en-US" sz="3600">
                <a:latin typeface="Yu Gothic" charset="-128"/>
                <a:ea typeface="Yu Gothic" charset="-128"/>
                <a:cs typeface="Yu Gothic" charset="-128"/>
              </a:rPr>
              <a:t>　</a:t>
            </a:r>
            <a:r>
              <a:rPr lang="en-US" altLang="ja-JP" sz="3600" dirty="0">
                <a:latin typeface="Yu Gothic" charset="-128"/>
                <a:ea typeface="Yu Gothic" charset="-128"/>
                <a:cs typeface="Yu Gothic" charset="-128"/>
              </a:rPr>
              <a:t>2007-2016</a:t>
            </a:r>
            <a:endParaRPr lang="ja-JP" altLang="en-US" sz="3600" dirty="0">
              <a:latin typeface="Yu Gothic" charset="-128"/>
              <a:ea typeface="Yu Gothic" charset="-128"/>
              <a:cs typeface="Yu Gothic" charset="-128"/>
            </a:endParaRPr>
          </a:p>
        </p:txBody>
      </p:sp>
      <p:graphicFrame>
        <p:nvGraphicFramePr>
          <p:cNvPr id="7" name="コンテンツ プレースホルダー 6">
            <a:extLst>
              <a:ext uri="{FF2B5EF4-FFF2-40B4-BE49-F238E27FC236}">
                <a16:creationId xmlns:a16="http://schemas.microsoft.com/office/drawing/2014/main" id="{D5C10595-43CC-DB4F-B2D4-25759F5B84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7488221"/>
              </p:ext>
            </p:extLst>
          </p:nvPr>
        </p:nvGraphicFramePr>
        <p:xfrm>
          <a:off x="301625" y="1192213"/>
          <a:ext cx="8528050" cy="5057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285669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118" y="264911"/>
            <a:ext cx="8463064" cy="831850"/>
          </a:xfrm>
        </p:spPr>
        <p:txBody>
          <a:bodyPr/>
          <a:lstStyle/>
          <a:p>
            <a:pPr>
              <a:defRPr/>
            </a:pPr>
            <a:r>
              <a:rPr lang="ja-JP" altLang="en-US" sz="2800">
                <a:latin typeface="Yu Gothic" charset="-128"/>
                <a:ea typeface="Yu Gothic" charset="-128"/>
                <a:cs typeface="Yu Gothic" charset="-128"/>
              </a:rPr>
              <a:t>移植ステージ別・年齢別の移植あたり妊娠率　</a:t>
            </a:r>
            <a:r>
              <a:rPr lang="en-US" altLang="ja-JP" sz="2800" dirty="0">
                <a:latin typeface="Yu Gothic" charset="-128"/>
                <a:ea typeface="Yu Gothic" charset="-128"/>
                <a:cs typeface="Yu Gothic" charset="-128"/>
              </a:rPr>
              <a:t>2016</a:t>
            </a:r>
            <a:endParaRPr lang="ja-JP" altLang="en-US" sz="2800" dirty="0">
              <a:latin typeface="Yu Gothic" charset="-128"/>
              <a:ea typeface="Yu Gothic" charset="-128"/>
              <a:cs typeface="Yu Gothic" charset="-128"/>
            </a:endParaRPr>
          </a:p>
        </p:txBody>
      </p:sp>
      <p:graphicFrame>
        <p:nvGraphicFramePr>
          <p:cNvPr id="6" name="コンテンツ プレースホルダー 5">
            <a:extLst>
              <a:ext uri="{FF2B5EF4-FFF2-40B4-BE49-F238E27FC236}">
                <a16:creationId xmlns:a16="http://schemas.microsoft.com/office/drawing/2014/main" id="{038F189B-BBD7-8645-9515-E4AC0B3D065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6507878"/>
              </p:ext>
            </p:extLst>
          </p:nvPr>
        </p:nvGraphicFramePr>
        <p:xfrm>
          <a:off x="301625" y="1192213"/>
          <a:ext cx="8528050" cy="5057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6374686-3B68-3743-A045-F9F16B5C91F2}"/>
              </a:ext>
            </a:extLst>
          </p:cNvPr>
          <p:cNvSpPr txBox="1"/>
          <p:nvPr/>
        </p:nvSpPr>
        <p:spPr>
          <a:xfrm>
            <a:off x="4080681" y="6249988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/>
              <a:t>年齢</a:t>
            </a:r>
          </a:p>
        </p:txBody>
      </p:sp>
    </p:spTree>
    <p:extLst>
      <p:ext uri="{BB962C8B-B14F-4D97-AF65-F5344CB8AC3E}">
        <p14:creationId xmlns:p14="http://schemas.microsoft.com/office/powerpoint/2010/main" val="3143857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11285" y="274638"/>
            <a:ext cx="8472791" cy="629488"/>
          </a:xfrm>
        </p:spPr>
        <p:txBody>
          <a:bodyPr/>
          <a:lstStyle/>
          <a:p>
            <a:r>
              <a:rPr kumimoji="1" lang="ja-JP" altLang="en-US" sz="2800">
                <a:latin typeface="Yu Gothic" charset="-128"/>
                <a:ea typeface="Yu Gothic" charset="-128"/>
                <a:cs typeface="Yu Gothic" charset="-128"/>
              </a:rPr>
              <a:t>移植ステージ別・年齢別の移植あたり妊娠率　</a:t>
            </a:r>
            <a:r>
              <a:rPr kumimoji="1" lang="en-US" altLang="ja-JP" sz="2800" dirty="0">
                <a:latin typeface="Yu Gothic" charset="-128"/>
                <a:ea typeface="Yu Gothic" charset="-128"/>
                <a:cs typeface="Yu Gothic" charset="-128"/>
              </a:rPr>
              <a:t>2016</a:t>
            </a:r>
            <a:endParaRPr kumimoji="1" lang="ja-JP" altLang="en-US" sz="2800" dirty="0">
              <a:latin typeface="Yu Gothic" charset="-128"/>
              <a:ea typeface="Yu Gothic" charset="-128"/>
              <a:cs typeface="Yu Gothic" charset="-128"/>
            </a:endParaRPr>
          </a:p>
        </p:txBody>
      </p:sp>
      <p:graphicFrame>
        <p:nvGraphicFramePr>
          <p:cNvPr id="6" name="コンテンツ プレースホルダー 5">
            <a:extLst>
              <a:ext uri="{FF2B5EF4-FFF2-40B4-BE49-F238E27FC236}">
                <a16:creationId xmlns:a16="http://schemas.microsoft.com/office/drawing/2014/main" id="{BFCF8430-C4F9-F44C-BB75-9F20A057C15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2389228"/>
              </p:ext>
            </p:extLst>
          </p:nvPr>
        </p:nvGraphicFramePr>
        <p:xfrm>
          <a:off x="1431622" y="923035"/>
          <a:ext cx="6232115" cy="533410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246423">
                  <a:extLst>
                    <a:ext uri="{9D8B030D-6E8A-4147-A177-3AD203B41FA5}">
                      <a16:colId xmlns:a16="http://schemas.microsoft.com/office/drawing/2014/main" val="1134535992"/>
                    </a:ext>
                  </a:extLst>
                </a:gridCol>
                <a:gridCol w="1246423">
                  <a:extLst>
                    <a:ext uri="{9D8B030D-6E8A-4147-A177-3AD203B41FA5}">
                      <a16:colId xmlns:a16="http://schemas.microsoft.com/office/drawing/2014/main" val="2404127483"/>
                    </a:ext>
                  </a:extLst>
                </a:gridCol>
                <a:gridCol w="1246423">
                  <a:extLst>
                    <a:ext uri="{9D8B030D-6E8A-4147-A177-3AD203B41FA5}">
                      <a16:colId xmlns:a16="http://schemas.microsoft.com/office/drawing/2014/main" val="3926766059"/>
                    </a:ext>
                  </a:extLst>
                </a:gridCol>
                <a:gridCol w="1246423">
                  <a:extLst>
                    <a:ext uri="{9D8B030D-6E8A-4147-A177-3AD203B41FA5}">
                      <a16:colId xmlns:a16="http://schemas.microsoft.com/office/drawing/2014/main" val="3176570048"/>
                    </a:ext>
                  </a:extLst>
                </a:gridCol>
                <a:gridCol w="1246423">
                  <a:extLst>
                    <a:ext uri="{9D8B030D-6E8A-4147-A177-3AD203B41FA5}">
                      <a16:colId xmlns:a16="http://schemas.microsoft.com/office/drawing/2014/main" val="3950323637"/>
                    </a:ext>
                  </a:extLst>
                </a:gridCol>
              </a:tblGrid>
              <a:tr h="255703"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年齢別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新鮮初期胚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SET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新鮮胚盤胞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SET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凍結初期胚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SET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凍結胚盤胞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SET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56346630"/>
                  </a:ext>
                </a:extLst>
              </a:tr>
              <a:tr h="20313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24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42.9%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46.2%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25.9%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51.4%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121494"/>
                  </a:ext>
                </a:extLst>
              </a:tr>
              <a:tr h="20313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25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33.3%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42.4%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24.6%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50.4%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39346308"/>
                  </a:ext>
                </a:extLst>
              </a:tr>
              <a:tr h="20313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26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23.4%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51.0%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27.3%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51.0%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48538983"/>
                  </a:ext>
                </a:extLst>
              </a:tr>
              <a:tr h="20313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27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42.6%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40.0%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33.5%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49.6%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9817540"/>
                  </a:ext>
                </a:extLst>
              </a:tr>
              <a:tr h="20313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28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31.6%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39.3%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32.5%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52.4%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90426273"/>
                  </a:ext>
                </a:extLst>
              </a:tr>
              <a:tr h="20313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29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32.6%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37.1%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32.7%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49.7%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2812512"/>
                  </a:ext>
                </a:extLst>
              </a:tr>
              <a:tr h="20313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30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30.6%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41.1%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29.5%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49.8%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25050460"/>
                  </a:ext>
                </a:extLst>
              </a:tr>
              <a:tr h="20313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31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31.7%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33.8%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30.1%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49.1%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18519755"/>
                  </a:ext>
                </a:extLst>
              </a:tr>
              <a:tr h="20313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32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29.2%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38.3%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28.1%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49.3%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26354025"/>
                  </a:ext>
                </a:extLst>
              </a:tr>
              <a:tr h="20313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33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28.2%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39.5%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27.9%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47.3%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12336742"/>
                  </a:ext>
                </a:extLst>
              </a:tr>
              <a:tr h="20313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34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28.7%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40.5%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27.1%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45.8%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92964614"/>
                  </a:ext>
                </a:extLst>
              </a:tr>
              <a:tr h="20313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35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28.1%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34.5%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26.9%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45.8%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20631086"/>
                  </a:ext>
                </a:extLst>
              </a:tr>
              <a:tr h="20313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36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25.7%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33.8%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24.6%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43.0%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83660534"/>
                  </a:ext>
                </a:extLst>
              </a:tr>
              <a:tr h="20313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37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24.5%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33.3%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24.7%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42.3%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67878827"/>
                  </a:ext>
                </a:extLst>
              </a:tr>
              <a:tr h="20313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38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21.3%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30.3%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23.1%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38.5%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29314376"/>
                  </a:ext>
                </a:extLst>
              </a:tr>
              <a:tr h="20313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39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17.5%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27.9%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20.1%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36.7%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46711511"/>
                  </a:ext>
                </a:extLst>
              </a:tr>
              <a:tr h="20313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40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15.0%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26.3%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15.6%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32.6%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15811615"/>
                  </a:ext>
                </a:extLst>
              </a:tr>
              <a:tr h="20313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41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12.0%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20.0%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13.6%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29.9%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7238784"/>
                  </a:ext>
                </a:extLst>
              </a:tr>
              <a:tr h="20313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42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8.0%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17.5%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11.0%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24.6%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46767185"/>
                  </a:ext>
                </a:extLst>
              </a:tr>
              <a:tr h="20313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43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6.3%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13.0%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8.0%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20.1%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17442879"/>
                  </a:ext>
                </a:extLst>
              </a:tr>
              <a:tr h="20313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44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4.6%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10.8%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6.9%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16.3%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27509235"/>
                  </a:ext>
                </a:extLst>
              </a:tr>
              <a:tr h="20313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45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1.6%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5.7%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3.1%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12.4%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37749850"/>
                  </a:ext>
                </a:extLst>
              </a:tr>
              <a:tr h="20313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46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0.9%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2.8%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2.4%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11.7%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38193068"/>
                  </a:ext>
                </a:extLst>
              </a:tr>
              <a:tr h="20313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47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1.5%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3.4%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0.7%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6.7%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73420303"/>
                  </a:ext>
                </a:extLst>
              </a:tr>
              <a:tr h="203136"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合計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18.7%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29.0%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19.4%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38.4%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295348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6204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0850" y="226000"/>
            <a:ext cx="8229600" cy="831850"/>
          </a:xfrm>
        </p:spPr>
        <p:txBody>
          <a:bodyPr/>
          <a:lstStyle/>
          <a:p>
            <a:r>
              <a:rPr kumimoji="1" lang="ja-JP" altLang="en-US" dirty="0">
                <a:latin typeface="Yu Gothic" charset="-128"/>
                <a:ea typeface="Yu Gothic" charset="-128"/>
                <a:cs typeface="Yu Gothic" charset="-128"/>
              </a:rPr>
              <a:t>年別　出生児数</a:t>
            </a:r>
          </a:p>
        </p:txBody>
      </p:sp>
      <p:graphicFrame>
        <p:nvGraphicFramePr>
          <p:cNvPr id="6" name="コンテンツ プレースホルダー 5">
            <a:extLst>
              <a:ext uri="{FF2B5EF4-FFF2-40B4-BE49-F238E27FC236}">
                <a16:creationId xmlns:a16="http://schemas.microsoft.com/office/drawing/2014/main" id="{00000000-0008-0000-0200-000006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8777800"/>
              </p:ext>
            </p:extLst>
          </p:nvPr>
        </p:nvGraphicFramePr>
        <p:xfrm>
          <a:off x="301625" y="1192213"/>
          <a:ext cx="8528050" cy="5057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12493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664CDD-DC61-1F42-A36F-AAE23C7C2A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7906"/>
            <a:ext cx="8229600" cy="831850"/>
          </a:xfrm>
        </p:spPr>
        <p:txBody>
          <a:bodyPr/>
          <a:lstStyle/>
          <a:p>
            <a:r>
              <a:rPr lang="ja-JP" altLang="en-US">
                <a:latin typeface="Yu Gothic" charset="-128"/>
                <a:ea typeface="Yu Gothic" charset="-128"/>
                <a:cs typeface="Yu Gothic" charset="-128"/>
              </a:rPr>
              <a:t>年別　周期数</a:t>
            </a:r>
            <a:endParaRPr kumimoji="1" lang="ja-JP" altLang="en-US"/>
          </a:p>
        </p:txBody>
      </p:sp>
      <p:graphicFrame>
        <p:nvGraphicFramePr>
          <p:cNvPr id="4" name="コンテンツ プレースホルダー 3">
            <a:extLst>
              <a:ext uri="{FF2B5EF4-FFF2-40B4-BE49-F238E27FC236}">
                <a16:creationId xmlns:a16="http://schemas.microsoft.com/office/drawing/2014/main" id="{3F3AEA30-31C6-394B-B556-63BBF0DB46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6477036"/>
              </p:ext>
            </p:extLst>
          </p:nvPr>
        </p:nvGraphicFramePr>
        <p:xfrm>
          <a:off x="457192" y="1104661"/>
          <a:ext cx="8229608" cy="505778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63640">
                  <a:extLst>
                    <a:ext uri="{9D8B030D-6E8A-4147-A177-3AD203B41FA5}">
                      <a16:colId xmlns:a16="http://schemas.microsoft.com/office/drawing/2014/main" val="1988047228"/>
                    </a:ext>
                  </a:extLst>
                </a:gridCol>
                <a:gridCol w="485373">
                  <a:extLst>
                    <a:ext uri="{9D8B030D-6E8A-4147-A177-3AD203B41FA5}">
                      <a16:colId xmlns:a16="http://schemas.microsoft.com/office/drawing/2014/main" val="2630068017"/>
                    </a:ext>
                  </a:extLst>
                </a:gridCol>
                <a:gridCol w="485373">
                  <a:extLst>
                    <a:ext uri="{9D8B030D-6E8A-4147-A177-3AD203B41FA5}">
                      <a16:colId xmlns:a16="http://schemas.microsoft.com/office/drawing/2014/main" val="2046446022"/>
                    </a:ext>
                  </a:extLst>
                </a:gridCol>
                <a:gridCol w="485373">
                  <a:extLst>
                    <a:ext uri="{9D8B030D-6E8A-4147-A177-3AD203B41FA5}">
                      <a16:colId xmlns:a16="http://schemas.microsoft.com/office/drawing/2014/main" val="2138592735"/>
                    </a:ext>
                  </a:extLst>
                </a:gridCol>
                <a:gridCol w="485373">
                  <a:extLst>
                    <a:ext uri="{9D8B030D-6E8A-4147-A177-3AD203B41FA5}">
                      <a16:colId xmlns:a16="http://schemas.microsoft.com/office/drawing/2014/main" val="4028111239"/>
                    </a:ext>
                  </a:extLst>
                </a:gridCol>
                <a:gridCol w="485373">
                  <a:extLst>
                    <a:ext uri="{9D8B030D-6E8A-4147-A177-3AD203B41FA5}">
                      <a16:colId xmlns:a16="http://schemas.microsoft.com/office/drawing/2014/main" val="2155774465"/>
                    </a:ext>
                  </a:extLst>
                </a:gridCol>
                <a:gridCol w="485373">
                  <a:extLst>
                    <a:ext uri="{9D8B030D-6E8A-4147-A177-3AD203B41FA5}">
                      <a16:colId xmlns:a16="http://schemas.microsoft.com/office/drawing/2014/main" val="3345661578"/>
                    </a:ext>
                  </a:extLst>
                </a:gridCol>
                <a:gridCol w="485373">
                  <a:extLst>
                    <a:ext uri="{9D8B030D-6E8A-4147-A177-3AD203B41FA5}">
                      <a16:colId xmlns:a16="http://schemas.microsoft.com/office/drawing/2014/main" val="1563560697"/>
                    </a:ext>
                  </a:extLst>
                </a:gridCol>
                <a:gridCol w="485373">
                  <a:extLst>
                    <a:ext uri="{9D8B030D-6E8A-4147-A177-3AD203B41FA5}">
                      <a16:colId xmlns:a16="http://schemas.microsoft.com/office/drawing/2014/main" val="1743299387"/>
                    </a:ext>
                  </a:extLst>
                </a:gridCol>
                <a:gridCol w="485373">
                  <a:extLst>
                    <a:ext uri="{9D8B030D-6E8A-4147-A177-3AD203B41FA5}">
                      <a16:colId xmlns:a16="http://schemas.microsoft.com/office/drawing/2014/main" val="2658298034"/>
                    </a:ext>
                  </a:extLst>
                </a:gridCol>
                <a:gridCol w="485373">
                  <a:extLst>
                    <a:ext uri="{9D8B030D-6E8A-4147-A177-3AD203B41FA5}">
                      <a16:colId xmlns:a16="http://schemas.microsoft.com/office/drawing/2014/main" val="1959106253"/>
                    </a:ext>
                  </a:extLst>
                </a:gridCol>
                <a:gridCol w="485373">
                  <a:extLst>
                    <a:ext uri="{9D8B030D-6E8A-4147-A177-3AD203B41FA5}">
                      <a16:colId xmlns:a16="http://schemas.microsoft.com/office/drawing/2014/main" val="1802488667"/>
                    </a:ext>
                  </a:extLst>
                </a:gridCol>
                <a:gridCol w="485373">
                  <a:extLst>
                    <a:ext uri="{9D8B030D-6E8A-4147-A177-3AD203B41FA5}">
                      <a16:colId xmlns:a16="http://schemas.microsoft.com/office/drawing/2014/main" val="1268609089"/>
                    </a:ext>
                  </a:extLst>
                </a:gridCol>
                <a:gridCol w="485373">
                  <a:extLst>
                    <a:ext uri="{9D8B030D-6E8A-4147-A177-3AD203B41FA5}">
                      <a16:colId xmlns:a16="http://schemas.microsoft.com/office/drawing/2014/main" val="3465515590"/>
                    </a:ext>
                  </a:extLst>
                </a:gridCol>
                <a:gridCol w="485373">
                  <a:extLst>
                    <a:ext uri="{9D8B030D-6E8A-4147-A177-3AD203B41FA5}">
                      <a16:colId xmlns:a16="http://schemas.microsoft.com/office/drawing/2014/main" val="2359524685"/>
                    </a:ext>
                  </a:extLst>
                </a:gridCol>
                <a:gridCol w="485373">
                  <a:extLst>
                    <a:ext uri="{9D8B030D-6E8A-4147-A177-3AD203B41FA5}">
                      <a16:colId xmlns:a16="http://schemas.microsoft.com/office/drawing/2014/main" val="2836183830"/>
                    </a:ext>
                  </a:extLst>
                </a:gridCol>
                <a:gridCol w="485373">
                  <a:extLst>
                    <a:ext uri="{9D8B030D-6E8A-4147-A177-3AD203B41FA5}">
                      <a16:colId xmlns:a16="http://schemas.microsoft.com/office/drawing/2014/main" val="894347116"/>
                    </a:ext>
                  </a:extLst>
                </a:gridCol>
              </a:tblGrid>
              <a:tr h="170377"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IVF（GIFT,</a:t>
                      </a:r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その他を含む）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ICSI（SPLIT</a:t>
                      </a:r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を含む）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凍結融解胚（卵）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6601788"/>
                  </a:ext>
                </a:extLst>
              </a:tr>
              <a:tr h="21418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西暦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治療周期数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採卵周期数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全凍結周期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移植周期数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妊娠周期数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出生児数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治療周期数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採卵周期数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全凍結周期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移植周期数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妊娠周期数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出生児数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治療周期数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移植周期数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妊娠周期数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出生児数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40520896"/>
                  </a:ext>
                </a:extLst>
              </a:tr>
              <a:tr h="14603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1985 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1,195</a:t>
                      </a:r>
                      <a:endParaRPr lang="en-US" altLang="ja-JP" sz="7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1,195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862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53037562"/>
                  </a:ext>
                </a:extLst>
              </a:tr>
              <a:tr h="14603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1986 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752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752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556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1614371"/>
                  </a:ext>
                </a:extLst>
              </a:tr>
              <a:tr h="14603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1987 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1,503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1,503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1,070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135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5949414"/>
                  </a:ext>
                </a:extLst>
              </a:tr>
              <a:tr h="14603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1988 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1,702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1,702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1,665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257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114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61691911"/>
                  </a:ext>
                </a:extLst>
              </a:tr>
              <a:tr h="14603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1989 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4,218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3,890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2,968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580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446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184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92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</a:t>
                      </a:r>
                      <a:endParaRPr lang="en-US" altLang="ja-JP" sz="7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27035500"/>
                  </a:ext>
                </a:extLst>
              </a:tr>
              <a:tr h="14603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1990 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7,405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6,892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5,361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1,178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1,031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160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153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93095633"/>
                  </a:ext>
                </a:extLst>
              </a:tr>
              <a:tr h="14603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1991 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11,177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10,581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8,473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2,015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1,661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369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352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965699"/>
                  </a:ext>
                </a:extLst>
              </a:tr>
              <a:tr h="14603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1992 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17,404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16,381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12,250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2,702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2,525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963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936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524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553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530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79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79504155"/>
                  </a:ext>
                </a:extLst>
              </a:tr>
              <a:tr h="14603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1993 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21,287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20,345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15,565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3,730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3,334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2,608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2,447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1,271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176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149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681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597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86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71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60158750"/>
                  </a:ext>
                </a:extLst>
              </a:tr>
              <a:tr h="14603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1994 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25,157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24,033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18,690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4,069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3,734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5,510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5,339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4,114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759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698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1,303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1,112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179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144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13074586"/>
                  </a:ext>
                </a:extLst>
              </a:tr>
              <a:tr h="14603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1995 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26,648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24,694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18,905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4,246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3,810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9,820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9,054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7,722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1,732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1,579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1,682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1,426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323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298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56603602"/>
                  </a:ext>
                </a:extLst>
              </a:tr>
              <a:tr h="14603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1996 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27,338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26,385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21,492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4,818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4,436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13,438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13,044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11,269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2,799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2,588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2,900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2,676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449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386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38002245"/>
                  </a:ext>
                </a:extLst>
              </a:tr>
              <a:tr h="14603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1997 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32,247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30,733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24,768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5,730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5,060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16,573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16,376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14,275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3,495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3,249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5,208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4,958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1,086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902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34376200"/>
                  </a:ext>
                </a:extLst>
              </a:tr>
              <a:tr h="14603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1998 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34,929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33,670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27,436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6,255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5,851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18,657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18,266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15,505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3,952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3,701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8,132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7,643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1,748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1,567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0108129"/>
                  </a:ext>
                </a:extLst>
              </a:tr>
              <a:tr h="14603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1999 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36,085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34,290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27,455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6,812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5,870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22,984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22,350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18,592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4,702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4,247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9,950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9,093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2,198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1,812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9871808"/>
                  </a:ext>
                </a:extLst>
              </a:tr>
              <a:tr h="14603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2000 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31,334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29,907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24,447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6,328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5,447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26,712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25,794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21,067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5,240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4,582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11,653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10,719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2,660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2,245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61119626"/>
                  </a:ext>
                </a:extLst>
              </a:tr>
              <a:tr h="14603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2001 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32,676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31,051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25,143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6,749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5,829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30,369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29,309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23,058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5,924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4,862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13,034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11,888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3,080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2,467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95790784"/>
                  </a:ext>
                </a:extLst>
              </a:tr>
              <a:tr h="14603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2002 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34,953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33,849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26,854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7,767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6,443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34,824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33,823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25,866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6,775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5,486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15,887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14,759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4,094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3,299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6161629"/>
                  </a:ext>
                </a:extLst>
              </a:tr>
              <a:tr h="14603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2003 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38,575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36,480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28,214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8,336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6,608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38,871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36,663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27,895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7,506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5,994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24,459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19,641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6,205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4,798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02325443"/>
                  </a:ext>
                </a:extLst>
              </a:tr>
              <a:tr h="14603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2004 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41,619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39,656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29,090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8,542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6,709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44,698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43,628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29,946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7,768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5,921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30,287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24,422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7,606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5,538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48463664"/>
                  </a:ext>
                </a:extLst>
              </a:tr>
              <a:tr h="14603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2005 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42,822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40,471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29,337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8,893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6,706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47,579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45,388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30,983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8,019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5,864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35,069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28,743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9,396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6,542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0977267"/>
                  </a:ext>
                </a:extLst>
              </a:tr>
              <a:tr h="14603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2006 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44,778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42,248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29,440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8,509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6,256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52,539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49,854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32,509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7,904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5,401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42,171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35,804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11,798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7,930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94008518"/>
                  </a:ext>
                </a:extLst>
              </a:tr>
              <a:tr h="14603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2007 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53,873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52,165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7,626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28,228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7,416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5,144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61,813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60,294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11,541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34,032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7,784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5,194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45,478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43,589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13,965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9,257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60119942"/>
                  </a:ext>
                </a:extLst>
              </a:tr>
              <a:tr h="14603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2008 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59,148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57,217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10,139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29,124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6,897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4,664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71,350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69,864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15,390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34,425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7,017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4,615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60,115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57,846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18,597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12,425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91106939"/>
                  </a:ext>
                </a:extLst>
              </a:tr>
              <a:tr h="14603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2009 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63,083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60,754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11,800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28,559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6,891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5,046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76,790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75,340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19,046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35,167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7,330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5,180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73,927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71,367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23,216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16,454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9079043"/>
                  </a:ext>
                </a:extLst>
              </a:tr>
              <a:tr h="14603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2010 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67,714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64,966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13,843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27,905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6,556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4,657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90,677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88,822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24,379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37,172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7,699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5,277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83,770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81,300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27,382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19,011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14869445"/>
                  </a:ext>
                </a:extLst>
              </a:tr>
              <a:tr h="14603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2011 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71,422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68,651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16,202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27,284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6,341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4,546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102,473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100,518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30,773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38,098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7,601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5,415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95,764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92,782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31,721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22,465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83937931"/>
                  </a:ext>
                </a:extLst>
              </a:tr>
              <a:tr h="14603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2012 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82,108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79,434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20,627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29,693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6,703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4,740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125,229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122,962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41,943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40,829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7,947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5,498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119,089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116,176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39,106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27,715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89835930"/>
                  </a:ext>
                </a:extLst>
              </a:tr>
              <a:tr h="14603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2013 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89,950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87,104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25,085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30,164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6,817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4,776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134,871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134,871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49,316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41,150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8,027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5,630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141,335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138,249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45,392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32,148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91820104"/>
                  </a:ext>
                </a:extLst>
              </a:tr>
              <a:tr h="14603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2014 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92,269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89,397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27,624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30,414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6,970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5,025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144,247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141,888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55,851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41,437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8,122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5,702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157,229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153,977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51,458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36,595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50394376"/>
                  </a:ext>
                </a:extLst>
              </a:tr>
              <a:tr h="14603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2015 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93,614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91,079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30,498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28,858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6,478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4,629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155,797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153,639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63,660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41,396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8,169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5,761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174,740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171,495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56,888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40,611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13371282"/>
                  </a:ext>
                </a:extLst>
              </a:tr>
              <a:tr h="14603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2016 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94,566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92,185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34,188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26,182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5,903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4,266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161,262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159,214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70,387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38,315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7,324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5166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191962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188338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62749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44,678</a:t>
                      </a:r>
                      <a:endParaRPr lang="en-US" altLang="ja-JP" sz="7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847017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618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0850" y="226000"/>
            <a:ext cx="8229600" cy="831850"/>
          </a:xfrm>
        </p:spPr>
        <p:txBody>
          <a:bodyPr/>
          <a:lstStyle/>
          <a:p>
            <a:pPr>
              <a:defRPr/>
            </a:pPr>
            <a:r>
              <a:rPr lang="en-US" altLang="ja-JP" dirty="0">
                <a:latin typeface="Yu Gothic" charset="-128"/>
                <a:ea typeface="Yu Gothic" charset="-128"/>
                <a:cs typeface="Yu Gothic" charset="-128"/>
              </a:rPr>
              <a:t>ART</a:t>
            </a:r>
            <a:r>
              <a:rPr lang="ja-JP" altLang="en-US" dirty="0">
                <a:latin typeface="Yu Gothic" charset="-128"/>
                <a:ea typeface="Yu Gothic" charset="-128"/>
                <a:cs typeface="Yu Gothic" charset="-128"/>
              </a:rPr>
              <a:t>治療周期数</a:t>
            </a:r>
            <a:r>
              <a:rPr lang="ja-JP" altLang="en-US">
                <a:latin typeface="Yu Gothic" charset="-128"/>
                <a:ea typeface="Yu Gothic" charset="-128"/>
                <a:cs typeface="Yu Gothic" charset="-128"/>
              </a:rPr>
              <a:t>　</a:t>
            </a:r>
            <a:r>
              <a:rPr lang="en-US" altLang="ja-JP" dirty="0">
                <a:latin typeface="Yu Gothic" charset="-128"/>
                <a:ea typeface="Yu Gothic" charset="-128"/>
                <a:cs typeface="Yu Gothic" charset="-128"/>
              </a:rPr>
              <a:t>2016</a:t>
            </a:r>
            <a:endParaRPr lang="ja-JP" altLang="en-US" dirty="0">
              <a:latin typeface="Yu Gothic" charset="-128"/>
              <a:ea typeface="Yu Gothic" charset="-128"/>
              <a:cs typeface="Yu Gothic" charset="-128"/>
            </a:endParaRPr>
          </a:p>
        </p:txBody>
      </p:sp>
      <p:graphicFrame>
        <p:nvGraphicFramePr>
          <p:cNvPr id="8" name="コンテンツ プレースホルダー 7">
            <a:extLst>
              <a:ext uri="{FF2B5EF4-FFF2-40B4-BE49-F238E27FC236}">
                <a16:creationId xmlns:a16="http://schemas.microsoft.com/office/drawing/2014/main" id="{00000000-0008-0000-0300-000007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6897938"/>
              </p:ext>
            </p:extLst>
          </p:nvPr>
        </p:nvGraphicFramePr>
        <p:xfrm>
          <a:off x="301625" y="1192213"/>
          <a:ext cx="8528050" cy="5057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12561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0647" y="206545"/>
            <a:ext cx="8229600" cy="831850"/>
          </a:xfrm>
        </p:spPr>
        <p:txBody>
          <a:bodyPr/>
          <a:lstStyle/>
          <a:p>
            <a:pPr>
              <a:defRPr/>
            </a:pPr>
            <a:r>
              <a:rPr lang="en-US" altLang="ja-JP" sz="3600" dirty="0">
                <a:latin typeface="Yu Gothic" charset="-128"/>
                <a:ea typeface="Yu Gothic" charset="-128"/>
                <a:cs typeface="Yu Gothic" charset="-128"/>
              </a:rPr>
              <a:t>ART</a:t>
            </a:r>
            <a:r>
              <a:rPr lang="ja-JP" altLang="en-US" sz="3600" dirty="0">
                <a:latin typeface="Yu Gothic" charset="-128"/>
                <a:ea typeface="Yu Gothic" charset="-128"/>
                <a:cs typeface="Yu Gothic" charset="-128"/>
              </a:rPr>
              <a:t>妊娠率・生産率・流産率</a:t>
            </a:r>
            <a:r>
              <a:rPr lang="ja-JP" altLang="en-US" sz="3600">
                <a:latin typeface="Yu Gothic" charset="-128"/>
                <a:ea typeface="Yu Gothic" charset="-128"/>
                <a:cs typeface="Yu Gothic" charset="-128"/>
              </a:rPr>
              <a:t>　</a:t>
            </a:r>
            <a:r>
              <a:rPr lang="en-US" altLang="ja-JP" sz="3600" dirty="0">
                <a:latin typeface="Yu Gothic" charset="-128"/>
                <a:ea typeface="Yu Gothic" charset="-128"/>
                <a:cs typeface="Yu Gothic" charset="-128"/>
              </a:rPr>
              <a:t>2016</a:t>
            </a:r>
            <a:endParaRPr lang="ja-JP" altLang="en-US" sz="3600" dirty="0">
              <a:latin typeface="Yu Gothic" charset="-128"/>
              <a:ea typeface="Yu Gothic" charset="-128"/>
              <a:cs typeface="Yu Gothic" charset="-128"/>
            </a:endParaRPr>
          </a:p>
        </p:txBody>
      </p:sp>
      <p:graphicFrame>
        <p:nvGraphicFramePr>
          <p:cNvPr id="11" name="コンテンツ プレースホルダー 10">
            <a:extLst>
              <a:ext uri="{FF2B5EF4-FFF2-40B4-BE49-F238E27FC236}">
                <a16:creationId xmlns:a16="http://schemas.microsoft.com/office/drawing/2014/main" id="{00000000-0008-0000-0300-000008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4656125"/>
              </p:ext>
            </p:extLst>
          </p:nvPr>
        </p:nvGraphicFramePr>
        <p:xfrm>
          <a:off x="174812" y="1192213"/>
          <a:ext cx="8821270" cy="5057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218204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0647" y="245455"/>
            <a:ext cx="8229600" cy="831850"/>
          </a:xfrm>
        </p:spPr>
        <p:txBody>
          <a:bodyPr/>
          <a:lstStyle/>
          <a:p>
            <a:pPr>
              <a:defRPr/>
            </a:pPr>
            <a:r>
              <a:rPr lang="en-US" altLang="ja-JP" sz="3600" dirty="0">
                <a:latin typeface="Yu Gothic" charset="-128"/>
                <a:ea typeface="Yu Gothic" charset="-128"/>
                <a:cs typeface="Yu Gothic" charset="-128"/>
              </a:rPr>
              <a:t>ART</a:t>
            </a:r>
            <a:r>
              <a:rPr lang="ja-JP" altLang="en-US" sz="3600" dirty="0">
                <a:latin typeface="Yu Gothic" charset="-128"/>
                <a:ea typeface="Yu Gothic" charset="-128"/>
                <a:cs typeface="Yu Gothic" charset="-128"/>
              </a:rPr>
              <a:t>妊娠率・生産率・流産率</a:t>
            </a:r>
            <a:r>
              <a:rPr lang="ja-JP" altLang="en-US" sz="3600">
                <a:latin typeface="Yu Gothic" charset="-128"/>
                <a:ea typeface="Yu Gothic" charset="-128"/>
                <a:cs typeface="Yu Gothic" charset="-128"/>
              </a:rPr>
              <a:t>　</a:t>
            </a:r>
            <a:r>
              <a:rPr lang="en-US" altLang="ja-JP" sz="3600" dirty="0">
                <a:latin typeface="Yu Gothic" charset="-128"/>
                <a:ea typeface="Yu Gothic" charset="-128"/>
                <a:cs typeface="Yu Gothic" charset="-128"/>
              </a:rPr>
              <a:t>2016</a:t>
            </a:r>
            <a:endParaRPr lang="ja-JP" altLang="en-US" sz="3600" dirty="0">
              <a:latin typeface="Yu Gothic" charset="-128"/>
              <a:ea typeface="Yu Gothic" charset="-128"/>
              <a:cs typeface="Yu Gothic" charset="-128"/>
            </a:endParaRPr>
          </a:p>
        </p:txBody>
      </p:sp>
      <p:graphicFrame>
        <p:nvGraphicFramePr>
          <p:cNvPr id="11" name="コンテンツ プレースホルダー 10">
            <a:extLst>
              <a:ext uri="{FF2B5EF4-FFF2-40B4-BE49-F238E27FC236}">
                <a16:creationId xmlns:a16="http://schemas.microsoft.com/office/drawing/2014/main" id="{00000000-0008-0000-0300-000008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2981347"/>
              </p:ext>
            </p:extLst>
          </p:nvPr>
        </p:nvGraphicFramePr>
        <p:xfrm>
          <a:off x="174812" y="1192213"/>
          <a:ext cx="8821270" cy="5057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777816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6" y="187089"/>
            <a:ext cx="8229600" cy="629488"/>
          </a:xfrm>
        </p:spPr>
        <p:txBody>
          <a:bodyPr/>
          <a:lstStyle/>
          <a:p>
            <a:r>
              <a:rPr kumimoji="1" lang="en-US" altLang="ja-JP" dirty="0">
                <a:latin typeface="Yu Gothic" charset="-128"/>
                <a:ea typeface="Yu Gothic" charset="-128"/>
                <a:cs typeface="Yu Gothic" charset="-128"/>
              </a:rPr>
              <a:t>2016</a:t>
            </a:r>
            <a:endParaRPr kumimoji="1" lang="ja-JP" altLang="en-US" dirty="0">
              <a:latin typeface="Yu Gothic" charset="-128"/>
              <a:ea typeface="Yu Gothic" charset="-128"/>
              <a:cs typeface="Yu Gothic" charset="-128"/>
            </a:endParaRPr>
          </a:p>
        </p:txBody>
      </p:sp>
      <p:graphicFrame>
        <p:nvGraphicFramePr>
          <p:cNvPr id="6" name="コンテンツ プレースホルダー 5">
            <a:extLst>
              <a:ext uri="{FF2B5EF4-FFF2-40B4-BE49-F238E27FC236}">
                <a16:creationId xmlns:a16="http://schemas.microsoft.com/office/drawing/2014/main" id="{BFCF8430-C4F9-F44C-BB75-9F20A057C15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5288081"/>
              </p:ext>
            </p:extLst>
          </p:nvPr>
        </p:nvGraphicFramePr>
        <p:xfrm>
          <a:off x="632012" y="904127"/>
          <a:ext cx="8054794" cy="534585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32254">
                  <a:extLst>
                    <a:ext uri="{9D8B030D-6E8A-4147-A177-3AD203B41FA5}">
                      <a16:colId xmlns:a16="http://schemas.microsoft.com/office/drawing/2014/main" val="1134535992"/>
                    </a:ext>
                  </a:extLst>
                </a:gridCol>
                <a:gridCol w="732254">
                  <a:extLst>
                    <a:ext uri="{9D8B030D-6E8A-4147-A177-3AD203B41FA5}">
                      <a16:colId xmlns:a16="http://schemas.microsoft.com/office/drawing/2014/main" val="2404127483"/>
                    </a:ext>
                  </a:extLst>
                </a:gridCol>
                <a:gridCol w="732254">
                  <a:extLst>
                    <a:ext uri="{9D8B030D-6E8A-4147-A177-3AD203B41FA5}">
                      <a16:colId xmlns:a16="http://schemas.microsoft.com/office/drawing/2014/main" val="3926766059"/>
                    </a:ext>
                  </a:extLst>
                </a:gridCol>
                <a:gridCol w="732254">
                  <a:extLst>
                    <a:ext uri="{9D8B030D-6E8A-4147-A177-3AD203B41FA5}">
                      <a16:colId xmlns:a16="http://schemas.microsoft.com/office/drawing/2014/main" val="3176570048"/>
                    </a:ext>
                  </a:extLst>
                </a:gridCol>
                <a:gridCol w="732254">
                  <a:extLst>
                    <a:ext uri="{9D8B030D-6E8A-4147-A177-3AD203B41FA5}">
                      <a16:colId xmlns:a16="http://schemas.microsoft.com/office/drawing/2014/main" val="3950323637"/>
                    </a:ext>
                  </a:extLst>
                </a:gridCol>
                <a:gridCol w="732254">
                  <a:extLst>
                    <a:ext uri="{9D8B030D-6E8A-4147-A177-3AD203B41FA5}">
                      <a16:colId xmlns:a16="http://schemas.microsoft.com/office/drawing/2014/main" val="3321711112"/>
                    </a:ext>
                  </a:extLst>
                </a:gridCol>
                <a:gridCol w="732254">
                  <a:extLst>
                    <a:ext uri="{9D8B030D-6E8A-4147-A177-3AD203B41FA5}">
                      <a16:colId xmlns:a16="http://schemas.microsoft.com/office/drawing/2014/main" val="2389410244"/>
                    </a:ext>
                  </a:extLst>
                </a:gridCol>
                <a:gridCol w="732254">
                  <a:extLst>
                    <a:ext uri="{9D8B030D-6E8A-4147-A177-3AD203B41FA5}">
                      <a16:colId xmlns:a16="http://schemas.microsoft.com/office/drawing/2014/main" val="1521921694"/>
                    </a:ext>
                  </a:extLst>
                </a:gridCol>
                <a:gridCol w="732254">
                  <a:extLst>
                    <a:ext uri="{9D8B030D-6E8A-4147-A177-3AD203B41FA5}">
                      <a16:colId xmlns:a16="http://schemas.microsoft.com/office/drawing/2014/main" val="3248048484"/>
                    </a:ext>
                  </a:extLst>
                </a:gridCol>
                <a:gridCol w="732254">
                  <a:extLst>
                    <a:ext uri="{9D8B030D-6E8A-4147-A177-3AD203B41FA5}">
                      <a16:colId xmlns:a16="http://schemas.microsoft.com/office/drawing/2014/main" val="4016253167"/>
                    </a:ext>
                  </a:extLst>
                </a:gridCol>
                <a:gridCol w="732254">
                  <a:extLst>
                    <a:ext uri="{9D8B030D-6E8A-4147-A177-3AD203B41FA5}">
                      <a16:colId xmlns:a16="http://schemas.microsoft.com/office/drawing/2014/main" val="282181120"/>
                    </a:ext>
                  </a:extLst>
                </a:gridCol>
              </a:tblGrid>
              <a:tr h="230205"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年齢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総治療周期数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移植周期数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妊娠周期数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生産周期数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流産数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妊娠率</a:t>
                      </a:r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/</a:t>
                      </a:r>
                      <a:r>
                        <a:rPr lang="ja-JP" altLang="en-US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総</a:t>
                      </a:r>
                      <a:r>
                        <a:rPr lang="en-US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ET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妊娠率</a:t>
                      </a:r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/</a:t>
                      </a:r>
                      <a:r>
                        <a:rPr lang="ja-JP" altLang="en-US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総治療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生産率</a:t>
                      </a:r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/</a:t>
                      </a:r>
                      <a:r>
                        <a:rPr lang="ja-JP" altLang="en-US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総治療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流産率</a:t>
                      </a:r>
                      <a:r>
                        <a:rPr lang="en-US" altLang="ja-JP" sz="800" u="none" strike="noStrike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/</a:t>
                      </a:r>
                      <a:r>
                        <a:rPr lang="ja-JP" altLang="en-US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総妊娠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多胎率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56346630"/>
                  </a:ext>
                </a:extLst>
              </a:tr>
              <a:tr h="159864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</a:t>
                      </a:r>
                      <a:r>
                        <a:rPr lang="ja-JP" altLang="en-US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歳以下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39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0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33.3%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2.6%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2.6%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0.0%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0.00%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40589645"/>
                  </a:ext>
                </a:extLst>
              </a:tr>
              <a:tr h="159864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21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29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13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46.2%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20.7%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13.8%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33.3%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0.00%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7426660"/>
                  </a:ext>
                </a:extLst>
              </a:tr>
              <a:tr h="159864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22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71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37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11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9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29.7%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15.5%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12.7%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18.2%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0.00%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81366959"/>
                  </a:ext>
                </a:extLst>
              </a:tr>
              <a:tr h="159864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23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160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86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37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32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43.0%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23.1%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20.0%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10.8%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0.00%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17101438"/>
                  </a:ext>
                </a:extLst>
              </a:tr>
              <a:tr h="159864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24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364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211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98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77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15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46.4%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26.9%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21.2%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15.3%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7.29%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121494"/>
                  </a:ext>
                </a:extLst>
              </a:tr>
              <a:tr h="159864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25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748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440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189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143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37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43.0%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25.3%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19.1%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19.6%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3.78%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39346308"/>
                  </a:ext>
                </a:extLst>
              </a:tr>
              <a:tr h="159864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26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1,463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903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386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294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73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42.7%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26.4%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20.1%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18.9%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3.43%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48538983"/>
                  </a:ext>
                </a:extLst>
              </a:tr>
              <a:tr h="159864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27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2,581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1,631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737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568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130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45.2%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28.6%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22.0%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17.6%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3.44%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9817540"/>
                  </a:ext>
                </a:extLst>
              </a:tr>
              <a:tr h="159864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28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4,658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2,898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1,310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1,035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216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45.2%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28.1%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22.2%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16.5%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2.71%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90426273"/>
                  </a:ext>
                </a:extLst>
              </a:tr>
              <a:tr h="159864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29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7,139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4,527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1,939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1,520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327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42.8%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27.2%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21.3%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16.9%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2.99%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2812512"/>
                  </a:ext>
                </a:extLst>
              </a:tr>
              <a:tr h="159864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30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10,020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6,349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2,729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2,134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475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43.0%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27.2%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21.3%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17.4%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2.99%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25050460"/>
                  </a:ext>
                </a:extLst>
              </a:tr>
              <a:tr h="159864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31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12,951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8,156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3,434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2,667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613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42.1%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26.5%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20.6%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17.9%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2.90%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18519755"/>
                  </a:ext>
                </a:extLst>
              </a:tr>
              <a:tr h="159864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32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15,832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10,066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4,184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3,249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755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41.6%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26.4%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20.5%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18.0%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3.15%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26354025"/>
                  </a:ext>
                </a:extLst>
              </a:tr>
              <a:tr h="159864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33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18,966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12,138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4,909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3,784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900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40.4%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25.9%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20.0%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18.3%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3.08%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12336742"/>
                  </a:ext>
                </a:extLst>
              </a:tr>
              <a:tr h="159864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34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22,690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14,345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5,649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4,302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1,120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39.4%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24.9%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19.0%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19.8%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2.68%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92964614"/>
                  </a:ext>
                </a:extLst>
              </a:tr>
              <a:tr h="159864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35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25,444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16,180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6,284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4,727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1,288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38.8%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24.7%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18.6%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20.5%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3.75%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20631086"/>
                  </a:ext>
                </a:extLst>
              </a:tr>
              <a:tr h="159864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36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28,303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17,667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6,412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4,661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1,467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36.3%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22.7%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16.5%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22.9%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3.39%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83660534"/>
                  </a:ext>
                </a:extLst>
              </a:tr>
              <a:tr h="159864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37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31,195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19,264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6,926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4,899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1,716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36.0%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22.2%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15.7%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24.8%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3.60%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67878827"/>
                  </a:ext>
                </a:extLst>
              </a:tr>
              <a:tr h="159864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38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34,733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20,929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6,759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4,676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1,782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32.3%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19.5%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13.5%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26.4%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3.31%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29314376"/>
                  </a:ext>
                </a:extLst>
              </a:tr>
              <a:tr h="159864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39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38,677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22,607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6,703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4,454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1,953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29.7%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17.3%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11.5%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29.1%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3.51%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46711511"/>
                  </a:ext>
                </a:extLst>
              </a:tr>
              <a:tr h="159864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40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39,752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22,168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5,773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3,567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1,978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26.0%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14.5%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9.0%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34.3%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3.75%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15811615"/>
                  </a:ext>
                </a:extLst>
              </a:tr>
              <a:tr h="159864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41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39,219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20,971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4,771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2,691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1,895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22.8%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12.2%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6.9%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39.7%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3.22%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7238784"/>
                  </a:ext>
                </a:extLst>
              </a:tr>
              <a:tr h="159864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42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38,048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19,208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3,397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1,717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1,532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17.7%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8.9%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4.5%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45.1%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2.49%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46767185"/>
                  </a:ext>
                </a:extLst>
              </a:tr>
              <a:tr h="159864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43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29,011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13,771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1,918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820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1,009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13.9%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6.6%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2.8%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52.6%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2.71%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17442879"/>
                  </a:ext>
                </a:extLst>
              </a:tr>
              <a:tr h="159864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44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20,313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8,823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930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330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565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10.5%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4.6%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1.6%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60.8%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2.41%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27509235"/>
                  </a:ext>
                </a:extLst>
              </a:tr>
              <a:tr h="159864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45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12,560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4,961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319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92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208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6.4%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2.5%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0.7%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65.2%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1.95%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37749850"/>
                  </a:ext>
                </a:extLst>
              </a:tr>
              <a:tr h="159864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46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6,437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2,389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112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36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73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4.7%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1.7%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0.6%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65.2%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0.00%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38193068"/>
                  </a:ext>
                </a:extLst>
              </a:tr>
              <a:tr h="159864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47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3,418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1,146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33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10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22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2.9%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1.0%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0.3%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66.7%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0.00%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73420303"/>
                  </a:ext>
                </a:extLst>
              </a:tr>
              <a:tr h="159864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48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1,716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547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9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8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1.6%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0.5%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0.1%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88.9%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0.00%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71763438"/>
                  </a:ext>
                </a:extLst>
              </a:tr>
              <a:tr h="159864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49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772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243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2.5%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0.8%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0.1%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66.7%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0.00%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51820743"/>
                  </a:ext>
                </a:extLst>
              </a:tr>
              <a:tr h="159864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50</a:t>
                      </a:r>
                      <a:r>
                        <a:rPr lang="ja-JP" altLang="en-US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歳以上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481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158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3.2%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1.0%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0.6%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40.0%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0.00%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696602317"/>
                  </a:ext>
                </a:extLst>
              </a:tr>
              <a:tr h="159864"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合計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447,790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252,835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75,976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52,504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20,171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30.0%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17.0%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11.7%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26.5%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3.24%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295348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44742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0850" y="264910"/>
            <a:ext cx="8229600" cy="831850"/>
          </a:xfrm>
        </p:spPr>
        <p:txBody>
          <a:bodyPr/>
          <a:lstStyle/>
          <a:p>
            <a:r>
              <a:rPr kumimoji="1" lang="ja-JP" altLang="en-US" sz="3600" dirty="0">
                <a:latin typeface="Yu Gothic" charset="-128"/>
                <a:ea typeface="Yu Gothic" charset="-128"/>
                <a:cs typeface="Yu Gothic" charset="-128"/>
              </a:rPr>
              <a:t>年別　妊娠率</a:t>
            </a:r>
            <a:r>
              <a:rPr kumimoji="1" lang="ja-JP" altLang="en-US" sz="3600">
                <a:latin typeface="Yu Gothic" charset="-128"/>
                <a:ea typeface="Yu Gothic" charset="-128"/>
                <a:cs typeface="Yu Gothic" charset="-128"/>
              </a:rPr>
              <a:t>・生産率・多胎率</a:t>
            </a:r>
            <a:endParaRPr kumimoji="1" lang="ja-JP" altLang="en-US" sz="3600" dirty="0">
              <a:latin typeface="Yu Gothic" charset="-128"/>
              <a:ea typeface="Yu Gothic" charset="-128"/>
              <a:cs typeface="Yu Gothic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352743" y="6151047"/>
            <a:ext cx="4567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Yu Gothic" charset="-128"/>
                <a:ea typeface="Yu Gothic" charset="-128"/>
                <a:cs typeface="Yu Gothic" charset="-128"/>
              </a:rPr>
              <a:t>* 2007</a:t>
            </a:r>
            <a:r>
              <a:rPr kumimoji="1" lang="ja-JP" altLang="en-US" dirty="0">
                <a:latin typeface="Yu Gothic" charset="-128"/>
                <a:ea typeface="Yu Gothic" charset="-128"/>
                <a:cs typeface="Yu Gothic" charset="-128"/>
              </a:rPr>
              <a:t>年以降は全胚凍結周期を除いて表示</a:t>
            </a:r>
          </a:p>
        </p:txBody>
      </p:sp>
      <p:graphicFrame>
        <p:nvGraphicFramePr>
          <p:cNvPr id="7" name="コンテンツ プレースホルダー 6">
            <a:extLst>
              <a:ext uri="{FF2B5EF4-FFF2-40B4-BE49-F238E27FC236}">
                <a16:creationId xmlns:a16="http://schemas.microsoft.com/office/drawing/2014/main" id="{00000000-0008-0000-0200-000002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4006811"/>
              </p:ext>
            </p:extLst>
          </p:nvPr>
        </p:nvGraphicFramePr>
        <p:xfrm>
          <a:off x="301625" y="1192213"/>
          <a:ext cx="8528050" cy="5057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59977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664CDD-DC61-1F42-A36F-AAE23C7C2A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160" y="206544"/>
            <a:ext cx="8229600" cy="831850"/>
          </a:xfrm>
        </p:spPr>
        <p:txBody>
          <a:bodyPr/>
          <a:lstStyle/>
          <a:p>
            <a:r>
              <a:rPr lang="ja-JP" altLang="en-US" sz="3600">
                <a:latin typeface="Yu Gothic" charset="-128"/>
                <a:ea typeface="Yu Gothic" charset="-128"/>
                <a:cs typeface="Yu Gothic" charset="-128"/>
              </a:rPr>
              <a:t>年別　妊娠率・生産率・多胎率</a:t>
            </a:r>
            <a:endParaRPr kumimoji="1" lang="ja-JP" altLang="en-US" sz="3600"/>
          </a:p>
        </p:txBody>
      </p:sp>
      <p:graphicFrame>
        <p:nvGraphicFramePr>
          <p:cNvPr id="4" name="コンテンツ プレースホルダー 3">
            <a:extLst>
              <a:ext uri="{FF2B5EF4-FFF2-40B4-BE49-F238E27FC236}">
                <a16:creationId xmlns:a16="http://schemas.microsoft.com/office/drawing/2014/main" id="{3F3AEA30-31C6-394B-B556-63BBF0DB46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9684770"/>
              </p:ext>
            </p:extLst>
          </p:nvPr>
        </p:nvGraphicFramePr>
        <p:xfrm>
          <a:off x="1076960" y="1106488"/>
          <a:ext cx="7112001" cy="486758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370989">
                  <a:extLst>
                    <a:ext uri="{9D8B030D-6E8A-4147-A177-3AD203B41FA5}">
                      <a16:colId xmlns:a16="http://schemas.microsoft.com/office/drawing/2014/main" val="1988047228"/>
                    </a:ext>
                  </a:extLst>
                </a:gridCol>
                <a:gridCol w="1435253">
                  <a:extLst>
                    <a:ext uri="{9D8B030D-6E8A-4147-A177-3AD203B41FA5}">
                      <a16:colId xmlns:a16="http://schemas.microsoft.com/office/drawing/2014/main" val="2630068017"/>
                    </a:ext>
                  </a:extLst>
                </a:gridCol>
                <a:gridCol w="1435253">
                  <a:extLst>
                    <a:ext uri="{9D8B030D-6E8A-4147-A177-3AD203B41FA5}">
                      <a16:colId xmlns:a16="http://schemas.microsoft.com/office/drawing/2014/main" val="2046446022"/>
                    </a:ext>
                  </a:extLst>
                </a:gridCol>
                <a:gridCol w="1435253">
                  <a:extLst>
                    <a:ext uri="{9D8B030D-6E8A-4147-A177-3AD203B41FA5}">
                      <a16:colId xmlns:a16="http://schemas.microsoft.com/office/drawing/2014/main" val="2138592735"/>
                    </a:ext>
                  </a:extLst>
                </a:gridCol>
                <a:gridCol w="1435253">
                  <a:extLst>
                    <a:ext uri="{9D8B030D-6E8A-4147-A177-3AD203B41FA5}">
                      <a16:colId xmlns:a16="http://schemas.microsoft.com/office/drawing/2014/main" val="4028111239"/>
                    </a:ext>
                  </a:extLst>
                </a:gridCol>
              </a:tblGrid>
              <a:tr h="22207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西暦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妊娠率（</a:t>
                      </a: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/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ET、</a:t>
                      </a:r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新鮮</a:t>
                      </a: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妊娠率（</a:t>
                      </a:r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/</a:t>
                      </a: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ET、</a:t>
                      </a:r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凍結</a:t>
                      </a:r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生産率（</a:t>
                      </a:r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/</a:t>
                      </a:r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採卵）*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多胎率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40520896"/>
                  </a:ext>
                </a:extLst>
              </a:tr>
              <a:tr h="165911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1989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19.5%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7.6%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8.9%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14.0%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27035500"/>
                  </a:ext>
                </a:extLst>
              </a:tr>
              <a:tr h="165911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1990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22.0%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11.1%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11.2%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18.3%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93095633"/>
                  </a:ext>
                </a:extLst>
              </a:tr>
              <a:tr h="165911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1991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23.8%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16.2%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12.4%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13.9%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965699"/>
                  </a:ext>
                </a:extLst>
              </a:tr>
              <a:tr h="165911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1992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21.5%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14.9%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11.6%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19.3%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79504155"/>
                  </a:ext>
                </a:extLst>
              </a:tr>
              <a:tr h="165911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1993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23.2%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14.4%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12.6%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18.2%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60158750"/>
                  </a:ext>
                </a:extLst>
              </a:tr>
              <a:tr h="165911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1994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21.2%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16.1%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11.8%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19.1%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13074586"/>
                  </a:ext>
                </a:extLst>
              </a:tr>
              <a:tr h="165911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1995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22.5%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22.7%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12.9%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19.8%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56603602"/>
                  </a:ext>
                </a:extLst>
              </a:tr>
              <a:tr h="165911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1996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23.3%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16.8%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13.7%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18.9%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38002245"/>
                  </a:ext>
                </a:extLst>
              </a:tr>
              <a:tr h="165911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1997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23.6%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21.9%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13.9%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16.9%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34376200"/>
                  </a:ext>
                </a:extLst>
              </a:tr>
              <a:tr h="165911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1998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23.8%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22.9%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14.9%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18.2%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0108129"/>
                  </a:ext>
                </a:extLst>
              </a:tr>
              <a:tr h="165911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1999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25.0%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24.2%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14.2%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16.0%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9871808"/>
                  </a:ext>
                </a:extLst>
              </a:tr>
              <a:tr h="165911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25.4%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24.8%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14.6%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16.5%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61119626"/>
                  </a:ext>
                </a:extLst>
              </a:tr>
              <a:tr h="165911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2001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26.3%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25.9%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14.7%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17.2%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95790784"/>
                  </a:ext>
                </a:extLst>
              </a:tr>
              <a:tr h="165911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2002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27.6%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27.7%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14.6%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15.9%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6161629"/>
                  </a:ext>
                </a:extLst>
              </a:tr>
              <a:tr h="165911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2003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28.2%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31.6%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14.4%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16.0%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02325443"/>
                  </a:ext>
                </a:extLst>
              </a:tr>
              <a:tr h="165911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2004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27.6%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31.2%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12.7%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15.1%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48463664"/>
                  </a:ext>
                </a:extLst>
              </a:tr>
              <a:tr h="165911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2005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28.0%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32.7%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12.3%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14.4%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0977267"/>
                  </a:ext>
                </a:extLst>
              </a:tr>
              <a:tr h="165911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2006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26.5%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33.0%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11.0%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12.1%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94008518"/>
                  </a:ext>
                </a:extLst>
              </a:tr>
              <a:tr h="165911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2007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24.4%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32.1%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9.9%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11.0%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60119942"/>
                  </a:ext>
                </a:extLst>
              </a:tr>
              <a:tr h="165911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2008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21.9%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32.2%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8.5%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6.6%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91106939"/>
                  </a:ext>
                </a:extLst>
              </a:tr>
              <a:tr h="165911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2009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22.3%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32.6%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9.3%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5.1%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9079043"/>
                  </a:ext>
                </a:extLst>
              </a:tr>
              <a:tr h="165911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21.9%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33.7%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8.2%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4.7%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14869445"/>
                  </a:ext>
                </a:extLst>
              </a:tr>
              <a:tr h="165911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2011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21.3%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34.2%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7.8%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4.1%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83937931"/>
                  </a:ext>
                </a:extLst>
              </a:tr>
              <a:tr h="165911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2012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20.8%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33.7%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7.1%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3.8%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89835930"/>
                  </a:ext>
                </a:extLst>
              </a:tr>
              <a:tr h="165911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2013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20.8%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32.8%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6.8%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3.4%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91820104"/>
                  </a:ext>
                </a:extLst>
              </a:tr>
              <a:tr h="165911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2014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21.0%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33.4%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7.0%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3.1%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50394376"/>
                  </a:ext>
                </a:extLst>
              </a:tr>
              <a:tr h="165911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20.8%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33.2%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6.7%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3.1%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13371282"/>
                  </a:ext>
                </a:extLst>
              </a:tr>
              <a:tr h="165911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2016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20.5%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33.3%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6.2%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3.2%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847017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9305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4656</TotalTime>
  <Words>1649</Words>
  <Application>Microsoft Office PowerPoint</Application>
  <PresentationFormat>画面に合わせる (4:3)</PresentationFormat>
  <Paragraphs>1235</Paragraphs>
  <Slides>13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8" baseType="lpstr">
      <vt:lpstr>ＭＳ Ｐゴシック</vt:lpstr>
      <vt:lpstr>Yu Gothic</vt:lpstr>
      <vt:lpstr>Arial</vt:lpstr>
      <vt:lpstr>Calibri</vt:lpstr>
      <vt:lpstr>Office テーマ</vt:lpstr>
      <vt:lpstr>年別　治療周期数</vt:lpstr>
      <vt:lpstr>年別　出生児数</vt:lpstr>
      <vt:lpstr>年別　周期数</vt:lpstr>
      <vt:lpstr>ART治療周期数　2016</vt:lpstr>
      <vt:lpstr>ART妊娠率・生産率・流産率　2016</vt:lpstr>
      <vt:lpstr>ART妊娠率・生産率・流産率　2016</vt:lpstr>
      <vt:lpstr>2016</vt:lpstr>
      <vt:lpstr>年別　妊娠率・生産率・多胎率</vt:lpstr>
      <vt:lpstr>年別　妊娠率・生産率・多胎率</vt:lpstr>
      <vt:lpstr>新鮮SET率　年別　2007-2016</vt:lpstr>
      <vt:lpstr>凍結SET率　年別　2007-2016</vt:lpstr>
      <vt:lpstr>移植ステージ別・年齢別の移植あたり妊娠率　2016</vt:lpstr>
      <vt:lpstr>移植ステージ別・年齢別の移植あたり妊娠率　2016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治療総数　2007</dc:title>
  <dc:creator>桑原 章</dc:creator>
  <cp:lastModifiedBy>鹿子嶋　里香</cp:lastModifiedBy>
  <cp:revision>110</cp:revision>
  <cp:lastPrinted>2016-07-31T23:33:22Z</cp:lastPrinted>
  <dcterms:created xsi:type="dcterms:W3CDTF">2009-10-01T02:10:17Z</dcterms:created>
  <dcterms:modified xsi:type="dcterms:W3CDTF">2018-10-01T04:00:55Z</dcterms:modified>
</cp:coreProperties>
</file>